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3.xml" ContentType="application/vnd.openxmlformats-officedocument.themeOverride+xml"/>
  <Override PartName="/ppt/drawings/drawing3.xml" ContentType="application/vnd.openxmlformats-officedocument.drawingml.chartshape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5.xml" ContentType="application/vnd.openxmlformats-officedocument.themeOverride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7.xml" ContentType="application/vnd.openxmlformats-officedocument.themeOverride+xml"/>
  <Override PartName="/ppt/notesSlides/notesSlide7.xml" ContentType="application/vnd.openxmlformats-officedocument.presentationml.notesSlide+xml"/>
  <Override PartName="/ppt/charts/chart8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9.xml" ContentType="application/vnd.openxmlformats-officedocument.themeOverride+xml"/>
  <Override PartName="/ppt/notesSlides/notesSlide8.xml" ContentType="application/vnd.openxmlformats-officedocument.presentationml.notesSlide+xml"/>
  <Override PartName="/ppt/charts/chart10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11.xml" ContentType="application/vnd.openxmlformats-officedocument.themeOverride+xml"/>
  <Override PartName="/ppt/notesSlides/notesSlide9.xml" ContentType="application/vnd.openxmlformats-officedocument.presentationml.notesSlide+xml"/>
  <Override PartName="/ppt/charts/chart12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12.xml" ContentType="application/vnd.openxmlformats-officedocument.themeOverride+xml"/>
  <Override PartName="/ppt/charts/chart13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13.xml" ContentType="application/vnd.openxmlformats-officedocument.themeOverr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4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14.xml" ContentType="application/vnd.openxmlformats-officedocument.themeOverride+xml"/>
  <Override PartName="/ppt/notesSlides/notesSlide14.xml" ContentType="application/vnd.openxmlformats-officedocument.presentationml.notesSlide+xml"/>
  <Override PartName="/ppt/charts/chart15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15.xml" ContentType="application/vnd.openxmlformats-officedocument.themeOverride+xml"/>
  <Override PartName="/ppt/charts/chart16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16.xml" ContentType="application/vnd.openxmlformats-officedocument.themeOverr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7.xml" ContentType="application/vnd.openxmlformats-officedocument.drawingml.chart+xml"/>
  <Override PartName="/ppt/theme/themeOverride17.xml" ContentType="application/vnd.openxmlformats-officedocument.themeOverride+xml"/>
  <Override PartName="/ppt/charts/chart18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heme/themeOverride18.xml" ContentType="application/vnd.openxmlformats-officedocument.themeOverride+xml"/>
  <Override PartName="/ppt/notesSlides/notesSlide17.xml" ContentType="application/vnd.openxmlformats-officedocument.presentationml.notesSlide+xml"/>
  <Override PartName="/ppt/charts/chart19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theme/themeOverride19.xml" ContentType="application/vnd.openxmlformats-officedocument.themeOverride+xml"/>
  <Override PartName="/ppt/charts/chart20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theme/themeOverride20.xml" ContentType="application/vnd.openxmlformats-officedocument.themeOverride+xml"/>
  <Override PartName="/ppt/charts/chart21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theme/themeOverride21.xml" ContentType="application/vnd.openxmlformats-officedocument.themeOverride+xml"/>
  <Override PartName="/ppt/notesSlides/notesSlide18.xml" ContentType="application/vnd.openxmlformats-officedocument.presentationml.notesSlide+xml"/>
  <Override PartName="/ppt/charts/chart22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theme/themeOverride22.xml" ContentType="application/vnd.openxmlformats-officedocument.themeOverride+xml"/>
  <Override PartName="/ppt/charts/chart23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theme/themeOverride23.xml" ContentType="application/vnd.openxmlformats-officedocument.themeOverride+xml"/>
  <Override PartName="/ppt/charts/chart24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theme/themeOverride24.xml" ContentType="application/vnd.openxmlformats-officedocument.themeOverr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rts/chart25.xml" ContentType="application/vnd.openxmlformats-officedocument.drawingml.chart+xml"/>
  <Override PartName="/ppt/drawings/drawing4.xml" ContentType="application/vnd.openxmlformats-officedocument.drawingml.chartshapes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71" r:id="rId1"/>
    <p:sldMasterId id="2147483684" r:id="rId2"/>
    <p:sldMasterId id="2147483695" r:id="rId3"/>
    <p:sldMasterId id="2147483708" r:id="rId4"/>
    <p:sldMasterId id="2147483720" r:id="rId5"/>
    <p:sldMasterId id="2147483732" r:id="rId6"/>
    <p:sldMasterId id="2147483744" r:id="rId7"/>
  </p:sldMasterIdLst>
  <p:notesMasterIdLst>
    <p:notesMasterId r:id="rId89"/>
  </p:notesMasterIdLst>
  <p:sldIdLst>
    <p:sldId id="256" r:id="rId8"/>
    <p:sldId id="480" r:id="rId9"/>
    <p:sldId id="258" r:id="rId10"/>
    <p:sldId id="279" r:id="rId11"/>
    <p:sldId id="280" r:id="rId12"/>
    <p:sldId id="276" r:id="rId13"/>
    <p:sldId id="260" r:id="rId14"/>
    <p:sldId id="261" r:id="rId15"/>
    <p:sldId id="481" r:id="rId16"/>
    <p:sldId id="482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89" r:id="rId25"/>
    <p:sldId id="270" r:id="rId26"/>
    <p:sldId id="291" r:id="rId27"/>
    <p:sldId id="271" r:id="rId28"/>
    <p:sldId id="272" r:id="rId29"/>
    <p:sldId id="273" r:id="rId30"/>
    <p:sldId id="274" r:id="rId31"/>
    <p:sldId id="275" r:id="rId32"/>
    <p:sldId id="277" r:id="rId33"/>
    <p:sldId id="483" r:id="rId34"/>
    <p:sldId id="484" r:id="rId35"/>
    <p:sldId id="485" r:id="rId36"/>
    <p:sldId id="992" r:id="rId37"/>
    <p:sldId id="1001" r:id="rId38"/>
    <p:sldId id="1002" r:id="rId39"/>
    <p:sldId id="288" r:id="rId40"/>
    <p:sldId id="290" r:id="rId41"/>
    <p:sldId id="1003" r:id="rId42"/>
    <p:sldId id="294" r:id="rId43"/>
    <p:sldId id="993" r:id="rId44"/>
    <p:sldId id="293" r:id="rId45"/>
    <p:sldId id="295" r:id="rId46"/>
    <p:sldId id="988" r:id="rId47"/>
    <p:sldId id="994" r:id="rId48"/>
    <p:sldId id="996" r:id="rId49"/>
    <p:sldId id="997" r:id="rId50"/>
    <p:sldId id="1004" r:id="rId51"/>
    <p:sldId id="1005" r:id="rId52"/>
    <p:sldId id="317" r:id="rId53"/>
    <p:sldId id="434" r:id="rId54"/>
    <p:sldId id="413" r:id="rId55"/>
    <p:sldId id="432" r:id="rId56"/>
    <p:sldId id="473" r:id="rId57"/>
    <p:sldId id="479" r:id="rId58"/>
    <p:sldId id="467" r:id="rId59"/>
    <p:sldId id="453" r:id="rId60"/>
    <p:sldId id="436" r:id="rId61"/>
    <p:sldId id="393" r:id="rId62"/>
    <p:sldId id="457" r:id="rId63"/>
    <p:sldId id="259" r:id="rId64"/>
    <p:sldId id="450" r:id="rId65"/>
    <p:sldId id="455" r:id="rId66"/>
    <p:sldId id="472" r:id="rId67"/>
    <p:sldId id="476" r:id="rId68"/>
    <p:sldId id="477" r:id="rId69"/>
    <p:sldId id="478" r:id="rId70"/>
    <p:sldId id="396" r:id="rId71"/>
    <p:sldId id="449" r:id="rId72"/>
    <p:sldId id="461" r:id="rId73"/>
    <p:sldId id="431" r:id="rId74"/>
    <p:sldId id="460" r:id="rId75"/>
    <p:sldId id="468" r:id="rId76"/>
    <p:sldId id="465" r:id="rId77"/>
    <p:sldId id="257" r:id="rId78"/>
    <p:sldId id="418" r:id="rId79"/>
    <p:sldId id="440" r:id="rId80"/>
    <p:sldId id="423" r:id="rId81"/>
    <p:sldId id="441" r:id="rId82"/>
    <p:sldId id="262" r:id="rId83"/>
    <p:sldId id="264" r:id="rId84"/>
    <p:sldId id="415" r:id="rId85"/>
    <p:sldId id="452" r:id="rId86"/>
    <p:sldId id="469" r:id="rId87"/>
    <p:sldId id="419" r:id="rId88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USTAVO JAVIER VALDEZ BONECCHI" initials="GJVB" lastIdx="18" clrIdx="0">
    <p:extLst>
      <p:ext uri="{19B8F6BF-5375-455C-9EA6-DF929625EA0E}">
        <p15:presenceInfo xmlns:p15="http://schemas.microsoft.com/office/powerpoint/2012/main" userId="GUSTAVO JAVIER VALDEZ BONECCHI" providerId="None"/>
      </p:ext>
    </p:extLst>
  </p:cmAuthor>
  <p:cmAuthor id="2" name="EDUARDO GILBERTO LORIA DIAZ DE GUZMAN" initials="EGLDDG" lastIdx="8" clrIdx="1">
    <p:extLst>
      <p:ext uri="{19B8F6BF-5375-455C-9EA6-DF929625EA0E}">
        <p15:presenceInfo xmlns:p15="http://schemas.microsoft.com/office/powerpoint/2012/main" userId="EDUARDO GILBERTO LORIA DIAZ DE GUZM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2F528F"/>
    <a:srgbClr val="1F5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46F890A9-2807-4EBB-B81D-B2AA78EC7F39}" styleName="Estilo oscuro 2 - Énfasis 5/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660B408-B3CF-4A94-85FC-2B1E0A45F4A2}" styleName="Estilo oscuro 2 - Énfasis 1/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291" autoAdjust="0"/>
  </p:normalViewPr>
  <p:slideViewPr>
    <p:cSldViewPr>
      <p:cViewPr varScale="1">
        <p:scale>
          <a:sx n="68" d="100"/>
          <a:sy n="68" d="100"/>
        </p:scale>
        <p:origin x="816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369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63" Type="http://schemas.openxmlformats.org/officeDocument/2006/relationships/slide" Target="slides/slide56.xml"/><Relationship Id="rId68" Type="http://schemas.openxmlformats.org/officeDocument/2006/relationships/slide" Target="slides/slide61.xml"/><Relationship Id="rId76" Type="http://schemas.openxmlformats.org/officeDocument/2006/relationships/slide" Target="slides/slide69.xml"/><Relationship Id="rId84" Type="http://schemas.openxmlformats.org/officeDocument/2006/relationships/slide" Target="slides/slide77.xml"/><Relationship Id="rId89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4.xml"/><Relationship Id="rId9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slide" Target="slides/slide51.xml"/><Relationship Id="rId66" Type="http://schemas.openxmlformats.org/officeDocument/2006/relationships/slide" Target="slides/slide59.xml"/><Relationship Id="rId74" Type="http://schemas.openxmlformats.org/officeDocument/2006/relationships/slide" Target="slides/slide67.xml"/><Relationship Id="rId79" Type="http://schemas.openxmlformats.org/officeDocument/2006/relationships/slide" Target="slides/slide72.xml"/><Relationship Id="rId87" Type="http://schemas.openxmlformats.org/officeDocument/2006/relationships/slide" Target="slides/slide80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4.xml"/><Relationship Id="rId82" Type="http://schemas.openxmlformats.org/officeDocument/2006/relationships/slide" Target="slides/slide75.xml"/><Relationship Id="rId90" Type="http://schemas.openxmlformats.org/officeDocument/2006/relationships/commentAuthors" Target="commentAuthors.xml"/><Relationship Id="rId19" Type="http://schemas.openxmlformats.org/officeDocument/2006/relationships/slide" Target="slides/slide1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slide" Target="slides/slide49.xml"/><Relationship Id="rId64" Type="http://schemas.openxmlformats.org/officeDocument/2006/relationships/slide" Target="slides/slide57.xml"/><Relationship Id="rId69" Type="http://schemas.openxmlformats.org/officeDocument/2006/relationships/slide" Target="slides/slide62.xml"/><Relationship Id="rId77" Type="http://schemas.openxmlformats.org/officeDocument/2006/relationships/slide" Target="slides/slide70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72" Type="http://schemas.openxmlformats.org/officeDocument/2006/relationships/slide" Target="slides/slide65.xml"/><Relationship Id="rId80" Type="http://schemas.openxmlformats.org/officeDocument/2006/relationships/slide" Target="slides/slide73.xml"/><Relationship Id="rId85" Type="http://schemas.openxmlformats.org/officeDocument/2006/relationships/slide" Target="slides/slide78.xml"/><Relationship Id="rId9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slide" Target="slides/slide52.xml"/><Relationship Id="rId67" Type="http://schemas.openxmlformats.org/officeDocument/2006/relationships/slide" Target="slides/slide60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slide" Target="slides/slide55.xml"/><Relationship Id="rId70" Type="http://schemas.openxmlformats.org/officeDocument/2006/relationships/slide" Target="slides/slide63.xml"/><Relationship Id="rId75" Type="http://schemas.openxmlformats.org/officeDocument/2006/relationships/slide" Target="slides/slide68.xml"/><Relationship Id="rId83" Type="http://schemas.openxmlformats.org/officeDocument/2006/relationships/slide" Target="slides/slide76.xml"/><Relationship Id="rId88" Type="http://schemas.openxmlformats.org/officeDocument/2006/relationships/slide" Target="slides/slide81.xml"/><Relationship Id="rId9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slide" Target="slides/slide50.xml"/><Relationship Id="rId10" Type="http://schemas.openxmlformats.org/officeDocument/2006/relationships/slide" Target="slides/slide3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slide" Target="slides/slide53.xml"/><Relationship Id="rId65" Type="http://schemas.openxmlformats.org/officeDocument/2006/relationships/slide" Target="slides/slide58.xml"/><Relationship Id="rId73" Type="http://schemas.openxmlformats.org/officeDocument/2006/relationships/slide" Target="slides/slide66.xml"/><Relationship Id="rId78" Type="http://schemas.openxmlformats.org/officeDocument/2006/relationships/slide" Target="slides/slide71.xml"/><Relationship Id="rId81" Type="http://schemas.openxmlformats.org/officeDocument/2006/relationships/slide" Target="slides/slide74.xml"/><Relationship Id="rId86" Type="http://schemas.openxmlformats.org/officeDocument/2006/relationships/slide" Target="slides/slide79.xml"/><Relationship Id="rId9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C:\Users\221032406\Documents\ECOBI%20DATA\GE%20CAPITAL\3%20EC%20WEBINARS\Data%20Presentaci&#243;n%20Medio%20Marzo%202018.xlsx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oleObject" Target="file:///C:\Users\221032406\Documents\ECOBI%20DATA\GE%20CAPITAL\3%20EC%20WEBINARS\Data%20Presentaci&#243;n%20Medio%20Marzo%202018.xlsx" TargetMode="Externa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oleObject" Target="file:///C:\Users\221032406\Documents\ECOBI%20DATA\GE%20CAPITAL\3%20EC%20WEBINARS\Data%20Presentaci&#243;n%20Medio%20Marzo%202018.xlsx" TargetMode="Externa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oleObject" Target="file:///C:\Users\221032406\Documents\ECOBI%20DATA\GE%20CAPITAL\3%20EC%20WEBINARS\Data%20Presentaci&#243;n%20Medio%20Marzo%202018.xlsx" TargetMode="Externa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oleObject" Target="file:///C:\Users\221032406\Documents\ECOBI%20DATA\GE%20CAPITAL\3%20EC%20WEBINARS\Data%20Presentaci&#243;n%20Medio%20Marzo%202018.xlsx" TargetMode="Externa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4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oleObject" Target="file:///C:\Users\Usuario\Desktop\ECOBI%20DATA\2%20PROYECTO%20INDICADORES\MONITOR%20SOCIOECONOMICO\CORRUPCION\1%20Corrupci&#243;n.xlsx" TargetMode="Externa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5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oleObject" Target="file:///C:\Users\221032406\Documents\ECOBI%20DATA\2%20PROYECTO%20INDICADORES\MONITOR%20SOCIOECONOMICO\Corrupci&#243;n.xlsx" TargetMode="Externa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6.xm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oleObject" Target="file:///C:\Users\221032406\Documents\ECOBI%20DATA\2%20PROYECTO%20INDICADORES\MONITOR%20SOCIOECONOMICO\Corrupci&#243;n.xlsx" TargetMode="Externa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Usuario\Desktop\ECOBI%20DATA\2%20PROYECTO%20INDICADORES\MONITOR%20ECONOMICO\1%20SECTOR%20REAL\Actividad%20Econ&#243;mica\7%20Inversi&#243;n.xlsx" TargetMode="External"/><Relationship Id="rId1" Type="http://schemas.openxmlformats.org/officeDocument/2006/relationships/themeOverride" Target="../theme/themeOverrid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8.xm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oleObject" Target="file:///C:\Users\Usuario\Desktop\ECOBI%20DATA\2%20PROYECTO%20INDICADORES\MONITOR%20ECONOMICO\1%20SECTOR%20REAL\Actividad%20Econ&#243;mica\7%20Inversi&#243;n.xlsx" TargetMode="Externa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9.xml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oleObject" Target="file:///C:\Users\Usuario\Desktop\ECOBI%20DATA\2%20PROYECTO%20INDICADORES\MONITOR%20ECONOMICO\1%20SECTOR%20REAL\Actividad%20Econ&#243;mica\7%20Inversi&#243;n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file:///C:\Users\Usuario\Desktop\ECOBI%20DATA\2%20PROYECTO%20INDICADORES\MONITOR%20ECONOMICO\1%20MACRO%20RESUMEN%20ECONOMICO.xlsx" TargetMode="External"/><Relationship Id="rId1" Type="http://schemas.openxmlformats.org/officeDocument/2006/relationships/themeOverride" Target="../theme/themeOverrid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0.xml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oleObject" Target="file:///C:\Users\Usuario\Desktop\ECOBI%20DATA\2%20PROYECTO%20INDICADORES\MONITOR%20ECONOMICO\1%20SECTOR%20REAL\Actividad%20Econ&#243;mica\7%20Inversi&#243;n.xlsx" TargetMode="Externa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1.xml"/><Relationship Id="rId2" Type="http://schemas.microsoft.com/office/2011/relationships/chartColorStyle" Target="colors18.xml"/><Relationship Id="rId1" Type="http://schemas.microsoft.com/office/2011/relationships/chartStyle" Target="style18.xml"/><Relationship Id="rId4" Type="http://schemas.openxmlformats.org/officeDocument/2006/relationships/oleObject" Target="file:///C:\Users\Usuario\Desktop\ECOBI%20DATA\2%20PROYECTO%20INDICADORES\MONITOR%20ECONOMICO\1%20SECTOR%20REAL\Actividad%20Econ&#243;mica\7%20Inversi&#243;n.xlsx" TargetMode="Externa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2.xml"/><Relationship Id="rId2" Type="http://schemas.microsoft.com/office/2011/relationships/chartColorStyle" Target="colors19.xml"/><Relationship Id="rId1" Type="http://schemas.microsoft.com/office/2011/relationships/chartStyle" Target="style19.xml"/><Relationship Id="rId4" Type="http://schemas.openxmlformats.org/officeDocument/2006/relationships/oleObject" Target="file:///C:\Users\Usuario\Desktop\ECOBI%20DATA\2%20PROYECTO%20INDICADORES\MONITOR%20ECONOMICO\1%20SECTOR%20REAL\Actividad%20Econ&#243;mica\7%20Inversi&#243;n.xlsx" TargetMode="Externa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3.xml"/><Relationship Id="rId2" Type="http://schemas.microsoft.com/office/2011/relationships/chartColorStyle" Target="colors20.xml"/><Relationship Id="rId1" Type="http://schemas.microsoft.com/office/2011/relationships/chartStyle" Target="style20.xml"/><Relationship Id="rId4" Type="http://schemas.openxmlformats.org/officeDocument/2006/relationships/oleObject" Target="file:///C:\Users\Usuario\Desktop\ECOBI%20DATA\2%20PROYECTO%20INDICADORES\MONITOR%20ECONOMICO\1%20SECTOR%20REAL\Actividad%20Econ&#243;mica\7%20Inversi&#243;n.xlsx" TargetMode="Externa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4.xml"/><Relationship Id="rId2" Type="http://schemas.microsoft.com/office/2011/relationships/chartColorStyle" Target="colors21.xml"/><Relationship Id="rId1" Type="http://schemas.microsoft.com/office/2011/relationships/chartStyle" Target="style21.xml"/><Relationship Id="rId4" Type="http://schemas.openxmlformats.org/officeDocument/2006/relationships/oleObject" Target="file:///C:\Users\Usuario\Desktop\ECOBI%20DATA\2%20PROYECTO%20INDICADORES\MONITOR%20ECONOMICO\1%20SECTOR%20REAL\Actividad%20Econ&#243;mica\7%20Inversi&#243;n.xlsx" TargetMode="External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C:\Users\Javier%20Valdez\Downloads\HHD_C_Report_2018Q3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3.xml"/><Relationship Id="rId4" Type="http://schemas.openxmlformats.org/officeDocument/2006/relationships/oleObject" Target="file:///C:\Users\221032406\Documents\ECOBI%20DATA\2%20PROYECTO%20INDICADORES\MONITOR%20ECONOMICO\1%20MACRO%20RESUMEN%20ECONOMICO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C:\Users\221032406\Documents\ECOBI%20DATA\GE%20CAPITAL\3%20EC%20WEBINARS\Data%20Presentaci&#243;n%20Medio%20Marzo%202018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C:\Users\221032406\Documents\ECOBI%20DATA\GE%20CAPITAL\3%20EC%20WEBINARS\Data%20Presentaci&#243;n%20Medio%20Marzo%202018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C:\Users\221032406\Documents\ECOBI%20DATA\GE%20CAPITAL\3%20EC%20WEBINARS\Data%20Presentaci&#243;n%20Medio%20Marzo%202018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file:///C:\Users\221032406\Documents\ECOBI%20DATA\GE%20CAPITAL\3%20EC%20WEBINARS\Data%20Presentaci&#243;n%20Medio%20Marzo%202018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file:///C:\Users\221032406\Documents\ECOBI%20DATA\GE%20CAPITAL\3%20EC%20WEBINARS\Data%20Presentaci&#243;n%20Medio%20Marzo%202018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oleObject" Target="file:///C:\Users\Usuario\Desktop\ECOBI%20DATA\2%20PROYECTO%20INDICADORES\MONITOR%20ECONOMICO\1%20MACRO%20RESUMEN%20ECONOMICO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/>
            </a:pPr>
            <a:r>
              <a:rPr lang="en-US" sz="1200"/>
              <a:t>Inversión Bruta Fija</a:t>
            </a:r>
            <a:endParaRPr lang="en-US" sz="1200" baseline="0"/>
          </a:p>
          <a:p>
            <a:pPr>
              <a:defRPr sz="1200"/>
            </a:pPr>
            <a:r>
              <a:rPr lang="en-US" sz="1200" baseline="0"/>
              <a:t>(% del PIB)</a:t>
            </a:r>
            <a:endParaRPr lang="en-US" sz="120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6.5930043058343199E-2"/>
          <c:y val="0.17203226058177382"/>
          <c:w val="0.92598819755373718"/>
          <c:h val="0.7179039802433773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3">
                <a:lumMod val="75000"/>
              </a:schemeClr>
            </a:solidFill>
          </c:spPr>
          <c:invertIfNegative val="0"/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9ED5-4504-B3E9-485F9A0F2804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9ED5-4504-B3E9-485F9A0F2804}"/>
              </c:ext>
            </c:extLst>
          </c:dPt>
          <c:dPt>
            <c:idx val="42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9ED5-4504-B3E9-485F9A0F2804}"/>
              </c:ext>
            </c:extLst>
          </c:dPt>
          <c:dPt>
            <c:idx val="43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9ED5-4504-B3E9-485F9A0F2804}"/>
              </c:ext>
            </c:extLst>
          </c:dPt>
          <c:dPt>
            <c:idx val="44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7-9ED5-4504-B3E9-485F9A0F2804}"/>
              </c:ext>
            </c:extLst>
          </c:dPt>
          <c:dPt>
            <c:idx val="45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9-9ED5-4504-B3E9-485F9A0F2804}"/>
              </c:ext>
            </c:extLst>
          </c:dPt>
          <c:dPt>
            <c:idx val="46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B-9ED5-4504-B3E9-485F9A0F2804}"/>
              </c:ext>
            </c:extLst>
          </c:dPt>
          <c:dPt>
            <c:idx val="47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D-9ED5-4504-B3E9-485F9A0F2804}"/>
              </c:ext>
            </c:extLst>
          </c:dPt>
          <c:dPt>
            <c:idx val="48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F-9ED5-4504-B3E9-485F9A0F2804}"/>
              </c:ext>
            </c:extLst>
          </c:dPt>
          <c:dPt>
            <c:idx val="50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1-9ED5-4504-B3E9-485F9A0F2804}"/>
              </c:ext>
            </c:extLst>
          </c:dPt>
          <c:dPt>
            <c:idx val="51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3-9ED5-4504-B3E9-485F9A0F2804}"/>
              </c:ext>
            </c:extLst>
          </c:dPt>
          <c:dPt>
            <c:idx val="52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5-9ED5-4504-B3E9-485F9A0F2804}"/>
              </c:ext>
            </c:extLst>
          </c:dPt>
          <c:dPt>
            <c:idx val="53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7-9ED5-4504-B3E9-485F9A0F2804}"/>
              </c:ext>
            </c:extLst>
          </c:dPt>
          <c:dPt>
            <c:idx val="60"/>
            <c:invertIfNegative val="0"/>
            <c:bubble3D val="0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19-9ED5-4504-B3E9-485F9A0F2804}"/>
              </c:ext>
            </c:extLst>
          </c:dPt>
          <c:dPt>
            <c:idx val="61"/>
            <c:invertIfNegative val="0"/>
            <c:bubble3D val="0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1B-9ED5-4504-B3E9-485F9A0F2804}"/>
              </c:ext>
            </c:extLst>
          </c:dPt>
          <c:dPt>
            <c:idx val="62"/>
            <c:invertIfNegative val="0"/>
            <c:bubble3D val="0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1D-9ED5-4504-B3E9-485F9A0F2804}"/>
              </c:ext>
            </c:extLst>
          </c:dPt>
          <c:dPt>
            <c:idx val="63"/>
            <c:invertIfNegative val="0"/>
            <c:bubble3D val="0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1F-9ED5-4504-B3E9-485F9A0F2804}"/>
              </c:ext>
            </c:extLst>
          </c:dPt>
          <c:dPt>
            <c:idx val="64"/>
            <c:invertIfNegative val="0"/>
            <c:bubble3D val="0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21-9ED5-4504-B3E9-485F9A0F2804}"/>
              </c:ext>
            </c:extLst>
          </c:dPt>
          <c:dPt>
            <c:idx val="65"/>
            <c:invertIfNegative val="0"/>
            <c:bubble3D val="0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23-9ED5-4504-B3E9-485F9A0F2804}"/>
              </c:ext>
            </c:extLst>
          </c:dPt>
          <c:dPt>
            <c:idx val="66"/>
            <c:invertIfNegative val="0"/>
            <c:bubble3D val="0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25-9ED5-4504-B3E9-485F9A0F2804}"/>
              </c:ext>
            </c:extLst>
          </c:dPt>
          <c:dPt>
            <c:idx val="67"/>
            <c:invertIfNegative val="0"/>
            <c:bubble3D val="0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27-9ED5-4504-B3E9-485F9A0F2804}"/>
              </c:ext>
            </c:extLst>
          </c:dPt>
          <c:dPt>
            <c:idx val="68"/>
            <c:invertIfNegative val="0"/>
            <c:bubble3D val="0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29-9ED5-4504-B3E9-485F9A0F2804}"/>
              </c:ext>
            </c:extLst>
          </c:dPt>
          <c:dPt>
            <c:idx val="69"/>
            <c:invertIfNegative val="0"/>
            <c:bubble3D val="0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2B-9ED5-4504-B3E9-485F9A0F2804}"/>
              </c:ext>
            </c:extLst>
          </c:dPt>
          <c:dPt>
            <c:idx val="70"/>
            <c:invertIfNegative val="0"/>
            <c:bubble3D val="0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2D-9ED5-4504-B3E9-485F9A0F2804}"/>
              </c:ext>
            </c:extLst>
          </c:dPt>
          <c:dPt>
            <c:idx val="71"/>
            <c:invertIfNegative val="0"/>
            <c:bubble3D val="0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2F-9ED5-4504-B3E9-485F9A0F2804}"/>
              </c:ext>
            </c:extLst>
          </c:dPt>
          <c:dPt>
            <c:idx val="73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31-9ED5-4504-B3E9-485F9A0F2804}"/>
              </c:ext>
            </c:extLst>
          </c:dPt>
          <c:dPt>
            <c:idx val="74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33-9ED5-4504-B3E9-485F9A0F2804}"/>
              </c:ext>
            </c:extLst>
          </c:dPt>
          <c:dLbls>
            <c:delete val="1"/>
          </c:dLbls>
          <c:cat>
            <c:numRef>
              <c:f>Inv!$E$3:$CD$3</c:f>
              <c:numCache>
                <c:formatCode>General</c:formatCode>
                <c:ptCount val="78"/>
                <c:pt idx="0">
                  <c:v>1941</c:v>
                </c:pt>
                <c:pt idx="1">
                  <c:v>1942</c:v>
                </c:pt>
                <c:pt idx="2">
                  <c:v>1943</c:v>
                </c:pt>
                <c:pt idx="3">
                  <c:v>1944</c:v>
                </c:pt>
                <c:pt idx="4">
                  <c:v>1945</c:v>
                </c:pt>
                <c:pt idx="5">
                  <c:v>1946</c:v>
                </c:pt>
                <c:pt idx="6">
                  <c:v>1947</c:v>
                </c:pt>
                <c:pt idx="7">
                  <c:v>1948</c:v>
                </c:pt>
                <c:pt idx="8">
                  <c:v>1949</c:v>
                </c:pt>
                <c:pt idx="9">
                  <c:v>1950</c:v>
                </c:pt>
                <c:pt idx="10">
                  <c:v>1951</c:v>
                </c:pt>
                <c:pt idx="11">
                  <c:v>1952</c:v>
                </c:pt>
                <c:pt idx="12">
                  <c:v>1953</c:v>
                </c:pt>
                <c:pt idx="13">
                  <c:v>1954</c:v>
                </c:pt>
                <c:pt idx="14">
                  <c:v>1955</c:v>
                </c:pt>
                <c:pt idx="15">
                  <c:v>1956</c:v>
                </c:pt>
                <c:pt idx="16">
                  <c:v>1957</c:v>
                </c:pt>
                <c:pt idx="17">
                  <c:v>1958</c:v>
                </c:pt>
                <c:pt idx="18">
                  <c:v>1959</c:v>
                </c:pt>
                <c:pt idx="19">
                  <c:v>1960</c:v>
                </c:pt>
                <c:pt idx="20">
                  <c:v>1961</c:v>
                </c:pt>
                <c:pt idx="21">
                  <c:v>1962</c:v>
                </c:pt>
                <c:pt idx="22">
                  <c:v>1963</c:v>
                </c:pt>
                <c:pt idx="23">
                  <c:v>1964</c:v>
                </c:pt>
                <c:pt idx="24">
                  <c:v>1965</c:v>
                </c:pt>
                <c:pt idx="25">
                  <c:v>1966</c:v>
                </c:pt>
                <c:pt idx="26">
                  <c:v>1967</c:v>
                </c:pt>
                <c:pt idx="27">
                  <c:v>1968</c:v>
                </c:pt>
                <c:pt idx="28">
                  <c:v>1969</c:v>
                </c:pt>
                <c:pt idx="29">
                  <c:v>1970</c:v>
                </c:pt>
                <c:pt idx="30">
                  <c:v>1971</c:v>
                </c:pt>
                <c:pt idx="31">
                  <c:v>1972</c:v>
                </c:pt>
                <c:pt idx="32">
                  <c:v>1973</c:v>
                </c:pt>
                <c:pt idx="33">
                  <c:v>1974</c:v>
                </c:pt>
                <c:pt idx="34">
                  <c:v>1975</c:v>
                </c:pt>
                <c:pt idx="35">
                  <c:v>1976</c:v>
                </c:pt>
                <c:pt idx="36">
                  <c:v>1977</c:v>
                </c:pt>
                <c:pt idx="37">
                  <c:v>1978</c:v>
                </c:pt>
                <c:pt idx="38">
                  <c:v>1979</c:v>
                </c:pt>
                <c:pt idx="39">
                  <c:v>1980</c:v>
                </c:pt>
                <c:pt idx="40">
                  <c:v>1981</c:v>
                </c:pt>
                <c:pt idx="41">
                  <c:v>1982</c:v>
                </c:pt>
                <c:pt idx="42">
                  <c:v>1983</c:v>
                </c:pt>
                <c:pt idx="43">
                  <c:v>1984</c:v>
                </c:pt>
                <c:pt idx="44">
                  <c:v>1985</c:v>
                </c:pt>
                <c:pt idx="45">
                  <c:v>1986</c:v>
                </c:pt>
                <c:pt idx="46">
                  <c:v>1987</c:v>
                </c:pt>
                <c:pt idx="47">
                  <c:v>1988</c:v>
                </c:pt>
                <c:pt idx="48">
                  <c:v>1989</c:v>
                </c:pt>
                <c:pt idx="49">
                  <c:v>1990</c:v>
                </c:pt>
                <c:pt idx="50">
                  <c:v>1991</c:v>
                </c:pt>
                <c:pt idx="51">
                  <c:v>1992</c:v>
                </c:pt>
                <c:pt idx="52">
                  <c:v>1993</c:v>
                </c:pt>
                <c:pt idx="53">
                  <c:v>1994</c:v>
                </c:pt>
                <c:pt idx="54">
                  <c:v>1995</c:v>
                </c:pt>
                <c:pt idx="55">
                  <c:v>1996</c:v>
                </c:pt>
                <c:pt idx="56">
                  <c:v>1997</c:v>
                </c:pt>
                <c:pt idx="57">
                  <c:v>1998</c:v>
                </c:pt>
                <c:pt idx="58">
                  <c:v>1999</c:v>
                </c:pt>
                <c:pt idx="59">
                  <c:v>2000</c:v>
                </c:pt>
                <c:pt idx="60">
                  <c:v>2001</c:v>
                </c:pt>
                <c:pt idx="61">
                  <c:v>2002</c:v>
                </c:pt>
                <c:pt idx="62">
                  <c:v>2003</c:v>
                </c:pt>
                <c:pt idx="63">
                  <c:v>2004</c:v>
                </c:pt>
                <c:pt idx="64">
                  <c:v>2005</c:v>
                </c:pt>
                <c:pt idx="65">
                  <c:v>2006</c:v>
                </c:pt>
                <c:pt idx="66">
                  <c:v>2007</c:v>
                </c:pt>
                <c:pt idx="67">
                  <c:v>2008</c:v>
                </c:pt>
                <c:pt idx="68">
                  <c:v>2009</c:v>
                </c:pt>
                <c:pt idx="69">
                  <c:v>2010</c:v>
                </c:pt>
                <c:pt idx="70">
                  <c:v>2011</c:v>
                </c:pt>
                <c:pt idx="71">
                  <c:v>2012</c:v>
                </c:pt>
                <c:pt idx="72">
                  <c:v>2013</c:v>
                </c:pt>
                <c:pt idx="73">
                  <c:v>2014</c:v>
                </c:pt>
                <c:pt idx="74">
                  <c:v>2015</c:v>
                </c:pt>
                <c:pt idx="75">
                  <c:v>2016</c:v>
                </c:pt>
                <c:pt idx="76">
                  <c:v>2017</c:v>
                </c:pt>
                <c:pt idx="77">
                  <c:v>2018</c:v>
                </c:pt>
              </c:numCache>
            </c:numRef>
          </c:cat>
          <c:val>
            <c:numRef>
              <c:f>Inv!$E$4:$CD$4</c:f>
              <c:numCache>
                <c:formatCode>0.0</c:formatCode>
                <c:ptCount val="78"/>
                <c:pt idx="0">
                  <c:v>8.9989656361337786</c:v>
                </c:pt>
                <c:pt idx="1">
                  <c:v>7.1031194118815808</c:v>
                </c:pt>
                <c:pt idx="2">
                  <c:v>6.5445665445665462</c:v>
                </c:pt>
                <c:pt idx="3">
                  <c:v>6.078221118573282</c:v>
                </c:pt>
                <c:pt idx="4">
                  <c:v>8.7503869569703827</c:v>
                </c:pt>
                <c:pt idx="5">
                  <c:v>10.18539624648583</c:v>
                </c:pt>
                <c:pt idx="6">
                  <c:v>11.328111639361083</c:v>
                </c:pt>
                <c:pt idx="7">
                  <c:v>11.879728170278241</c:v>
                </c:pt>
                <c:pt idx="8">
                  <c:v>12.891945448187434</c:v>
                </c:pt>
                <c:pt idx="9">
                  <c:v>13.551942822629357</c:v>
                </c:pt>
                <c:pt idx="10">
                  <c:v>14.945848375451263</c:v>
                </c:pt>
                <c:pt idx="11">
                  <c:v>15.59096760725096</c:v>
                </c:pt>
                <c:pt idx="12">
                  <c:v>15.614286713775973</c:v>
                </c:pt>
                <c:pt idx="13">
                  <c:v>15.812284730195175</c:v>
                </c:pt>
                <c:pt idx="14">
                  <c:v>16.408624955814776</c:v>
                </c:pt>
                <c:pt idx="15">
                  <c:v>18.767784238525302</c:v>
                </c:pt>
                <c:pt idx="16">
                  <c:v>18.978115294159892</c:v>
                </c:pt>
                <c:pt idx="17">
                  <c:v>16.706376448733998</c:v>
                </c:pt>
                <c:pt idx="18">
                  <c:v>16.170318612486717</c:v>
                </c:pt>
                <c:pt idx="19">
                  <c:v>16.946934111128094</c:v>
                </c:pt>
                <c:pt idx="20">
                  <c:v>15.715554466664628</c:v>
                </c:pt>
                <c:pt idx="21">
                  <c:v>15.580298812702379</c:v>
                </c:pt>
                <c:pt idx="22">
                  <c:v>16.619298612634765</c:v>
                </c:pt>
                <c:pt idx="23">
                  <c:v>17.160824653152961</c:v>
                </c:pt>
                <c:pt idx="24">
                  <c:v>17.575428127033504</c:v>
                </c:pt>
                <c:pt idx="25">
                  <c:v>17.940304901995791</c:v>
                </c:pt>
                <c:pt idx="26">
                  <c:v>19.318549084771657</c:v>
                </c:pt>
                <c:pt idx="27">
                  <c:v>19.350130475165493</c:v>
                </c:pt>
                <c:pt idx="28">
                  <c:v>19.391837823419579</c:v>
                </c:pt>
                <c:pt idx="29">
                  <c:v>19.956418502126294</c:v>
                </c:pt>
                <c:pt idx="30">
                  <c:v>17.973971587929054</c:v>
                </c:pt>
                <c:pt idx="31">
                  <c:v>18.970084607402534</c:v>
                </c:pt>
                <c:pt idx="32">
                  <c:v>19.299687939649036</c:v>
                </c:pt>
                <c:pt idx="33">
                  <c:v>19.881383474157111</c:v>
                </c:pt>
                <c:pt idx="34">
                  <c:v>21.416287166062194</c:v>
                </c:pt>
                <c:pt idx="35">
                  <c:v>21.037674812486642</c:v>
                </c:pt>
                <c:pt idx="36">
                  <c:v>19.64723243800368</c:v>
                </c:pt>
                <c:pt idx="37">
                  <c:v>21.067229457713236</c:v>
                </c:pt>
                <c:pt idx="38">
                  <c:v>23.421309739082982</c:v>
                </c:pt>
                <c:pt idx="39">
                  <c:v>24.947735704907792</c:v>
                </c:pt>
                <c:pt idx="40">
                  <c:v>26.881326323913747</c:v>
                </c:pt>
                <c:pt idx="41">
                  <c:v>22.874828656671252</c:v>
                </c:pt>
                <c:pt idx="42">
                  <c:v>17.78642232161825</c:v>
                </c:pt>
                <c:pt idx="43">
                  <c:v>18.093801553032918</c:v>
                </c:pt>
                <c:pt idx="44">
                  <c:v>18.937631241118577</c:v>
                </c:pt>
                <c:pt idx="45">
                  <c:v>19.5621036232709</c:v>
                </c:pt>
                <c:pt idx="46">
                  <c:v>18.653199228895531</c:v>
                </c:pt>
                <c:pt idx="47">
                  <c:v>18.933905186896812</c:v>
                </c:pt>
                <c:pt idx="48">
                  <c:v>19.030323498052564</c:v>
                </c:pt>
                <c:pt idx="49">
                  <c:v>18.700133080278</c:v>
                </c:pt>
                <c:pt idx="50">
                  <c:v>17.897648082992482</c:v>
                </c:pt>
                <c:pt idx="51">
                  <c:v>17.598539672214901</c:v>
                </c:pt>
                <c:pt idx="52">
                  <c:v>20.849424644733936</c:v>
                </c:pt>
                <c:pt idx="53">
                  <c:v>21.673191265366668</c:v>
                </c:pt>
                <c:pt idx="54">
                  <c:v>16.354040141166234</c:v>
                </c:pt>
                <c:pt idx="55">
                  <c:v>18.413820908333982</c:v>
                </c:pt>
                <c:pt idx="56">
                  <c:v>19.846650899885429</c:v>
                </c:pt>
                <c:pt idx="57">
                  <c:v>21.088367808033396</c:v>
                </c:pt>
                <c:pt idx="58">
                  <c:v>21.116722901669206</c:v>
                </c:pt>
                <c:pt idx="59">
                  <c:v>21.488889633633349</c:v>
                </c:pt>
                <c:pt idx="60">
                  <c:v>19.933700504733306</c:v>
                </c:pt>
                <c:pt idx="61">
                  <c:v>19.269423896967623</c:v>
                </c:pt>
                <c:pt idx="62">
                  <c:v>19.777902079320477</c:v>
                </c:pt>
                <c:pt idx="63">
                  <c:v>20.476459586844957</c:v>
                </c:pt>
                <c:pt idx="64">
                  <c:v>20.703707149490082</c:v>
                </c:pt>
                <c:pt idx="65">
                  <c:v>21.54333810185085</c:v>
                </c:pt>
                <c:pt idx="66">
                  <c:v>21.941905025850332</c:v>
                </c:pt>
                <c:pt idx="67">
                  <c:v>23.164391199387488</c:v>
                </c:pt>
                <c:pt idx="68">
                  <c:v>22.126474051414853</c:v>
                </c:pt>
                <c:pt idx="69">
                  <c:v>21.582700561592581</c:v>
                </c:pt>
                <c:pt idx="70">
                  <c:v>22.27391475020908</c:v>
                </c:pt>
                <c:pt idx="71">
                  <c:v>22.840437160748913</c:v>
                </c:pt>
                <c:pt idx="72">
                  <c:v>21.252465081485379</c:v>
                </c:pt>
                <c:pt idx="73">
                  <c:v>21.01800925366506</c:v>
                </c:pt>
                <c:pt idx="74">
                  <c:v>22.526593191095166</c:v>
                </c:pt>
                <c:pt idx="75">
                  <c:v>22.932619493256507</c:v>
                </c:pt>
                <c:pt idx="76">
                  <c:v>22.982573547485067</c:v>
                </c:pt>
                <c:pt idx="77">
                  <c:v>23.405745206621727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4-9ED5-4504-B3E9-485F9A0F280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36"/>
        <c:axId val="1006343568"/>
        <c:axId val="1006343960"/>
      </c:barChart>
      <c:catAx>
        <c:axId val="10063435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-5400000" vert="horz"/>
          <a:lstStyle/>
          <a:p>
            <a:pPr>
              <a:defRPr sz="1100"/>
            </a:pPr>
            <a:endParaRPr lang="es-MX"/>
          </a:p>
        </c:txPr>
        <c:crossAx val="1006343960"/>
        <c:crosses val="autoZero"/>
        <c:auto val="1"/>
        <c:lblAlgn val="ctr"/>
        <c:lblOffset val="100"/>
        <c:noMultiLvlLbl val="0"/>
      </c:catAx>
      <c:valAx>
        <c:axId val="1006343960"/>
        <c:scaling>
          <c:orientation val="minMax"/>
          <c:max val="28"/>
          <c:min val="0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s-MX"/>
          </a:p>
        </c:txPr>
        <c:crossAx val="1006343568"/>
        <c:crosses val="autoZero"/>
        <c:crossBetween val="between"/>
        <c:majorUnit val="4"/>
      </c:valAx>
    </c:plotArea>
    <c:plotVisOnly val="1"/>
    <c:dispBlanksAs val="gap"/>
    <c:showDLblsOverMax val="0"/>
  </c:chart>
  <c:spPr>
    <a:ln>
      <a:noFill/>
    </a:ln>
  </c:spPr>
  <c:externalData r:id="rId2">
    <c:autoUpdate val="0"/>
  </c:externalData>
  <c:userShapes r:id="rId3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400" b="1">
                <a:solidFill>
                  <a:sysClr val="windowText" lastClr="000000"/>
                </a:solidFill>
              </a:rPr>
              <a:t>Balance Fiscal</a:t>
            </a:r>
          </a:p>
          <a:p>
            <a:pPr>
              <a:defRPr b="1">
                <a:solidFill>
                  <a:sysClr val="windowText" lastClr="000000"/>
                </a:solidFill>
              </a:defRPr>
            </a:pPr>
            <a:r>
              <a:rPr lang="en-US" sz="1400" b="1">
                <a:solidFill>
                  <a:sysClr val="windowText" lastClr="000000"/>
                </a:solidFill>
              </a:rPr>
              <a:t>(% del PIB, promedio anual)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>
        <c:manualLayout>
          <c:layoutTarget val="inner"/>
          <c:xMode val="edge"/>
          <c:yMode val="edge"/>
          <c:x val="5.111039777263103E-2"/>
          <c:y val="0.1235782461205555"/>
          <c:w val="0.90710433999513562"/>
          <c:h val="0.70578927345414644"/>
        </c:manualLayout>
      </c:layout>
      <c:barChart>
        <c:barDir val="col"/>
        <c:grouping val="clustered"/>
        <c:varyColors val="0"/>
        <c:ser>
          <c:idx val="1"/>
          <c:order val="0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7E4-4EF4-B934-6E2AF8608A09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7E4-4EF4-B934-6E2AF8608A0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Sexenio!$B$1:$G$1</c:f>
              <c:strCache>
                <c:ptCount val="6"/>
                <c:pt idx="0">
                  <c:v> MMH 1983-88</c:v>
                </c:pt>
                <c:pt idx="1">
                  <c:v>  CSG 1989-94</c:v>
                </c:pt>
                <c:pt idx="2">
                  <c:v>EZPL  1995-00</c:v>
                </c:pt>
                <c:pt idx="3">
                  <c:v>VFQ   2001-06</c:v>
                </c:pt>
                <c:pt idx="4">
                  <c:v> FCH   2007-12</c:v>
                </c:pt>
                <c:pt idx="5">
                  <c:v> EPN   2013-18</c:v>
                </c:pt>
              </c:strCache>
            </c:strRef>
          </c:cat>
          <c:val>
            <c:numRef>
              <c:f>Sexenio!$B$16:$G$16</c:f>
              <c:numCache>
                <c:formatCode>0.0</c:formatCode>
                <c:ptCount val="6"/>
                <c:pt idx="0">
                  <c:v>-7.8865749899158253</c:v>
                </c:pt>
                <c:pt idx="1">
                  <c:v>7.265827625955866E-2</c:v>
                </c:pt>
                <c:pt idx="2">
                  <c:v>-0.56463097751391389</c:v>
                </c:pt>
                <c:pt idx="3">
                  <c:v>-0.39677855996615291</c:v>
                </c:pt>
                <c:pt idx="4">
                  <c:v>-1.6670508590410016</c:v>
                </c:pt>
                <c:pt idx="5">
                  <c:v>-2.3364553255982972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7E4-4EF4-B934-6E2AF8608A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9"/>
        <c:overlap val="-27"/>
        <c:axId val="254707951"/>
        <c:axId val="149765055"/>
      </c:barChart>
      <c:catAx>
        <c:axId val="2547079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49765055"/>
        <c:crosses val="autoZero"/>
        <c:auto val="1"/>
        <c:lblAlgn val="ctr"/>
        <c:lblOffset val="100"/>
        <c:noMultiLvlLbl val="0"/>
      </c:catAx>
      <c:valAx>
        <c:axId val="149765055"/>
        <c:scaling>
          <c:orientation val="minMax"/>
          <c:max val="2.5"/>
          <c:min val="-10"/>
        </c:scaling>
        <c:delete val="1"/>
        <c:axPos val="l"/>
        <c:numFmt formatCode="0.0" sourceLinked="1"/>
        <c:majorTickMark val="none"/>
        <c:minorTickMark val="none"/>
        <c:tickLblPos val="nextTo"/>
        <c:crossAx val="254707951"/>
        <c:crosses val="autoZero"/>
        <c:crossBetween val="between"/>
        <c:majorUnit val="2.5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400" b="1">
                <a:solidFill>
                  <a:sysClr val="windowText" lastClr="000000"/>
                </a:solidFill>
              </a:rPr>
              <a:t>Deuda Pública</a:t>
            </a:r>
          </a:p>
          <a:p>
            <a:pPr>
              <a:defRPr b="1">
                <a:solidFill>
                  <a:sysClr val="windowText" lastClr="000000"/>
                </a:solidFill>
              </a:defRPr>
            </a:pPr>
            <a:r>
              <a:rPr lang="en-US" sz="1400" b="1">
                <a:solidFill>
                  <a:sysClr val="windowText" lastClr="000000"/>
                </a:solidFill>
              </a:rPr>
              <a:t>(% del PIB, promedio anual)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>
        <c:manualLayout>
          <c:layoutTarget val="inner"/>
          <c:xMode val="edge"/>
          <c:yMode val="edge"/>
          <c:x val="7.5774552128827569E-2"/>
          <c:y val="0.15512657573444399"/>
          <c:w val="0.88244009378738364"/>
          <c:h val="0.66574814270992932"/>
        </c:manualLayout>
      </c:layout>
      <c:barChart>
        <c:barDir val="col"/>
        <c:grouping val="clustered"/>
        <c:varyColors val="0"/>
        <c:ser>
          <c:idx val="1"/>
          <c:order val="0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EBE-4D09-AC96-D180C96F7EAD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EBE-4D09-AC96-D180C96F7EA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Sexenio!$B$1:$G$1</c:f>
              <c:strCache>
                <c:ptCount val="6"/>
                <c:pt idx="0">
                  <c:v> MMH 1983-88</c:v>
                </c:pt>
                <c:pt idx="1">
                  <c:v>  CSG 1989-94</c:v>
                </c:pt>
                <c:pt idx="2">
                  <c:v>EZPL  1995-00</c:v>
                </c:pt>
                <c:pt idx="3">
                  <c:v>VFQ   2001-06</c:v>
                </c:pt>
                <c:pt idx="4">
                  <c:v> FCH   2007-12</c:v>
                </c:pt>
                <c:pt idx="5">
                  <c:v> EPN   2013-18</c:v>
                </c:pt>
              </c:strCache>
            </c:strRef>
          </c:cat>
          <c:val>
            <c:numRef>
              <c:f>Sexenio!$B$17:$G$17</c:f>
              <c:numCache>
                <c:formatCode>0.0</c:formatCode>
                <c:ptCount val="6"/>
                <c:pt idx="0">
                  <c:v>49.851910253818573</c:v>
                </c:pt>
                <c:pt idx="1">
                  <c:v>34.059726441486141</c:v>
                </c:pt>
                <c:pt idx="2">
                  <c:v>27.704379503528614</c:v>
                </c:pt>
                <c:pt idx="3">
                  <c:v>22.983246299386682</c:v>
                </c:pt>
                <c:pt idx="4">
                  <c:v>29.352411568134311</c:v>
                </c:pt>
                <c:pt idx="5">
                  <c:v>42.49456410789886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EBE-4D09-AC96-D180C96F7E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9"/>
        <c:overlap val="-27"/>
        <c:axId val="254707951"/>
        <c:axId val="149765055"/>
      </c:barChart>
      <c:catAx>
        <c:axId val="2547079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49765055"/>
        <c:crosses val="autoZero"/>
        <c:auto val="1"/>
        <c:lblAlgn val="ctr"/>
        <c:lblOffset val="100"/>
        <c:noMultiLvlLbl val="0"/>
      </c:catAx>
      <c:valAx>
        <c:axId val="149765055"/>
        <c:scaling>
          <c:orientation val="minMax"/>
          <c:max val="59"/>
          <c:min val="0"/>
        </c:scaling>
        <c:delete val="1"/>
        <c:axPos val="l"/>
        <c:numFmt formatCode="0.0" sourceLinked="1"/>
        <c:majorTickMark val="none"/>
        <c:minorTickMark val="none"/>
        <c:tickLblPos val="nextTo"/>
        <c:crossAx val="254707951"/>
        <c:crosses val="autoZero"/>
        <c:crossBetween val="between"/>
        <c:majorUnit val="19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400" b="1">
                <a:solidFill>
                  <a:sysClr val="windowText" lastClr="000000"/>
                </a:solidFill>
              </a:rPr>
              <a:t>Deuda Externa</a:t>
            </a:r>
          </a:p>
          <a:p>
            <a:pPr>
              <a:defRPr b="1">
                <a:solidFill>
                  <a:sysClr val="windowText" lastClr="000000"/>
                </a:solidFill>
              </a:defRPr>
            </a:pPr>
            <a:r>
              <a:rPr lang="en-US" sz="1400" b="1">
                <a:solidFill>
                  <a:sysClr val="windowText" lastClr="000000"/>
                </a:solidFill>
              </a:rPr>
              <a:t>(% del PIB, promedio anual)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>
        <c:manualLayout>
          <c:layoutTarget val="inner"/>
          <c:xMode val="edge"/>
          <c:yMode val="edge"/>
          <c:x val="6.9716301891210516E-2"/>
          <c:y val="0.12371206698067982"/>
          <c:w val="0.88849825908590296"/>
          <c:h val="0.72359914418109783"/>
        </c:manualLayout>
      </c:layout>
      <c:barChart>
        <c:barDir val="col"/>
        <c:grouping val="clustered"/>
        <c:varyColors val="0"/>
        <c:ser>
          <c:idx val="1"/>
          <c:order val="0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AA0-4F55-974E-A54C8CAF0DAB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AA0-4F55-974E-A54C8CAF0DA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Sexenio!$B$1:$G$1</c:f>
              <c:strCache>
                <c:ptCount val="6"/>
                <c:pt idx="0">
                  <c:v> MMH 1983-88</c:v>
                </c:pt>
                <c:pt idx="1">
                  <c:v>  CSG 1989-94</c:v>
                </c:pt>
                <c:pt idx="2">
                  <c:v>EZPL  1995-00</c:v>
                </c:pt>
                <c:pt idx="3">
                  <c:v>VFQ   2001-06</c:v>
                </c:pt>
                <c:pt idx="4">
                  <c:v> FCH   2007-12</c:v>
                </c:pt>
                <c:pt idx="5">
                  <c:v> EPN   2013-18</c:v>
                </c:pt>
              </c:strCache>
            </c:strRef>
          </c:cat>
          <c:val>
            <c:numRef>
              <c:f>Sexenio!$B$20:$G$20</c:f>
              <c:numCache>
                <c:formatCode>0.0</c:formatCode>
                <c:ptCount val="6"/>
                <c:pt idx="0">
                  <c:v>47.168674350058147</c:v>
                </c:pt>
                <c:pt idx="1">
                  <c:v>27.28022350314011</c:v>
                </c:pt>
                <c:pt idx="2">
                  <c:v>29.312422666411734</c:v>
                </c:pt>
                <c:pt idx="3">
                  <c:v>15.99750015256838</c:v>
                </c:pt>
                <c:pt idx="4">
                  <c:v>15.125038548803827</c:v>
                </c:pt>
                <c:pt idx="5">
                  <c:v>23.113069407430761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AA0-4F55-974E-A54C8CAF0D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9"/>
        <c:overlap val="-27"/>
        <c:axId val="254707951"/>
        <c:axId val="149765055"/>
      </c:barChart>
      <c:catAx>
        <c:axId val="2547079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49765055"/>
        <c:crosses val="autoZero"/>
        <c:auto val="1"/>
        <c:lblAlgn val="ctr"/>
        <c:lblOffset val="100"/>
        <c:noMultiLvlLbl val="0"/>
      </c:catAx>
      <c:valAx>
        <c:axId val="149765055"/>
        <c:scaling>
          <c:orientation val="minMax"/>
          <c:max val="56"/>
          <c:min val="0"/>
        </c:scaling>
        <c:delete val="1"/>
        <c:axPos val="l"/>
        <c:numFmt formatCode="0.0" sourceLinked="1"/>
        <c:majorTickMark val="none"/>
        <c:minorTickMark val="none"/>
        <c:tickLblPos val="nextTo"/>
        <c:crossAx val="254707951"/>
        <c:crosses val="autoZero"/>
        <c:crossBetween val="between"/>
        <c:majorUnit val="18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400" b="1">
                <a:solidFill>
                  <a:sysClr val="windowText" lastClr="000000"/>
                </a:solidFill>
              </a:rPr>
              <a:t>Balanza en Cuenta Corriente</a:t>
            </a:r>
          </a:p>
          <a:p>
            <a:pPr>
              <a:defRPr b="1">
                <a:solidFill>
                  <a:sysClr val="windowText" lastClr="000000"/>
                </a:solidFill>
              </a:defRPr>
            </a:pPr>
            <a:r>
              <a:rPr lang="en-US" sz="1400" b="1">
                <a:solidFill>
                  <a:sysClr val="windowText" lastClr="000000"/>
                </a:solidFill>
              </a:rPr>
              <a:t>(% del PIB, promedio anual)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>
        <c:manualLayout>
          <c:layoutTarget val="inner"/>
          <c:xMode val="edge"/>
          <c:yMode val="edge"/>
          <c:x val="6.0386243642263131E-2"/>
          <c:y val="0.12943668096562758"/>
          <c:w val="0.89782848649571489"/>
          <c:h val="0.71516588592130348"/>
        </c:manualLayout>
      </c:layout>
      <c:barChart>
        <c:barDir val="col"/>
        <c:grouping val="clustered"/>
        <c:varyColors val="0"/>
        <c:ser>
          <c:idx val="1"/>
          <c:order val="0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7ED-47F2-A183-581DC01873D5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7ED-47F2-A183-581DC01873D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Sexenio!$B$1:$G$1</c:f>
              <c:strCache>
                <c:ptCount val="6"/>
                <c:pt idx="0">
                  <c:v> MMH 1983-88</c:v>
                </c:pt>
                <c:pt idx="1">
                  <c:v>  CSG 1989-94</c:v>
                </c:pt>
                <c:pt idx="2">
                  <c:v>EZPL  1995-00</c:v>
                </c:pt>
                <c:pt idx="3">
                  <c:v>VFQ   2001-06</c:v>
                </c:pt>
                <c:pt idx="4">
                  <c:v> FCH   2007-12</c:v>
                </c:pt>
                <c:pt idx="5">
                  <c:v> EPN   2013-18</c:v>
                </c:pt>
              </c:strCache>
            </c:strRef>
          </c:cat>
          <c:val>
            <c:numRef>
              <c:f>Sexenio!$B$19:$G$19</c:f>
              <c:numCache>
                <c:formatCode>0.0</c:formatCode>
                <c:ptCount val="6"/>
                <c:pt idx="0">
                  <c:v>1.3832971821655178</c:v>
                </c:pt>
                <c:pt idx="1">
                  <c:v>-3.9860227243872011</c:v>
                </c:pt>
                <c:pt idx="2">
                  <c:v>-1.7648828816897668</c:v>
                </c:pt>
                <c:pt idx="3">
                  <c:v>-1.118540298394453</c:v>
                </c:pt>
                <c:pt idx="4">
                  <c:v>-1.054922373593896</c:v>
                </c:pt>
                <c:pt idx="5">
                  <c:v>-2.0997689143815159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7ED-47F2-A183-581DC01873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9"/>
        <c:overlap val="-27"/>
        <c:axId val="254707951"/>
        <c:axId val="149765055"/>
      </c:barChart>
      <c:catAx>
        <c:axId val="2547079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49765055"/>
        <c:crosses val="autoZero"/>
        <c:auto val="1"/>
        <c:lblAlgn val="ctr"/>
        <c:lblOffset val="100"/>
        <c:noMultiLvlLbl val="0"/>
      </c:catAx>
      <c:valAx>
        <c:axId val="149765055"/>
        <c:scaling>
          <c:orientation val="minMax"/>
          <c:max val="2.5"/>
          <c:min val="-5"/>
        </c:scaling>
        <c:delete val="1"/>
        <c:axPos val="l"/>
        <c:numFmt formatCode="0.0" sourceLinked="1"/>
        <c:majorTickMark val="none"/>
        <c:minorTickMark val="none"/>
        <c:tickLblPos val="nextTo"/>
        <c:crossAx val="254707951"/>
        <c:crosses val="autoZero"/>
        <c:crossBetween val="between"/>
        <c:majorUnit val="2.5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s-MX" sz="1600" b="1">
                <a:solidFill>
                  <a:sysClr val="windowText" lastClr="000000"/>
                </a:solidFill>
              </a:rPr>
              <a:t>Indice de Percepción de Corrupción 2017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Pt>
            <c:idx val="21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BD7-4C6A-8085-7E4D03CB4754}"/>
              </c:ext>
            </c:extLst>
          </c:dPt>
          <c:dPt>
            <c:idx val="22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BD7-4C6A-8085-7E4D03CB4754}"/>
              </c:ext>
            </c:extLst>
          </c:dPt>
          <c:dPt>
            <c:idx val="23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BD7-4C6A-8085-7E4D03CB4754}"/>
              </c:ext>
            </c:extLst>
          </c:dPt>
          <c:dPt>
            <c:idx val="26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EBD7-4C6A-8085-7E4D03CB4754}"/>
              </c:ext>
            </c:extLst>
          </c:dPt>
          <c:dPt>
            <c:idx val="28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EBD7-4C6A-8085-7E4D03CB4754}"/>
              </c:ext>
            </c:extLst>
          </c:dPt>
          <c:dPt>
            <c:idx val="31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EBD7-4C6A-8085-7E4D03CB4754}"/>
              </c:ext>
            </c:extLst>
          </c:dPt>
          <c:dPt>
            <c:idx val="32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EBD7-4C6A-8085-7E4D03CB4754}"/>
              </c:ext>
            </c:extLst>
          </c:dPt>
          <c:dPt>
            <c:idx val="33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EBD7-4C6A-8085-7E4D03CB4754}"/>
              </c:ext>
            </c:extLst>
          </c:dPt>
          <c:dPt>
            <c:idx val="34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EBD7-4C6A-8085-7E4D03CB4754}"/>
              </c:ext>
            </c:extLst>
          </c:dPt>
          <c:dPt>
            <c:idx val="35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EBD7-4C6A-8085-7E4D03CB4754}"/>
              </c:ext>
            </c:extLst>
          </c:dPt>
          <c:dPt>
            <c:idx val="39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EBD7-4C6A-8085-7E4D03CB4754}"/>
              </c:ext>
            </c:extLst>
          </c:dPt>
          <c:dPt>
            <c:idx val="40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EBD7-4C6A-8085-7E4D03CB4754}"/>
              </c:ext>
            </c:extLst>
          </c:dPt>
          <c:dPt>
            <c:idx val="41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EBD7-4C6A-8085-7E4D03CB4754}"/>
              </c:ext>
            </c:extLst>
          </c:dPt>
          <c:dPt>
            <c:idx val="4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EBD7-4C6A-8085-7E4D03CB4754}"/>
              </c:ext>
            </c:extLst>
          </c:dPt>
          <c:dPt>
            <c:idx val="43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EBD7-4C6A-8085-7E4D03CB4754}"/>
              </c:ext>
            </c:extLst>
          </c:dPt>
          <c:dPt>
            <c:idx val="45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F-EBD7-4C6A-8085-7E4D03CB4754}"/>
              </c:ext>
            </c:extLst>
          </c:dPt>
          <c:dPt>
            <c:idx val="46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1-EBD7-4C6A-8085-7E4D03CB4754}"/>
              </c:ext>
            </c:extLst>
          </c:dPt>
          <c:dPt>
            <c:idx val="48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3-EBD7-4C6A-8085-7E4D03CB4754}"/>
              </c:ext>
            </c:extLst>
          </c:dPt>
          <c:dPt>
            <c:idx val="51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5-EBD7-4C6A-8085-7E4D03CB4754}"/>
              </c:ext>
            </c:extLst>
          </c:dPt>
          <c:dLbls>
            <c:dLbl>
              <c:idx val="42"/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B-EBD7-4C6A-8085-7E4D03CB475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'CPI 2017'!$A$4:$A$183</c:f>
              <c:strCache>
                <c:ptCount val="54"/>
                <c:pt idx="0">
                  <c:v>New Zealand  1</c:v>
                </c:pt>
                <c:pt idx="1">
                  <c:v>Denmark  2</c:v>
                </c:pt>
                <c:pt idx="2">
                  <c:v>Finland  3</c:v>
                </c:pt>
                <c:pt idx="3">
                  <c:v>Norway  3</c:v>
                </c:pt>
                <c:pt idx="4">
                  <c:v>Switzerland  3</c:v>
                </c:pt>
                <c:pt idx="5">
                  <c:v>Singapore  6</c:v>
                </c:pt>
                <c:pt idx="6">
                  <c:v>Sweden  6</c:v>
                </c:pt>
                <c:pt idx="7">
                  <c:v>Canada  8</c:v>
                </c:pt>
                <c:pt idx="8">
                  <c:v>Luxembourg  8</c:v>
                </c:pt>
                <c:pt idx="9">
                  <c:v>Netherlands  8</c:v>
                </c:pt>
                <c:pt idx="10">
                  <c:v>United Kingdom  8</c:v>
                </c:pt>
                <c:pt idx="11">
                  <c:v>Germany  12</c:v>
                </c:pt>
                <c:pt idx="12">
                  <c:v>Australia  13</c:v>
                </c:pt>
                <c:pt idx="13">
                  <c:v>Hong Kong  13</c:v>
                </c:pt>
                <c:pt idx="14">
                  <c:v>Iceland  13</c:v>
                </c:pt>
                <c:pt idx="15">
                  <c:v>Austria  16</c:v>
                </c:pt>
                <c:pt idx="16">
                  <c:v>Belgium  16</c:v>
                </c:pt>
                <c:pt idx="17">
                  <c:v>United States  16</c:v>
                </c:pt>
                <c:pt idx="18">
                  <c:v>Ireland  19</c:v>
                </c:pt>
                <c:pt idx="19">
                  <c:v>Japan  20</c:v>
                </c:pt>
                <c:pt idx="20">
                  <c:v>France  23</c:v>
                </c:pt>
                <c:pt idx="21">
                  <c:v>Uruguay  23</c:v>
                </c:pt>
                <c:pt idx="22">
                  <c:v>Chile  26</c:v>
                </c:pt>
                <c:pt idx="23">
                  <c:v>Costa Rica  38</c:v>
                </c:pt>
                <c:pt idx="24">
                  <c:v>Dominica  42</c:v>
                </c:pt>
                <c:pt idx="25">
                  <c:v>Spain  42</c:v>
                </c:pt>
                <c:pt idx="26">
                  <c:v>Cuba  62</c:v>
                </c:pt>
                <c:pt idx="27">
                  <c:v>Senegal  66</c:v>
                </c:pt>
                <c:pt idx="28">
                  <c:v>Jamaica  68</c:v>
                </c:pt>
                <c:pt idx="29">
                  <c:v>China  77</c:v>
                </c:pt>
                <c:pt idx="30">
                  <c:v>India  81</c:v>
                </c:pt>
                <c:pt idx="31">
                  <c:v>Argentina  85</c:v>
                </c:pt>
                <c:pt idx="32">
                  <c:v>Brazil  96</c:v>
                </c:pt>
                <c:pt idx="33">
                  <c:v>Colombia  96</c:v>
                </c:pt>
                <c:pt idx="34">
                  <c:v>Panama  96</c:v>
                </c:pt>
                <c:pt idx="35">
                  <c:v>Peru  96</c:v>
                </c:pt>
                <c:pt idx="36">
                  <c:v>Zambia  96</c:v>
                </c:pt>
                <c:pt idx="37">
                  <c:v>Mongolia  103</c:v>
                </c:pt>
                <c:pt idx="38">
                  <c:v>Tanzania  103</c:v>
                </c:pt>
                <c:pt idx="39">
                  <c:v>Bolivia  112</c:v>
                </c:pt>
                <c:pt idx="40">
                  <c:v>El Salvador  112</c:v>
                </c:pt>
                <c:pt idx="41">
                  <c:v>Ecuador  117</c:v>
                </c:pt>
                <c:pt idx="42">
                  <c:v>MEXICO  135</c:v>
                </c:pt>
                <c:pt idx="43">
                  <c:v>Paraguay  135</c:v>
                </c:pt>
                <c:pt idx="44">
                  <c:v>Russia  135</c:v>
                </c:pt>
                <c:pt idx="45">
                  <c:v>Guatemala  143</c:v>
                </c:pt>
                <c:pt idx="46">
                  <c:v>Nicaragua  151</c:v>
                </c:pt>
                <c:pt idx="47">
                  <c:v>Uganda  151</c:v>
                </c:pt>
                <c:pt idx="48">
                  <c:v>Haiti  157</c:v>
                </c:pt>
                <c:pt idx="49">
                  <c:v>Zimbabwe  157</c:v>
                </c:pt>
                <c:pt idx="50">
                  <c:v>Congo  161</c:v>
                </c:pt>
                <c:pt idx="51">
                  <c:v>Venezuela  169</c:v>
                </c:pt>
                <c:pt idx="52">
                  <c:v>Korea, North  171</c:v>
                </c:pt>
                <c:pt idx="53">
                  <c:v>Somalia  180</c:v>
                </c:pt>
              </c:strCache>
            </c:strRef>
          </c:cat>
          <c:val>
            <c:numRef>
              <c:f>'CPI 2017'!$H$4:$H$183</c:f>
              <c:numCache>
                <c:formatCode>General</c:formatCode>
                <c:ptCount val="54"/>
                <c:pt idx="0">
                  <c:v>89</c:v>
                </c:pt>
                <c:pt idx="1">
                  <c:v>88</c:v>
                </c:pt>
                <c:pt idx="2">
                  <c:v>85</c:v>
                </c:pt>
                <c:pt idx="3">
                  <c:v>85</c:v>
                </c:pt>
                <c:pt idx="4">
                  <c:v>85</c:v>
                </c:pt>
                <c:pt idx="5">
                  <c:v>84</c:v>
                </c:pt>
                <c:pt idx="6">
                  <c:v>84</c:v>
                </c:pt>
                <c:pt idx="7">
                  <c:v>82</c:v>
                </c:pt>
                <c:pt idx="8">
                  <c:v>82</c:v>
                </c:pt>
                <c:pt idx="9">
                  <c:v>82</c:v>
                </c:pt>
                <c:pt idx="10">
                  <c:v>82</c:v>
                </c:pt>
                <c:pt idx="11">
                  <c:v>81</c:v>
                </c:pt>
                <c:pt idx="12">
                  <c:v>77</c:v>
                </c:pt>
                <c:pt idx="13">
                  <c:v>77</c:v>
                </c:pt>
                <c:pt idx="14">
                  <c:v>77</c:v>
                </c:pt>
                <c:pt idx="15">
                  <c:v>75</c:v>
                </c:pt>
                <c:pt idx="16">
                  <c:v>75</c:v>
                </c:pt>
                <c:pt idx="17">
                  <c:v>75</c:v>
                </c:pt>
                <c:pt idx="18">
                  <c:v>74</c:v>
                </c:pt>
                <c:pt idx="19">
                  <c:v>73</c:v>
                </c:pt>
                <c:pt idx="20">
                  <c:v>70</c:v>
                </c:pt>
                <c:pt idx="21">
                  <c:v>70</c:v>
                </c:pt>
                <c:pt idx="22">
                  <c:v>67</c:v>
                </c:pt>
                <c:pt idx="23">
                  <c:v>59</c:v>
                </c:pt>
                <c:pt idx="24">
                  <c:v>57</c:v>
                </c:pt>
                <c:pt idx="25">
                  <c:v>57</c:v>
                </c:pt>
                <c:pt idx="26">
                  <c:v>47</c:v>
                </c:pt>
                <c:pt idx="27">
                  <c:v>45</c:v>
                </c:pt>
                <c:pt idx="28">
                  <c:v>44</c:v>
                </c:pt>
                <c:pt idx="29">
                  <c:v>41</c:v>
                </c:pt>
                <c:pt idx="30">
                  <c:v>40</c:v>
                </c:pt>
                <c:pt idx="31">
                  <c:v>39</c:v>
                </c:pt>
                <c:pt idx="32">
                  <c:v>37</c:v>
                </c:pt>
                <c:pt idx="33">
                  <c:v>37</c:v>
                </c:pt>
                <c:pt idx="34">
                  <c:v>37</c:v>
                </c:pt>
                <c:pt idx="35">
                  <c:v>37</c:v>
                </c:pt>
                <c:pt idx="36">
                  <c:v>37</c:v>
                </c:pt>
                <c:pt idx="37">
                  <c:v>36</c:v>
                </c:pt>
                <c:pt idx="38">
                  <c:v>36</c:v>
                </c:pt>
                <c:pt idx="39">
                  <c:v>33</c:v>
                </c:pt>
                <c:pt idx="40">
                  <c:v>33</c:v>
                </c:pt>
                <c:pt idx="41">
                  <c:v>32</c:v>
                </c:pt>
                <c:pt idx="42">
                  <c:v>29</c:v>
                </c:pt>
                <c:pt idx="43">
                  <c:v>29</c:v>
                </c:pt>
                <c:pt idx="44">
                  <c:v>29</c:v>
                </c:pt>
                <c:pt idx="45">
                  <c:v>28</c:v>
                </c:pt>
                <c:pt idx="46">
                  <c:v>26</c:v>
                </c:pt>
                <c:pt idx="47">
                  <c:v>26</c:v>
                </c:pt>
                <c:pt idx="48">
                  <c:v>22</c:v>
                </c:pt>
                <c:pt idx="49">
                  <c:v>22</c:v>
                </c:pt>
                <c:pt idx="50">
                  <c:v>21</c:v>
                </c:pt>
                <c:pt idx="51">
                  <c:v>18</c:v>
                </c:pt>
                <c:pt idx="52">
                  <c:v>17</c:v>
                </c:pt>
                <c:pt idx="53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6-EBD7-4C6A-8085-7E4D03CB47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9"/>
        <c:overlap val="-27"/>
        <c:axId val="671529184"/>
        <c:axId val="1421157648"/>
      </c:barChart>
      <c:catAx>
        <c:axId val="671529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421157648"/>
        <c:crosses val="autoZero"/>
        <c:auto val="1"/>
        <c:lblAlgn val="ctr"/>
        <c:lblOffset val="100"/>
        <c:tickLblSkip val="1"/>
        <c:noMultiLvlLbl val="0"/>
      </c:catAx>
      <c:valAx>
        <c:axId val="14211576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671529184"/>
        <c:crosses val="autoZero"/>
        <c:crossBetween val="between"/>
        <c:majorUnit val="25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lang="es-MX" sz="1400" b="1" i="0" u="none" strike="noStrike" kern="1200" spc="0" baseline="0" noProof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s-MX" sz="1400" b="1" noProof="0" dirty="0">
                <a:solidFill>
                  <a:sysClr val="windowText" lastClr="000000"/>
                </a:solidFill>
              </a:rPr>
              <a:t>México: Índice de Corrupción</a:t>
            </a:r>
          </a:p>
          <a:p>
            <a:pPr>
              <a:defRPr lang="es-MX" b="1" noProof="0">
                <a:solidFill>
                  <a:sysClr val="windowText" lastClr="000000"/>
                </a:solidFill>
              </a:defRPr>
            </a:pPr>
            <a:r>
              <a:rPr lang="es-MX" sz="1400" b="1" noProof="0" dirty="0">
                <a:solidFill>
                  <a:sysClr val="windowText" lastClr="000000"/>
                </a:solidFill>
              </a:rPr>
              <a:t>(Posición)</a:t>
            </a:r>
          </a:p>
        </c:rich>
      </c:tx>
      <c:layout>
        <c:manualLayout>
          <c:xMode val="edge"/>
          <c:yMode val="edge"/>
          <c:x val="0.34425521670529485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s-MX" sz="1400" b="1" i="0" u="none" strike="noStrike" kern="1200" spc="0" baseline="0" noProof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>
        <c:manualLayout>
          <c:layoutTarget val="inner"/>
          <c:xMode val="edge"/>
          <c:yMode val="edge"/>
          <c:x val="2.9875790879139073E-2"/>
          <c:y val="0.14090180062083402"/>
          <c:w val="0.93956849600023984"/>
          <c:h val="0.76248626613019332"/>
        </c:manualLayout>
      </c:layout>
      <c:barChart>
        <c:barDir val="col"/>
        <c:grouping val="clustered"/>
        <c:varyColors val="0"/>
        <c:ser>
          <c:idx val="1"/>
          <c:order val="0"/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Sheet1!$S$5:$S$27</c:f>
              <c:numCache>
                <c:formatCode>General</c:formatCode>
                <c:ptCount val="23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</c:numCache>
            </c:numRef>
          </c:cat>
          <c:val>
            <c:numRef>
              <c:f>Sheet1!$U$5:$U$27</c:f>
              <c:numCache>
                <c:formatCode>General</c:formatCode>
                <c:ptCount val="23"/>
                <c:pt idx="0">
                  <c:v>32</c:v>
                </c:pt>
                <c:pt idx="1">
                  <c:v>38</c:v>
                </c:pt>
                <c:pt idx="2">
                  <c:v>47</c:v>
                </c:pt>
                <c:pt idx="3">
                  <c:v>55</c:v>
                </c:pt>
                <c:pt idx="4">
                  <c:v>58</c:v>
                </c:pt>
                <c:pt idx="5">
                  <c:v>59</c:v>
                </c:pt>
                <c:pt idx="6">
                  <c:v>51</c:v>
                </c:pt>
                <c:pt idx="7">
                  <c:v>57</c:v>
                </c:pt>
                <c:pt idx="8">
                  <c:v>64</c:v>
                </c:pt>
                <c:pt idx="9">
                  <c:v>64</c:v>
                </c:pt>
                <c:pt idx="10">
                  <c:v>65</c:v>
                </c:pt>
                <c:pt idx="11">
                  <c:v>70</c:v>
                </c:pt>
                <c:pt idx="12">
                  <c:v>72</c:v>
                </c:pt>
                <c:pt idx="13">
                  <c:v>72</c:v>
                </c:pt>
                <c:pt idx="14">
                  <c:v>89</c:v>
                </c:pt>
                <c:pt idx="15">
                  <c:v>98</c:v>
                </c:pt>
                <c:pt idx="16">
                  <c:v>100</c:v>
                </c:pt>
                <c:pt idx="17">
                  <c:v>105</c:v>
                </c:pt>
                <c:pt idx="18">
                  <c:v>106</c:v>
                </c:pt>
                <c:pt idx="19">
                  <c:v>103</c:v>
                </c:pt>
                <c:pt idx="20">
                  <c:v>95</c:v>
                </c:pt>
                <c:pt idx="21">
                  <c:v>123</c:v>
                </c:pt>
                <c:pt idx="22">
                  <c:v>135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557-4194-8285-C14377A2FB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"/>
        <c:overlap val="-27"/>
        <c:axId val="895734191"/>
        <c:axId val="1608404015"/>
      </c:barChart>
      <c:catAx>
        <c:axId val="8957341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608404015"/>
        <c:crosses val="autoZero"/>
        <c:auto val="1"/>
        <c:lblAlgn val="ctr"/>
        <c:lblOffset val="100"/>
        <c:noMultiLvlLbl val="0"/>
      </c:catAx>
      <c:valAx>
        <c:axId val="1608404015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895734191"/>
        <c:crosses val="autoZero"/>
        <c:crossBetween val="between"/>
        <c:majorUnit val="3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400" b="1" dirty="0">
                <a:solidFill>
                  <a:sysClr val="windowText" lastClr="000000"/>
                </a:solidFill>
              </a:rPr>
              <a:t>México: </a:t>
            </a:r>
            <a:r>
              <a:rPr lang="en-US" sz="1400" b="1" dirty="0" err="1">
                <a:solidFill>
                  <a:sysClr val="windowText" lastClr="000000"/>
                </a:solidFill>
              </a:rPr>
              <a:t>Índice</a:t>
            </a:r>
            <a:r>
              <a:rPr lang="en-US" sz="1400" b="1" dirty="0">
                <a:solidFill>
                  <a:sysClr val="windowText" lastClr="000000"/>
                </a:solidFill>
              </a:rPr>
              <a:t> de </a:t>
            </a:r>
            <a:r>
              <a:rPr lang="en-US" sz="1400" b="1" dirty="0" err="1">
                <a:solidFill>
                  <a:sysClr val="windowText" lastClr="000000"/>
                </a:solidFill>
              </a:rPr>
              <a:t>Corrupción</a:t>
            </a:r>
            <a:endParaRPr lang="en-US" sz="1400" b="1" dirty="0">
              <a:solidFill>
                <a:sysClr val="windowText" lastClr="000000"/>
              </a:solidFill>
            </a:endParaRPr>
          </a:p>
          <a:p>
            <a:pPr>
              <a:defRPr b="1">
                <a:solidFill>
                  <a:sysClr val="windowText" lastClr="000000"/>
                </a:solidFill>
              </a:defRPr>
            </a:pPr>
            <a:r>
              <a:rPr lang="en-US" sz="1400" b="1" dirty="0">
                <a:solidFill>
                  <a:sysClr val="windowText" lastClr="000000"/>
                </a:solidFill>
              </a:rPr>
              <a:t>(Puntos)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>
        <c:manualLayout>
          <c:layoutTarget val="inner"/>
          <c:xMode val="edge"/>
          <c:yMode val="edge"/>
          <c:x val="3.7103758903822684E-2"/>
          <c:y val="0.16335592971186774"/>
          <c:w val="0.93234052797555622"/>
          <c:h val="0.74003236521418903"/>
        </c:manualLayout>
      </c:layout>
      <c:barChart>
        <c:barDir val="col"/>
        <c:grouping val="clustered"/>
        <c:varyColors val="0"/>
        <c:ser>
          <c:idx val="1"/>
          <c:order val="0"/>
          <c:spPr>
            <a:solidFill>
              <a:srgbClr val="70AD47">
                <a:lumMod val="60000"/>
                <a:lumOff val="40000"/>
              </a:srgbClr>
            </a:solidFill>
            <a:ln>
              <a:noFill/>
            </a:ln>
            <a:effectLst/>
          </c:spPr>
          <c:invertIfNegative val="0"/>
          <c:dPt>
            <c:idx val="6"/>
            <c:invertIfNegative val="0"/>
            <c:bubble3D val="0"/>
            <c:spPr>
              <a:solidFill>
                <a:srgbClr val="5B9BD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0AE-434A-9C6E-FF1B4112E32D}"/>
              </c:ext>
            </c:extLst>
          </c:dPt>
          <c:dPt>
            <c:idx val="7"/>
            <c:invertIfNegative val="0"/>
            <c:bubble3D val="0"/>
            <c:spPr>
              <a:solidFill>
                <a:srgbClr val="5B9BD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A0AE-434A-9C6E-FF1B4112E32D}"/>
              </c:ext>
            </c:extLst>
          </c:dPt>
          <c:dPt>
            <c:idx val="8"/>
            <c:invertIfNegative val="0"/>
            <c:bubble3D val="0"/>
            <c:spPr>
              <a:solidFill>
                <a:srgbClr val="5B9BD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0AE-434A-9C6E-FF1B4112E32D}"/>
              </c:ext>
            </c:extLst>
          </c:dPt>
          <c:dPt>
            <c:idx val="9"/>
            <c:invertIfNegative val="0"/>
            <c:bubble3D val="0"/>
            <c:spPr>
              <a:solidFill>
                <a:srgbClr val="5B9BD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A0AE-434A-9C6E-FF1B4112E32D}"/>
              </c:ext>
            </c:extLst>
          </c:dPt>
          <c:dPt>
            <c:idx val="10"/>
            <c:invertIfNegative val="0"/>
            <c:bubble3D val="0"/>
            <c:spPr>
              <a:solidFill>
                <a:srgbClr val="5B9BD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0AE-434A-9C6E-FF1B4112E32D}"/>
              </c:ext>
            </c:extLst>
          </c:dPt>
          <c:dPt>
            <c:idx val="11"/>
            <c:invertIfNegative val="0"/>
            <c:bubble3D val="0"/>
            <c:spPr>
              <a:solidFill>
                <a:srgbClr val="5B9BD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A0AE-434A-9C6E-FF1B4112E32D}"/>
              </c:ext>
            </c:extLst>
          </c:dPt>
          <c:dPt>
            <c:idx val="12"/>
            <c:invertIfNegative val="0"/>
            <c:bubble3D val="0"/>
            <c:spPr>
              <a:solidFill>
                <a:srgbClr val="5B9BD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0AE-434A-9C6E-FF1B4112E32D}"/>
              </c:ext>
            </c:extLst>
          </c:dPt>
          <c:dPt>
            <c:idx val="13"/>
            <c:invertIfNegative val="0"/>
            <c:bubble3D val="0"/>
            <c:spPr>
              <a:solidFill>
                <a:srgbClr val="5B9BD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A0AE-434A-9C6E-FF1B4112E32D}"/>
              </c:ext>
            </c:extLst>
          </c:dPt>
          <c:dPt>
            <c:idx val="14"/>
            <c:invertIfNegative val="0"/>
            <c:bubble3D val="0"/>
            <c:spPr>
              <a:solidFill>
                <a:srgbClr val="5B9BD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A0AE-434A-9C6E-FF1B4112E32D}"/>
              </c:ext>
            </c:extLst>
          </c:dPt>
          <c:dPt>
            <c:idx val="15"/>
            <c:invertIfNegative val="0"/>
            <c:bubble3D val="0"/>
            <c:spPr>
              <a:solidFill>
                <a:srgbClr val="5B9BD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A0AE-434A-9C6E-FF1B4112E32D}"/>
              </c:ext>
            </c:extLst>
          </c:dPt>
          <c:dPt>
            <c:idx val="16"/>
            <c:invertIfNegative val="0"/>
            <c:bubble3D val="0"/>
            <c:spPr>
              <a:solidFill>
                <a:srgbClr val="5B9BD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A0AE-434A-9C6E-FF1B4112E32D}"/>
              </c:ext>
            </c:extLst>
          </c:dPt>
          <c:dPt>
            <c:idx val="17"/>
            <c:invertIfNegative val="0"/>
            <c:bubble3D val="0"/>
            <c:spPr>
              <a:solidFill>
                <a:srgbClr val="5B9BD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A0AE-434A-9C6E-FF1B4112E32D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Sheet1!$S$5:$S$27</c:f>
              <c:numCache>
                <c:formatCode>General</c:formatCode>
                <c:ptCount val="23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</c:numCache>
            </c:numRef>
          </c:cat>
          <c:val>
            <c:numRef>
              <c:f>Sheet1!$T$5:$T$27</c:f>
              <c:numCache>
                <c:formatCode>General</c:formatCode>
                <c:ptCount val="23"/>
                <c:pt idx="0">
                  <c:v>31.8</c:v>
                </c:pt>
                <c:pt idx="1">
                  <c:v>33</c:v>
                </c:pt>
                <c:pt idx="2">
                  <c:v>26.6</c:v>
                </c:pt>
                <c:pt idx="3">
                  <c:v>33</c:v>
                </c:pt>
                <c:pt idx="4">
                  <c:v>34</c:v>
                </c:pt>
                <c:pt idx="5">
                  <c:v>33</c:v>
                </c:pt>
                <c:pt idx="6">
                  <c:v>37</c:v>
                </c:pt>
                <c:pt idx="7">
                  <c:v>36</c:v>
                </c:pt>
                <c:pt idx="8">
                  <c:v>36</c:v>
                </c:pt>
                <c:pt idx="9">
                  <c:v>36</c:v>
                </c:pt>
                <c:pt idx="10">
                  <c:v>35</c:v>
                </c:pt>
                <c:pt idx="11">
                  <c:v>33</c:v>
                </c:pt>
                <c:pt idx="12">
                  <c:v>35</c:v>
                </c:pt>
                <c:pt idx="13">
                  <c:v>36</c:v>
                </c:pt>
                <c:pt idx="14">
                  <c:v>33</c:v>
                </c:pt>
                <c:pt idx="15">
                  <c:v>31</c:v>
                </c:pt>
                <c:pt idx="16">
                  <c:v>30</c:v>
                </c:pt>
                <c:pt idx="17">
                  <c:v>34</c:v>
                </c:pt>
                <c:pt idx="18">
                  <c:v>34</c:v>
                </c:pt>
                <c:pt idx="19">
                  <c:v>35</c:v>
                </c:pt>
                <c:pt idx="20">
                  <c:v>35</c:v>
                </c:pt>
                <c:pt idx="21">
                  <c:v>30</c:v>
                </c:pt>
                <c:pt idx="22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91-4A73-BEA7-A06B95C7F7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"/>
        <c:overlap val="-27"/>
        <c:axId val="895734191"/>
        <c:axId val="1608404015"/>
      </c:barChart>
      <c:catAx>
        <c:axId val="8957341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608404015"/>
        <c:crosses val="autoZero"/>
        <c:auto val="1"/>
        <c:lblAlgn val="ctr"/>
        <c:lblOffset val="100"/>
        <c:noMultiLvlLbl val="0"/>
      </c:catAx>
      <c:valAx>
        <c:axId val="1608404015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895734191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/>
            </a:pPr>
            <a:r>
              <a:rPr lang="es-MX" sz="1400"/>
              <a:t>Formación Bruta de Capital Fijo</a:t>
            </a:r>
          </a:p>
          <a:p>
            <a:pPr>
              <a:defRPr sz="1400"/>
            </a:pPr>
            <a:r>
              <a:rPr lang="es-MX" sz="1400"/>
              <a:t>(USD millones)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8.0048827229929592E-2"/>
          <c:y val="0.20181845193879069"/>
          <c:w val="0.88939565887597383"/>
          <c:h val="0.69636408656465099"/>
        </c:manualLayout>
      </c:layout>
      <c:barChart>
        <c:barDir val="col"/>
        <c:grouping val="clustered"/>
        <c:varyColors val="0"/>
        <c:ser>
          <c:idx val="1"/>
          <c:order val="0"/>
          <c:spPr>
            <a:solidFill>
              <a:schemeClr val="tx2">
                <a:lumMod val="40000"/>
                <a:lumOff val="60000"/>
              </a:schemeClr>
            </a:solidFill>
          </c:spPr>
          <c:invertIfNegative val="0"/>
          <c:cat>
            <c:strRef>
              <c:f>'FBCF $nom'!$DE$1:$EE$1</c:f>
              <c:strCache>
                <c:ptCount val="25"/>
                <c:pt idx="0">
                  <c:v>93</c:v>
                </c:pt>
                <c:pt idx="1">
                  <c:v>94</c:v>
                </c:pt>
                <c:pt idx="2">
                  <c:v>95</c:v>
                </c:pt>
                <c:pt idx="3">
                  <c:v>96</c:v>
                </c:pt>
                <c:pt idx="4">
                  <c:v>97</c:v>
                </c:pt>
                <c:pt idx="5">
                  <c:v>98</c:v>
                </c:pt>
                <c:pt idx="6">
                  <c:v>99</c:v>
                </c:pt>
                <c:pt idx="7">
                  <c:v>00</c:v>
                </c:pt>
                <c:pt idx="8">
                  <c:v>01</c:v>
                </c:pt>
                <c:pt idx="9">
                  <c:v>02</c:v>
                </c:pt>
                <c:pt idx="10">
                  <c:v>03</c:v>
                </c:pt>
                <c:pt idx="11">
                  <c:v>04</c:v>
                </c:pt>
                <c:pt idx="12">
                  <c:v>05</c:v>
                </c:pt>
                <c:pt idx="13">
                  <c:v>06</c:v>
                </c:pt>
                <c:pt idx="14">
                  <c:v>07</c:v>
                </c:pt>
                <c:pt idx="15">
                  <c:v>08</c:v>
                </c:pt>
                <c:pt idx="16">
                  <c:v>09</c:v>
                </c:pt>
                <c:pt idx="17">
                  <c:v>10</c:v>
                </c:pt>
                <c:pt idx="18">
                  <c:v>11</c:v>
                </c:pt>
                <c:pt idx="19">
                  <c:v>12</c:v>
                </c:pt>
                <c:pt idx="20">
                  <c:v>13</c:v>
                </c:pt>
                <c:pt idx="21">
                  <c:v>14</c:v>
                </c:pt>
                <c:pt idx="22">
                  <c:v>15</c:v>
                </c:pt>
                <c:pt idx="23">
                  <c:v>16</c:v>
                </c:pt>
                <c:pt idx="24">
                  <c:v>17</c:v>
                </c:pt>
              </c:strCache>
            </c:strRef>
          </c:cat>
          <c:val>
            <c:numRef>
              <c:f>'FBCF $nom'!$DE$90:$EE$90</c:f>
              <c:numCache>
                <c:formatCode>#,##0</c:formatCode>
                <c:ptCount val="25"/>
                <c:pt idx="0">
                  <c:v>104412.87672405491</c:v>
                </c:pt>
                <c:pt idx="1">
                  <c:v>114393.40773405365</c:v>
                </c:pt>
                <c:pt idx="2">
                  <c:v>58890.224723185442</c:v>
                </c:pt>
                <c:pt idx="3">
                  <c:v>75675.895180895968</c:v>
                </c:pt>
                <c:pt idx="4">
                  <c:v>99315.839636292832</c:v>
                </c:pt>
                <c:pt idx="5">
                  <c:v>111034.85802428031</c:v>
                </c:pt>
                <c:pt idx="6">
                  <c:v>126747.7451048756</c:v>
                </c:pt>
                <c:pt idx="7">
                  <c:v>152121.83531217944</c:v>
                </c:pt>
                <c:pt idx="8">
                  <c:v>150837.01127915116</c:v>
                </c:pt>
                <c:pt idx="9">
                  <c:v>148781.09309882068</c:v>
                </c:pt>
                <c:pt idx="10">
                  <c:v>144247.2002854755</c:v>
                </c:pt>
                <c:pt idx="11">
                  <c:v>160175.65381343794</c:v>
                </c:pt>
                <c:pt idx="12">
                  <c:v>181670.24607206133</c:v>
                </c:pt>
                <c:pt idx="13">
                  <c:v>210130.14428373834</c:v>
                </c:pt>
                <c:pt idx="14">
                  <c:v>230981.79460920262</c:v>
                </c:pt>
                <c:pt idx="15">
                  <c:v>257121.8239158529</c:v>
                </c:pt>
                <c:pt idx="16">
                  <c:v>199148.66938370775</c:v>
                </c:pt>
                <c:pt idx="17">
                  <c:v>228301.93561917299</c:v>
                </c:pt>
                <c:pt idx="18">
                  <c:v>262684.69406641769</c:v>
                </c:pt>
                <c:pt idx="19">
                  <c:v>274504.42931947112</c:v>
                </c:pt>
                <c:pt idx="20">
                  <c:v>270842.26787987369</c:v>
                </c:pt>
                <c:pt idx="21">
                  <c:v>275985.64852392976</c:v>
                </c:pt>
                <c:pt idx="22">
                  <c:v>263301.18435176805</c:v>
                </c:pt>
                <c:pt idx="23">
                  <c:v>246711.69431093676</c:v>
                </c:pt>
                <c:pt idx="24">
                  <c:v>257228.74461705971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62-489F-BEC3-517A616645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643786536"/>
        <c:axId val="643791240"/>
      </c:barChart>
      <c:catAx>
        <c:axId val="6437865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s-MX"/>
          </a:p>
        </c:txPr>
        <c:crossAx val="643791240"/>
        <c:crosses val="autoZero"/>
        <c:auto val="1"/>
        <c:lblAlgn val="ctr"/>
        <c:lblOffset val="100"/>
        <c:noMultiLvlLbl val="0"/>
      </c:catAx>
      <c:valAx>
        <c:axId val="643791240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s-MX"/>
          </a:p>
        </c:txPr>
        <c:crossAx val="643786536"/>
        <c:crosses val="autoZero"/>
        <c:crossBetween val="between"/>
        <c:majorUnit val="60000"/>
      </c:valAx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s-MX" sz="1200" b="1">
                <a:solidFill>
                  <a:sysClr val="windowText" lastClr="000000"/>
                </a:solidFill>
              </a:rPr>
              <a:t>Inversión</a:t>
            </a:r>
            <a:r>
              <a:rPr lang="es-MX" sz="1200" b="1" baseline="0">
                <a:solidFill>
                  <a:sysClr val="windowText" lastClr="000000"/>
                </a:solidFill>
              </a:rPr>
              <a:t> y PIB</a:t>
            </a:r>
            <a:endParaRPr lang="es-MX" sz="1200" b="1">
              <a:solidFill>
                <a:sysClr val="windowText" lastClr="000000"/>
              </a:solidFill>
            </a:endParaRPr>
          </a:p>
          <a:p>
            <a:pPr>
              <a:defRPr sz="1200" b="1">
                <a:solidFill>
                  <a:sysClr val="windowText" lastClr="000000"/>
                </a:solidFill>
              </a:defRPr>
            </a:pPr>
            <a:r>
              <a:rPr lang="es-MX" sz="1200" b="1">
                <a:solidFill>
                  <a:sysClr val="windowText" lastClr="000000"/>
                </a:solidFill>
              </a:rPr>
              <a:t>(Var. % real, prom. anual 1995-2017)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Sexenio!$D$58:$D$59</c:f>
              <c:strCache>
                <c:ptCount val="2"/>
                <c:pt idx="0">
                  <c:v>Inversión</c:v>
                </c:pt>
                <c:pt idx="1">
                  <c:v>PIB</c:v>
                </c:pt>
              </c:strCache>
            </c:strRef>
          </c:cat>
          <c:val>
            <c:numRef>
              <c:f>Sexenio!$E$58:$E$59</c:f>
              <c:numCache>
                <c:formatCode>#,##0.0</c:formatCode>
                <c:ptCount val="2"/>
                <c:pt idx="0">
                  <c:v>1.8217955436563349</c:v>
                </c:pt>
                <c:pt idx="1">
                  <c:v>2.336945604119034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CB-494B-BD6A-EAAD88C3C0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9"/>
        <c:overlap val="-27"/>
        <c:axId val="1572034655"/>
        <c:axId val="1449335935"/>
      </c:barChart>
      <c:catAx>
        <c:axId val="15720346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449335935"/>
        <c:crosses val="autoZero"/>
        <c:auto val="1"/>
        <c:lblAlgn val="ctr"/>
        <c:lblOffset val="100"/>
        <c:noMultiLvlLbl val="0"/>
      </c:catAx>
      <c:valAx>
        <c:axId val="1449335935"/>
        <c:scaling>
          <c:orientation val="minMax"/>
          <c:max val="2.6"/>
        </c:scaling>
        <c:delete val="1"/>
        <c:axPos val="l"/>
        <c:numFmt formatCode="#,##0.0" sourceLinked="1"/>
        <c:majorTickMark val="none"/>
        <c:minorTickMark val="none"/>
        <c:tickLblPos val="nextTo"/>
        <c:crossAx val="1572034655"/>
        <c:crosses val="autoZero"/>
        <c:crossBetween val="between"/>
        <c:majorUnit val="1.3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es-MX" sz="14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s-MX" sz="14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rPr>
              <a:t>Inversión Fija</a:t>
            </a:r>
          </a:p>
          <a:p>
            <a:pPr algn="ctr" rtl="0">
              <a:defRPr lang="es-MX" b="1">
                <a:solidFill>
                  <a:sysClr val="windowText" lastClr="000000"/>
                </a:solidFill>
              </a:defRPr>
            </a:pPr>
            <a:r>
              <a:rPr lang="es-MX" sz="14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rPr>
              <a:t>(Participación %)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es-MX" sz="1400" b="1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>
        <c:manualLayout>
          <c:layoutTarget val="inner"/>
          <c:xMode val="edge"/>
          <c:yMode val="edge"/>
          <c:x val="2.9559478739228113E-2"/>
          <c:y val="0.18255316198682711"/>
          <c:w val="0.92328064011816713"/>
          <c:h val="0.62424364878918448"/>
        </c:manualLayout>
      </c:layout>
      <c:barChart>
        <c:barDir val="col"/>
        <c:grouping val="percentStacked"/>
        <c:varyColors val="0"/>
        <c:ser>
          <c:idx val="2"/>
          <c:order val="0"/>
          <c:tx>
            <c:v>Construcción</c:v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'FBCF $nom'!$DE$4:$EE$4</c:f>
              <c:numCache>
                <c:formatCode>General_)</c:formatCode>
                <c:ptCount val="25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2011</c:v>
                </c:pt>
                <c:pt idx="19">
                  <c:v>2012</c:v>
                </c:pt>
                <c:pt idx="20">
                  <c:v>2013</c:v>
                </c:pt>
                <c:pt idx="21">
                  <c:v>2014</c:v>
                </c:pt>
                <c:pt idx="22">
                  <c:v>2015</c:v>
                </c:pt>
                <c:pt idx="23">
                  <c:v>2016</c:v>
                </c:pt>
                <c:pt idx="24">
                  <c:v>2017</c:v>
                </c:pt>
              </c:numCache>
            </c:numRef>
          </c:cat>
          <c:val>
            <c:numRef>
              <c:f>'FBCF $nom'!$DE$62:$EE$62</c:f>
              <c:numCache>
                <c:formatCode>#,##0.0</c:formatCode>
                <c:ptCount val="25"/>
                <c:pt idx="0">
                  <c:v>65.6413041043498</c:v>
                </c:pt>
                <c:pt idx="1">
                  <c:v>67.165363890791809</c:v>
                </c:pt>
                <c:pt idx="2">
                  <c:v>66.866624732071372</c:v>
                </c:pt>
                <c:pt idx="3">
                  <c:v>65.686835554802542</c:v>
                </c:pt>
                <c:pt idx="4">
                  <c:v>62.781822595004201</c:v>
                </c:pt>
                <c:pt idx="5">
                  <c:v>61.094199329884724</c:v>
                </c:pt>
                <c:pt idx="6">
                  <c:v>61.826446062052121</c:v>
                </c:pt>
                <c:pt idx="7">
                  <c:v>62.452617637281968</c:v>
                </c:pt>
                <c:pt idx="8">
                  <c:v>64.782649715406109</c:v>
                </c:pt>
                <c:pt idx="9">
                  <c:v>66.909405180470856</c:v>
                </c:pt>
                <c:pt idx="10">
                  <c:v>68.125354726056671</c:v>
                </c:pt>
                <c:pt idx="11">
                  <c:v>68.519480391990996</c:v>
                </c:pt>
                <c:pt idx="12">
                  <c:v>67.351318804223865</c:v>
                </c:pt>
                <c:pt idx="13">
                  <c:v>67.303415082763593</c:v>
                </c:pt>
                <c:pt idx="14">
                  <c:v>66.928224235507699</c:v>
                </c:pt>
                <c:pt idx="15">
                  <c:v>67.544700485100847</c:v>
                </c:pt>
                <c:pt idx="16">
                  <c:v>68.731953844375937</c:v>
                </c:pt>
                <c:pt idx="17">
                  <c:v>66.62844602283333</c:v>
                </c:pt>
                <c:pt idx="18">
                  <c:v>64.829331058299204</c:v>
                </c:pt>
                <c:pt idx="19">
                  <c:v>62.555690343716641</c:v>
                </c:pt>
                <c:pt idx="20">
                  <c:v>61.434973354829069</c:v>
                </c:pt>
                <c:pt idx="21">
                  <c:v>60.98051483341056</c:v>
                </c:pt>
                <c:pt idx="22">
                  <c:v>56.762836088723468</c:v>
                </c:pt>
                <c:pt idx="23">
                  <c:v>54.774525188039057</c:v>
                </c:pt>
                <c:pt idx="24">
                  <c:v>55.354207786553921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6A8-4606-B2A0-72323FB2FF95}"/>
            </c:ext>
          </c:extLst>
        </c:ser>
        <c:ser>
          <c:idx val="1"/>
          <c:order val="1"/>
          <c:tx>
            <c:v>Maquinaria y equipo</c:v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'FBCF $nom'!$DE$4:$EE$4</c:f>
              <c:numCache>
                <c:formatCode>General_)</c:formatCode>
                <c:ptCount val="25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2011</c:v>
                </c:pt>
                <c:pt idx="19">
                  <c:v>2012</c:v>
                </c:pt>
                <c:pt idx="20">
                  <c:v>2013</c:v>
                </c:pt>
                <c:pt idx="21">
                  <c:v>2014</c:v>
                </c:pt>
                <c:pt idx="22">
                  <c:v>2015</c:v>
                </c:pt>
                <c:pt idx="23">
                  <c:v>2016</c:v>
                </c:pt>
                <c:pt idx="24">
                  <c:v>2017</c:v>
                </c:pt>
              </c:numCache>
            </c:numRef>
          </c:cat>
          <c:val>
            <c:numRef>
              <c:f>'FBCF $nom'!$DE$65:$EE$65</c:f>
              <c:numCache>
                <c:formatCode>#,##0.0</c:formatCode>
                <c:ptCount val="25"/>
                <c:pt idx="0">
                  <c:v>34.358695972509331</c:v>
                </c:pt>
                <c:pt idx="1">
                  <c:v>32.834636173959744</c:v>
                </c:pt>
                <c:pt idx="2">
                  <c:v>33.133375201793996</c:v>
                </c:pt>
                <c:pt idx="3">
                  <c:v>34.313164445197465</c:v>
                </c:pt>
                <c:pt idx="4">
                  <c:v>37.218177373206501</c:v>
                </c:pt>
                <c:pt idx="5">
                  <c:v>38.905800670115262</c:v>
                </c:pt>
                <c:pt idx="6">
                  <c:v>38.173553937947887</c:v>
                </c:pt>
                <c:pt idx="7">
                  <c:v>37.547382345337581</c:v>
                </c:pt>
                <c:pt idx="8">
                  <c:v>35.217350302334602</c:v>
                </c:pt>
                <c:pt idx="9">
                  <c:v>33.090594819529137</c:v>
                </c:pt>
                <c:pt idx="10">
                  <c:v>31.874645273943347</c:v>
                </c:pt>
                <c:pt idx="11">
                  <c:v>31.480519608009001</c:v>
                </c:pt>
                <c:pt idx="12">
                  <c:v>32.648681208403531</c:v>
                </c:pt>
                <c:pt idx="13">
                  <c:v>32.696584906320645</c:v>
                </c:pt>
                <c:pt idx="14">
                  <c:v>33.071775764492308</c:v>
                </c:pt>
                <c:pt idx="15">
                  <c:v>32.455299514899167</c:v>
                </c:pt>
                <c:pt idx="16">
                  <c:v>31.268046146334498</c:v>
                </c:pt>
                <c:pt idx="17">
                  <c:v>33.371553977166656</c:v>
                </c:pt>
                <c:pt idx="18">
                  <c:v>35.170668957007258</c:v>
                </c:pt>
                <c:pt idx="19">
                  <c:v>37.444309670122877</c:v>
                </c:pt>
                <c:pt idx="20">
                  <c:v>38.565026645170938</c:v>
                </c:pt>
                <c:pt idx="21">
                  <c:v>39.019485166589448</c:v>
                </c:pt>
                <c:pt idx="22">
                  <c:v>43.237163911276518</c:v>
                </c:pt>
                <c:pt idx="23">
                  <c:v>45.225474822803982</c:v>
                </c:pt>
                <c:pt idx="24">
                  <c:v>44.645792198035217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6A8-4606-B2A0-72323FB2FF9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40"/>
        <c:overlap val="100"/>
        <c:axId val="643794768"/>
        <c:axId val="643786928"/>
      </c:barChart>
      <c:catAx>
        <c:axId val="643794768"/>
        <c:scaling>
          <c:orientation val="minMax"/>
        </c:scaling>
        <c:delete val="0"/>
        <c:axPos val="b"/>
        <c:numFmt formatCode="General_)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643786928"/>
        <c:crosses val="autoZero"/>
        <c:auto val="1"/>
        <c:lblAlgn val="ctr"/>
        <c:lblOffset val="100"/>
        <c:noMultiLvlLbl val="0"/>
      </c:catAx>
      <c:valAx>
        <c:axId val="64378692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643794768"/>
        <c:crosses val="autoZero"/>
        <c:crossBetween val="between"/>
        <c:majorUnit val="0.25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9068182393599509"/>
          <c:y val="0.90238428140407678"/>
          <c:w val="0.61863601454962824"/>
          <c:h val="9.76157185959231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ctr" rtl="0">
              <a:defRPr lang="en-US" sz="12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12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Producto Interno Bruto</a:t>
            </a:r>
          </a:p>
          <a:p>
            <a:pPr algn="ctr" rtl="0">
              <a:defRPr lang="en-US" sz="12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12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(Var. % promedio anual)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5.3360351797809964E-2"/>
          <c:y val="0.15032934334212483"/>
          <c:w val="0.90324723568311427"/>
          <c:h val="0.7250759573827133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3">
                <a:lumMod val="75000"/>
              </a:schemeClr>
            </a:solidFill>
          </c:spPr>
          <c:invertIfNegative val="0"/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1FF7-4B4F-874E-08FB34346280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1FF7-4B4F-874E-08FB34346280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1FF7-4B4F-874E-08FB34346280}"/>
              </c:ext>
            </c:extLst>
          </c:dPt>
          <c:dPt>
            <c:idx val="10"/>
            <c:invertIfNegative val="0"/>
            <c:bubble3D val="0"/>
            <c:spPr>
              <a:solidFill>
                <a:schemeClr val="tx2"/>
              </a:solidFill>
            </c:spPr>
            <c:extLst>
              <c:ext xmlns:c16="http://schemas.microsoft.com/office/drawing/2014/chart" uri="{C3380CC4-5D6E-409C-BE32-E72D297353CC}">
                <c16:uniqueId val="{00000004-1FF7-4B4F-874E-08FB34346280}"/>
              </c:ext>
            </c:extLst>
          </c:dPt>
          <c:dPt>
            <c:idx val="11"/>
            <c:invertIfNegative val="0"/>
            <c:bubble3D val="0"/>
            <c:spPr>
              <a:solidFill>
                <a:schemeClr val="tx2"/>
              </a:solidFill>
            </c:spPr>
            <c:extLst>
              <c:ext xmlns:c16="http://schemas.microsoft.com/office/drawing/2014/chart" uri="{C3380CC4-5D6E-409C-BE32-E72D297353CC}">
                <c16:uniqueId val="{00000006-1FF7-4B4F-874E-08FB3434628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/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Sexenio!$C$4:$O$4</c:f>
              <c:strCache>
                <c:ptCount val="13"/>
                <c:pt idx="0">
                  <c:v>41 - 46</c:v>
                </c:pt>
                <c:pt idx="1">
                  <c:v>47 - 52</c:v>
                </c:pt>
                <c:pt idx="2">
                  <c:v>53 - 58</c:v>
                </c:pt>
                <c:pt idx="3">
                  <c:v>59 - 64</c:v>
                </c:pt>
                <c:pt idx="4">
                  <c:v>65 - 70</c:v>
                </c:pt>
                <c:pt idx="5">
                  <c:v>71 - 76</c:v>
                </c:pt>
                <c:pt idx="6">
                  <c:v>77 - 82</c:v>
                </c:pt>
                <c:pt idx="7">
                  <c:v>83 - 88</c:v>
                </c:pt>
                <c:pt idx="8">
                  <c:v>89 - 94</c:v>
                </c:pt>
                <c:pt idx="9">
                  <c:v>95 - 00</c:v>
                </c:pt>
                <c:pt idx="10">
                  <c:v> 01 - 06</c:v>
                </c:pt>
                <c:pt idx="11">
                  <c:v> 07 - 12</c:v>
                </c:pt>
                <c:pt idx="12">
                  <c:v>13 - 18</c:v>
                </c:pt>
              </c:strCache>
            </c:strRef>
          </c:cat>
          <c:val>
            <c:numRef>
              <c:f>Sexenio!$C$11:$O$11</c:f>
              <c:numCache>
                <c:formatCode>0.0</c:formatCode>
                <c:ptCount val="13"/>
                <c:pt idx="0">
                  <c:v>6.1294792126383113</c:v>
                </c:pt>
                <c:pt idx="1">
                  <c:v>5.7498706784111064</c:v>
                </c:pt>
                <c:pt idx="2">
                  <c:v>6.3704361726587333</c:v>
                </c:pt>
                <c:pt idx="3">
                  <c:v>6.3712887789372008</c:v>
                </c:pt>
                <c:pt idx="4">
                  <c:v>6.2263631896522842</c:v>
                </c:pt>
                <c:pt idx="5">
                  <c:v>5.9525877995607379</c:v>
                </c:pt>
                <c:pt idx="6">
                  <c:v>6.516785297488914</c:v>
                </c:pt>
                <c:pt idx="7">
                  <c:v>0.17076604760890568</c:v>
                </c:pt>
                <c:pt idx="8">
                  <c:v>3.2974932567225501</c:v>
                </c:pt>
                <c:pt idx="9">
                  <c:v>3.2610538659976429</c:v>
                </c:pt>
                <c:pt idx="10">
                  <c:v>1.9377359324956878</c:v>
                </c:pt>
                <c:pt idx="11">
                  <c:v>1.7041298326847976</c:v>
                </c:pt>
                <c:pt idx="12">
                  <c:v>2.422155317876773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FF7-4B4F-874E-08FB3434628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36"/>
        <c:axId val="973402592"/>
        <c:axId val="973401024"/>
      </c:barChart>
      <c:catAx>
        <c:axId val="9734025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050"/>
            </a:pPr>
            <a:endParaRPr lang="es-MX"/>
          </a:p>
        </c:txPr>
        <c:crossAx val="973401024"/>
        <c:crosses val="autoZero"/>
        <c:auto val="1"/>
        <c:lblAlgn val="ctr"/>
        <c:lblOffset val="100"/>
        <c:noMultiLvlLbl val="0"/>
      </c:catAx>
      <c:valAx>
        <c:axId val="973401024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973402592"/>
        <c:crosses val="autoZero"/>
        <c:crossBetween val="between"/>
        <c:majorUnit val="2.5"/>
      </c:valAx>
    </c:plotArea>
    <c:plotVisOnly val="1"/>
    <c:dispBlanksAs val="gap"/>
    <c:showDLblsOverMax val="0"/>
  </c:chart>
  <c:spPr>
    <a:ln>
      <a:noFill/>
    </a:ln>
  </c:spPr>
  <c:externalData r:id="rId2">
    <c:autoUpdate val="0"/>
  </c:externalData>
  <c:userShapes r:id="rId3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s-MX" sz="1200" b="1">
                <a:solidFill>
                  <a:sysClr val="windowText" lastClr="000000"/>
                </a:solidFill>
              </a:rPr>
              <a:t>Formación Bruta de Capital Fijo</a:t>
            </a:r>
          </a:p>
          <a:p>
            <a:pPr>
              <a:defRPr sz="1200" b="1">
                <a:solidFill>
                  <a:sysClr val="windowText" lastClr="000000"/>
                </a:solidFill>
              </a:defRPr>
            </a:pPr>
            <a:r>
              <a:rPr lang="es-MX" sz="1200" b="1">
                <a:solidFill>
                  <a:sysClr val="windowText" lastClr="000000"/>
                </a:solidFill>
              </a:rPr>
              <a:t>(Var. % real, prom. anual 1995-2017)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Sexenio!$D$60:$D$62</c:f>
              <c:strCache>
                <c:ptCount val="3"/>
                <c:pt idx="0">
                  <c:v>TOTAL</c:v>
                </c:pt>
                <c:pt idx="1">
                  <c:v>Maq y equipo</c:v>
                </c:pt>
                <c:pt idx="2">
                  <c:v>Construcción</c:v>
                </c:pt>
              </c:strCache>
            </c:strRef>
          </c:cat>
          <c:val>
            <c:numRef>
              <c:f>Sexenio!$E$60:$E$62</c:f>
              <c:numCache>
                <c:formatCode>#,##0.0</c:formatCode>
                <c:ptCount val="3"/>
                <c:pt idx="0">
                  <c:v>1.8217955436563349</c:v>
                </c:pt>
                <c:pt idx="1">
                  <c:v>4.4914957620516782</c:v>
                </c:pt>
                <c:pt idx="2">
                  <c:v>0.53092284068556594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395-4E49-8A37-0F1E3D22B6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9"/>
        <c:overlap val="-27"/>
        <c:axId val="1572034655"/>
        <c:axId val="1449335935"/>
      </c:barChart>
      <c:catAx>
        <c:axId val="15720346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449335935"/>
        <c:crosses val="autoZero"/>
        <c:auto val="1"/>
        <c:lblAlgn val="ctr"/>
        <c:lblOffset val="100"/>
        <c:noMultiLvlLbl val="0"/>
      </c:catAx>
      <c:valAx>
        <c:axId val="1449335935"/>
        <c:scaling>
          <c:orientation val="minMax"/>
          <c:max val="5.0999999999999996"/>
        </c:scaling>
        <c:delete val="1"/>
        <c:axPos val="l"/>
        <c:numFmt formatCode="#,##0.0" sourceLinked="1"/>
        <c:majorTickMark val="none"/>
        <c:minorTickMark val="none"/>
        <c:tickLblPos val="nextTo"/>
        <c:crossAx val="1572034655"/>
        <c:crosses val="autoZero"/>
        <c:crossBetween val="between"/>
        <c:majorUnit val="1.700000000000000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200" b="1">
                <a:solidFill>
                  <a:sysClr val="windowText" lastClr="000000"/>
                </a:solidFill>
              </a:rPr>
              <a:t>Formación Bruta de Capital Fijo</a:t>
            </a:r>
          </a:p>
          <a:p>
            <a:pPr>
              <a:defRPr sz="1200" b="1">
                <a:solidFill>
                  <a:sysClr val="windowText" lastClr="000000"/>
                </a:solidFill>
              </a:defRPr>
            </a:pPr>
            <a:r>
              <a:rPr lang="en-US" sz="1200" b="1">
                <a:solidFill>
                  <a:sysClr val="windowText" lastClr="000000"/>
                </a:solidFill>
              </a:rPr>
              <a:t>(Indice real, 1994 = 100)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>
        <c:manualLayout>
          <c:layoutTarget val="inner"/>
          <c:xMode val="edge"/>
          <c:yMode val="edge"/>
          <c:x val="3.9475762793911691E-2"/>
          <c:y val="0.21315593321948256"/>
          <c:w val="0.92996859953365818"/>
          <c:h val="0.69012292544709908"/>
        </c:manualLayout>
      </c:layout>
      <c:lineChart>
        <c:grouping val="standard"/>
        <c:varyColors val="0"/>
        <c:ser>
          <c:idx val="1"/>
          <c:order val="0"/>
          <c:tx>
            <c:v>Maq y equipo</c:v>
          </c:tx>
          <c:spPr>
            <a:ln w="158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B050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Sexenio!$B$31:$F$31</c:f>
              <c:numCache>
                <c:formatCode>General_)</c:formatCode>
                <c:ptCount val="5"/>
                <c:pt idx="0">
                  <c:v>1994</c:v>
                </c:pt>
                <c:pt idx="1">
                  <c:v>2000</c:v>
                </c:pt>
                <c:pt idx="2">
                  <c:v>2006</c:v>
                </c:pt>
                <c:pt idx="3">
                  <c:v>2012</c:v>
                </c:pt>
                <c:pt idx="4">
                  <c:v>2017</c:v>
                </c:pt>
              </c:numCache>
            </c:numRef>
          </c:cat>
          <c:val>
            <c:numRef>
              <c:f>Sexenio!$B$36:$F$36</c:f>
              <c:numCache>
                <c:formatCode>#,##0.0</c:formatCode>
                <c:ptCount val="5"/>
                <c:pt idx="0">
                  <c:v>100</c:v>
                </c:pt>
                <c:pt idx="1">
                  <c:v>141.76543510841825</c:v>
                </c:pt>
                <c:pt idx="2">
                  <c:v>171.32486904683358</c:v>
                </c:pt>
                <c:pt idx="3">
                  <c:v>227.7286801138743</c:v>
                </c:pt>
                <c:pt idx="4">
                  <c:v>274.70196003424581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6D5-4441-94F2-3167A6CF3341}"/>
            </c:ext>
          </c:extLst>
        </c:ser>
        <c:ser>
          <c:idx val="0"/>
          <c:order val="1"/>
          <c:tx>
            <c:v>TOTAL</c:v>
          </c:tx>
          <c:spPr>
            <a:ln w="15875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Sexenio!$B$31:$F$31</c:f>
              <c:numCache>
                <c:formatCode>General_)</c:formatCode>
                <c:ptCount val="5"/>
                <c:pt idx="0">
                  <c:v>1994</c:v>
                </c:pt>
                <c:pt idx="1">
                  <c:v>2000</c:v>
                </c:pt>
                <c:pt idx="2">
                  <c:v>2006</c:v>
                </c:pt>
                <c:pt idx="3">
                  <c:v>2012</c:v>
                </c:pt>
                <c:pt idx="4">
                  <c:v>2017</c:v>
                </c:pt>
              </c:numCache>
            </c:numRef>
          </c:cat>
          <c:val>
            <c:numRef>
              <c:f>Sexenio!$B$32:$F$32</c:f>
              <c:numCache>
                <c:formatCode>#,##0.0</c:formatCode>
                <c:ptCount val="5"/>
                <c:pt idx="0">
                  <c:v>100</c:v>
                </c:pt>
                <c:pt idx="1">
                  <c:v>108.26320986852038</c:v>
                </c:pt>
                <c:pt idx="2">
                  <c:v>123.26348708996215</c:v>
                </c:pt>
                <c:pt idx="3">
                  <c:v>145.47153019884516</c:v>
                </c:pt>
                <c:pt idx="4">
                  <c:v>151.47371519526391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6D5-4441-94F2-3167A6CF3341}"/>
            </c:ext>
          </c:extLst>
        </c:ser>
        <c:ser>
          <c:idx val="2"/>
          <c:order val="2"/>
          <c:tx>
            <c:v>Construcción</c:v>
          </c:tx>
          <c:spPr>
            <a:ln w="127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Sexenio!$B$31:$F$31</c:f>
              <c:numCache>
                <c:formatCode>General_)</c:formatCode>
                <c:ptCount val="5"/>
                <c:pt idx="0">
                  <c:v>1994</c:v>
                </c:pt>
                <c:pt idx="1">
                  <c:v>2000</c:v>
                </c:pt>
                <c:pt idx="2">
                  <c:v>2006</c:v>
                </c:pt>
                <c:pt idx="3">
                  <c:v>2012</c:v>
                </c:pt>
                <c:pt idx="4">
                  <c:v>2017</c:v>
                </c:pt>
              </c:numCache>
            </c:numRef>
          </c:cat>
          <c:val>
            <c:numRef>
              <c:f>Sexenio!$B$33:$F$33</c:f>
              <c:numCache>
                <c:formatCode>#,##0.0</c:formatCode>
                <c:ptCount val="5"/>
                <c:pt idx="0">
                  <c:v>100</c:v>
                </c:pt>
                <c:pt idx="1">
                  <c:v>97.790152034757881</c:v>
                </c:pt>
                <c:pt idx="2">
                  <c:v>108.23912293455608</c:v>
                </c:pt>
                <c:pt idx="3">
                  <c:v>119.75730136627811</c:v>
                </c:pt>
                <c:pt idx="4">
                  <c:v>112.95160145294814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6D5-4441-94F2-3167A6CF334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449970463"/>
        <c:axId val="800695359"/>
      </c:lineChart>
      <c:catAx>
        <c:axId val="1449970463"/>
        <c:scaling>
          <c:orientation val="minMax"/>
        </c:scaling>
        <c:delete val="0"/>
        <c:axPos val="b"/>
        <c:numFmt formatCode="General_)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800695359"/>
        <c:crosses val="autoZero"/>
        <c:auto val="1"/>
        <c:lblAlgn val="ctr"/>
        <c:lblOffset val="100"/>
        <c:noMultiLvlLbl val="0"/>
      </c:catAx>
      <c:valAx>
        <c:axId val="800695359"/>
        <c:scaling>
          <c:orientation val="minMax"/>
          <c:max val="300"/>
          <c:min val="50"/>
        </c:scaling>
        <c:delete val="1"/>
        <c:axPos val="l"/>
        <c:numFmt formatCode="#,##0" sourceLinked="0"/>
        <c:majorTickMark val="none"/>
        <c:minorTickMark val="none"/>
        <c:tickLblPos val="nextTo"/>
        <c:crossAx val="1449970463"/>
        <c:crosses val="autoZero"/>
        <c:crossBetween val="between"/>
        <c:majorUnit val="5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318274983325189"/>
          <c:y val="0.22426818598894652"/>
          <c:w val="0.30128738509731046"/>
          <c:h val="0.1987388771525510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es-MX" sz="16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s-MX" sz="1600" b="1" i="0" u="none" strike="noStrike" kern="1200" baseline="0" dirty="0">
                <a:solidFill>
                  <a:sysClr val="windowText" lastClr="000000"/>
                </a:solidFill>
                <a:latin typeface="+mn-lt"/>
                <a:ea typeface="+mn-ea"/>
                <a:cs typeface="+mn-cs"/>
              </a:rPr>
              <a:t>Formación Bruta de Capital Fijo</a:t>
            </a:r>
          </a:p>
          <a:p>
            <a:pPr algn="ctr" rtl="0">
              <a:defRPr lang="es-MX" sz="1600" b="1">
                <a:solidFill>
                  <a:sysClr val="windowText" lastClr="000000"/>
                </a:solidFill>
              </a:defRPr>
            </a:pPr>
            <a:r>
              <a:rPr lang="es-MX" sz="1600" b="1" i="0" u="none" strike="noStrike" kern="1200" baseline="0" dirty="0">
                <a:solidFill>
                  <a:sysClr val="windowText" lastClr="000000"/>
                </a:solidFill>
                <a:latin typeface="+mn-lt"/>
                <a:ea typeface="+mn-ea"/>
                <a:cs typeface="+mn-cs"/>
              </a:rPr>
              <a:t>(Participación %)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es-MX" sz="1600" b="1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>
        <c:manualLayout>
          <c:layoutTarget val="inner"/>
          <c:xMode val="edge"/>
          <c:yMode val="edge"/>
          <c:x val="3.2537373667422272E-2"/>
          <c:y val="0.1911818947159907"/>
          <c:w val="0.92030294147672609"/>
          <c:h val="0.61561531223691379"/>
        </c:manualLayout>
      </c:layout>
      <c:barChart>
        <c:barDir val="col"/>
        <c:grouping val="percentStacked"/>
        <c:varyColors val="0"/>
        <c:ser>
          <c:idx val="2"/>
          <c:order val="0"/>
          <c:tx>
            <c:v>Privada</c:v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'FBCF $nom'!$DE$4:$EE$4</c:f>
              <c:numCache>
                <c:formatCode>General_)</c:formatCode>
                <c:ptCount val="25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2011</c:v>
                </c:pt>
                <c:pt idx="19">
                  <c:v>2012</c:v>
                </c:pt>
                <c:pt idx="20">
                  <c:v>2013</c:v>
                </c:pt>
                <c:pt idx="21">
                  <c:v>2014</c:v>
                </c:pt>
                <c:pt idx="22">
                  <c:v>2015</c:v>
                </c:pt>
                <c:pt idx="23">
                  <c:v>2016</c:v>
                </c:pt>
                <c:pt idx="24">
                  <c:v>2017</c:v>
                </c:pt>
              </c:numCache>
            </c:numRef>
          </c:cat>
          <c:val>
            <c:numRef>
              <c:f>'FBCF $nom'!$DE$77:$EE$77</c:f>
              <c:numCache>
                <c:formatCode>#,##0.0</c:formatCode>
                <c:ptCount val="25"/>
                <c:pt idx="0">
                  <c:v>85.345278526571704</c:v>
                </c:pt>
                <c:pt idx="1">
                  <c:v>81.723944867343064</c:v>
                </c:pt>
                <c:pt idx="2">
                  <c:v>81.798986611689827</c:v>
                </c:pt>
                <c:pt idx="3">
                  <c:v>87.188583403914038</c:v>
                </c:pt>
                <c:pt idx="4">
                  <c:v>87.708608358922092</c:v>
                </c:pt>
                <c:pt idx="5">
                  <c:v>89.556309783927318</c:v>
                </c:pt>
                <c:pt idx="6">
                  <c:v>88.672513794426052</c:v>
                </c:pt>
                <c:pt idx="7">
                  <c:v>86.323230912667</c:v>
                </c:pt>
                <c:pt idx="8">
                  <c:v>85.157691533889079</c:v>
                </c:pt>
                <c:pt idx="9">
                  <c:v>81.086668206957143</c:v>
                </c:pt>
                <c:pt idx="10">
                  <c:v>79.03988105657595</c:v>
                </c:pt>
                <c:pt idx="11">
                  <c:v>79.278012556471651</c:v>
                </c:pt>
                <c:pt idx="12">
                  <c:v>78.306815894949864</c:v>
                </c:pt>
                <c:pt idx="13">
                  <c:v>78.771113378561409</c:v>
                </c:pt>
                <c:pt idx="14">
                  <c:v>79.024962027743811</c:v>
                </c:pt>
                <c:pt idx="15">
                  <c:v>75.874142223560341</c:v>
                </c:pt>
                <c:pt idx="16">
                  <c:v>73.055758204919229</c:v>
                </c:pt>
                <c:pt idx="17">
                  <c:v>74.004258485459047</c:v>
                </c:pt>
                <c:pt idx="18">
                  <c:v>76.948702761187178</c:v>
                </c:pt>
                <c:pt idx="19">
                  <c:v>79.983397302764885</c:v>
                </c:pt>
                <c:pt idx="20">
                  <c:v>79.254664674209636</c:v>
                </c:pt>
                <c:pt idx="21">
                  <c:v>80.317724908886575</c:v>
                </c:pt>
                <c:pt idx="22">
                  <c:v>83.828380988851166</c:v>
                </c:pt>
                <c:pt idx="23">
                  <c:v>84.948553033370061</c:v>
                </c:pt>
                <c:pt idx="24">
                  <c:v>85.65023539210712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FE-4945-85AC-39E15FCD3B9A}"/>
            </c:ext>
          </c:extLst>
        </c:ser>
        <c:ser>
          <c:idx val="1"/>
          <c:order val="1"/>
          <c:tx>
            <c:v>Pública</c:v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'FBCF $nom'!$DE$4:$EE$4</c:f>
              <c:numCache>
                <c:formatCode>General_)</c:formatCode>
                <c:ptCount val="25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2011</c:v>
                </c:pt>
                <c:pt idx="19">
                  <c:v>2012</c:v>
                </c:pt>
                <c:pt idx="20">
                  <c:v>2013</c:v>
                </c:pt>
                <c:pt idx="21">
                  <c:v>2014</c:v>
                </c:pt>
                <c:pt idx="22">
                  <c:v>2015</c:v>
                </c:pt>
                <c:pt idx="23">
                  <c:v>2016</c:v>
                </c:pt>
                <c:pt idx="24">
                  <c:v>2017</c:v>
                </c:pt>
              </c:numCache>
            </c:numRef>
          </c:cat>
          <c:val>
            <c:numRef>
              <c:f>'FBCF $nom'!$DE$80:$EE$80</c:f>
              <c:numCache>
                <c:formatCode>#,##0.0</c:formatCode>
                <c:ptCount val="25"/>
                <c:pt idx="0">
                  <c:v>14.654721396569185</c:v>
                </c:pt>
                <c:pt idx="1">
                  <c:v>18.276055132656943</c:v>
                </c:pt>
                <c:pt idx="2">
                  <c:v>18.201013322175555</c:v>
                </c:pt>
                <c:pt idx="3">
                  <c:v>12.811416596085955</c:v>
                </c:pt>
                <c:pt idx="4">
                  <c:v>12.291391641077917</c:v>
                </c:pt>
                <c:pt idx="5">
                  <c:v>10.443690216072685</c:v>
                </c:pt>
                <c:pt idx="6">
                  <c:v>11.327486205573953</c:v>
                </c:pt>
                <c:pt idx="7">
                  <c:v>13.676769052572102</c:v>
                </c:pt>
                <c:pt idx="8">
                  <c:v>14.842308466110929</c:v>
                </c:pt>
                <c:pt idx="9">
                  <c:v>18.913331845248575</c:v>
                </c:pt>
                <c:pt idx="10">
                  <c:v>20.960118959487954</c:v>
                </c:pt>
                <c:pt idx="11">
                  <c:v>20.721987443528359</c:v>
                </c:pt>
                <c:pt idx="12">
                  <c:v>21.69318411767755</c:v>
                </c:pt>
                <c:pt idx="13">
                  <c:v>21.228886621438626</c:v>
                </c:pt>
                <c:pt idx="14">
                  <c:v>20.975037972256199</c:v>
                </c:pt>
                <c:pt idx="15">
                  <c:v>24.125857785175761</c:v>
                </c:pt>
                <c:pt idx="16">
                  <c:v>26.944241795080753</c:v>
                </c:pt>
                <c:pt idx="17">
                  <c:v>25.995741514540953</c:v>
                </c:pt>
                <c:pt idx="18">
                  <c:v>23.051297246466063</c:v>
                </c:pt>
                <c:pt idx="19">
                  <c:v>20.01660271107464</c:v>
                </c:pt>
                <c:pt idx="20">
                  <c:v>20.745335318563484</c:v>
                </c:pt>
                <c:pt idx="21">
                  <c:v>19.682275091113439</c:v>
                </c:pt>
                <c:pt idx="22">
                  <c:v>16.17161901114882</c:v>
                </c:pt>
                <c:pt idx="23">
                  <c:v>15.051446972051449</c:v>
                </c:pt>
                <c:pt idx="24">
                  <c:v>14.349764597618972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BFE-4945-85AC-39E15FCD3B9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40"/>
        <c:overlap val="100"/>
        <c:axId val="643790848"/>
        <c:axId val="643786144"/>
      </c:barChart>
      <c:catAx>
        <c:axId val="643790848"/>
        <c:scaling>
          <c:orientation val="minMax"/>
        </c:scaling>
        <c:delete val="0"/>
        <c:axPos val="b"/>
        <c:numFmt formatCode="General_)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5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643786144"/>
        <c:crosses val="autoZero"/>
        <c:auto val="1"/>
        <c:lblAlgn val="ctr"/>
        <c:lblOffset val="100"/>
        <c:noMultiLvlLbl val="0"/>
      </c:catAx>
      <c:valAx>
        <c:axId val="643786144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643790848"/>
        <c:crosses val="autoZero"/>
        <c:crossBetween val="between"/>
        <c:majorUnit val="0.25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3216092361445176"/>
          <c:y val="0.90238428140407678"/>
          <c:w val="0.33567781519271506"/>
          <c:h val="9.76157185959231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s-MX" sz="1200" b="1">
                <a:solidFill>
                  <a:sysClr val="windowText" lastClr="000000"/>
                </a:solidFill>
              </a:rPr>
              <a:t>Formación Bruta de Capital Fijo</a:t>
            </a:r>
          </a:p>
          <a:p>
            <a:pPr>
              <a:defRPr sz="1200" b="1">
                <a:solidFill>
                  <a:sysClr val="windowText" lastClr="000000"/>
                </a:solidFill>
              </a:defRPr>
            </a:pPr>
            <a:r>
              <a:rPr lang="es-MX" sz="1200" b="1">
                <a:solidFill>
                  <a:sysClr val="windowText" lastClr="000000"/>
                </a:solidFill>
              </a:rPr>
              <a:t>(Var. % real, prom. anual 1995-2017)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Sexenio!$D$69:$D$71</c:f>
              <c:strCache>
                <c:ptCount val="3"/>
                <c:pt idx="0">
                  <c:v>TOTAL</c:v>
                </c:pt>
                <c:pt idx="1">
                  <c:v>Privada</c:v>
                </c:pt>
                <c:pt idx="2">
                  <c:v>Pública</c:v>
                </c:pt>
              </c:strCache>
            </c:strRef>
          </c:cat>
          <c:val>
            <c:numRef>
              <c:f>Sexenio!$E$69:$E$71</c:f>
              <c:numCache>
                <c:formatCode>#,##0.0</c:formatCode>
                <c:ptCount val="3"/>
                <c:pt idx="0">
                  <c:v>1.8217955436563349</c:v>
                </c:pt>
                <c:pt idx="1">
                  <c:v>1.8842520440959687</c:v>
                </c:pt>
                <c:pt idx="2">
                  <c:v>1.4882791500089976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166-4791-9B7E-DDD2392732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9"/>
        <c:overlap val="-27"/>
        <c:axId val="1572034655"/>
        <c:axId val="1449335935"/>
      </c:barChart>
      <c:catAx>
        <c:axId val="15720346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449335935"/>
        <c:crosses val="autoZero"/>
        <c:auto val="1"/>
        <c:lblAlgn val="ctr"/>
        <c:lblOffset val="100"/>
        <c:noMultiLvlLbl val="0"/>
      </c:catAx>
      <c:valAx>
        <c:axId val="1449335935"/>
        <c:scaling>
          <c:orientation val="minMax"/>
          <c:max val="2.1"/>
        </c:scaling>
        <c:delete val="1"/>
        <c:axPos val="l"/>
        <c:numFmt formatCode="#,##0.0" sourceLinked="1"/>
        <c:majorTickMark val="none"/>
        <c:minorTickMark val="none"/>
        <c:tickLblPos val="nextTo"/>
        <c:crossAx val="1572034655"/>
        <c:crosses val="autoZero"/>
        <c:crossBetween val="between"/>
        <c:majorUnit val="0.70000000000000007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200" b="1">
                <a:solidFill>
                  <a:sysClr val="windowText" lastClr="000000"/>
                </a:solidFill>
              </a:rPr>
              <a:t>Formación Bruta de Capital Fijo</a:t>
            </a:r>
          </a:p>
          <a:p>
            <a:pPr>
              <a:defRPr sz="1200" b="1">
                <a:solidFill>
                  <a:sysClr val="windowText" lastClr="000000"/>
                </a:solidFill>
              </a:defRPr>
            </a:pPr>
            <a:r>
              <a:rPr lang="en-US" sz="1200" b="1">
                <a:solidFill>
                  <a:sysClr val="windowText" lastClr="000000"/>
                </a:solidFill>
              </a:rPr>
              <a:t>(Indice real, 1994 = 100)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>
        <c:manualLayout>
          <c:layoutTarget val="inner"/>
          <c:xMode val="edge"/>
          <c:yMode val="edge"/>
          <c:x val="8.0539370078740152E-2"/>
          <c:y val="0.18560185185185185"/>
          <c:w val="0.88890507436570432"/>
          <c:h val="0.72238371245261002"/>
        </c:manualLayout>
      </c:layout>
      <c:lineChart>
        <c:grouping val="standard"/>
        <c:varyColors val="0"/>
        <c:ser>
          <c:idx val="1"/>
          <c:order val="0"/>
          <c:tx>
            <c:v>Maq y equipo</c:v>
          </c:tx>
          <c:spPr>
            <a:ln w="158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B050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Sexenio!$B$31:$F$31</c:f>
              <c:numCache>
                <c:formatCode>General_)</c:formatCode>
                <c:ptCount val="5"/>
                <c:pt idx="0">
                  <c:v>1994</c:v>
                </c:pt>
                <c:pt idx="1">
                  <c:v>2000</c:v>
                </c:pt>
                <c:pt idx="2">
                  <c:v>2006</c:v>
                </c:pt>
                <c:pt idx="3">
                  <c:v>2012</c:v>
                </c:pt>
                <c:pt idx="4">
                  <c:v>2017</c:v>
                </c:pt>
              </c:numCache>
            </c:numRef>
          </c:cat>
          <c:val>
            <c:numRef>
              <c:f>Sexenio!$B$36:$F$36</c:f>
              <c:numCache>
                <c:formatCode>#,##0.0</c:formatCode>
                <c:ptCount val="5"/>
                <c:pt idx="0">
                  <c:v>100</c:v>
                </c:pt>
                <c:pt idx="1">
                  <c:v>141.76543510841825</c:v>
                </c:pt>
                <c:pt idx="2">
                  <c:v>171.32486904683358</c:v>
                </c:pt>
                <c:pt idx="3">
                  <c:v>227.7286801138743</c:v>
                </c:pt>
                <c:pt idx="4">
                  <c:v>274.70196003424581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B72-4FC7-9B01-8CB9D24CB745}"/>
            </c:ext>
          </c:extLst>
        </c:ser>
        <c:ser>
          <c:idx val="0"/>
          <c:order val="1"/>
          <c:tx>
            <c:v>TOTAL</c:v>
          </c:tx>
          <c:spPr>
            <a:ln w="15875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Sexenio!$B$31:$F$31</c:f>
              <c:numCache>
                <c:formatCode>General_)</c:formatCode>
                <c:ptCount val="5"/>
                <c:pt idx="0">
                  <c:v>1994</c:v>
                </c:pt>
                <c:pt idx="1">
                  <c:v>2000</c:v>
                </c:pt>
                <c:pt idx="2">
                  <c:v>2006</c:v>
                </c:pt>
                <c:pt idx="3">
                  <c:v>2012</c:v>
                </c:pt>
                <c:pt idx="4">
                  <c:v>2017</c:v>
                </c:pt>
              </c:numCache>
            </c:numRef>
          </c:cat>
          <c:val>
            <c:numRef>
              <c:f>Sexenio!$B$32:$F$32</c:f>
              <c:numCache>
                <c:formatCode>#,##0.0</c:formatCode>
                <c:ptCount val="5"/>
                <c:pt idx="0">
                  <c:v>100</c:v>
                </c:pt>
                <c:pt idx="1">
                  <c:v>108.26320986852038</c:v>
                </c:pt>
                <c:pt idx="2">
                  <c:v>123.26348708996215</c:v>
                </c:pt>
                <c:pt idx="3">
                  <c:v>145.47153019884516</c:v>
                </c:pt>
                <c:pt idx="4">
                  <c:v>151.47371519526391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B72-4FC7-9B01-8CB9D24CB745}"/>
            </c:ext>
          </c:extLst>
        </c:ser>
        <c:ser>
          <c:idx val="2"/>
          <c:order val="2"/>
          <c:tx>
            <c:v>Construcción</c:v>
          </c:tx>
          <c:spPr>
            <a:ln w="127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Sexenio!$B$31:$F$31</c:f>
              <c:numCache>
                <c:formatCode>General_)</c:formatCode>
                <c:ptCount val="5"/>
                <c:pt idx="0">
                  <c:v>1994</c:v>
                </c:pt>
                <c:pt idx="1">
                  <c:v>2000</c:v>
                </c:pt>
                <c:pt idx="2">
                  <c:v>2006</c:v>
                </c:pt>
                <c:pt idx="3">
                  <c:v>2012</c:v>
                </c:pt>
                <c:pt idx="4">
                  <c:v>2017</c:v>
                </c:pt>
              </c:numCache>
            </c:numRef>
          </c:cat>
          <c:val>
            <c:numRef>
              <c:f>Sexenio!$B$33:$F$33</c:f>
              <c:numCache>
                <c:formatCode>#,##0.0</c:formatCode>
                <c:ptCount val="5"/>
                <c:pt idx="0">
                  <c:v>100</c:v>
                </c:pt>
                <c:pt idx="1">
                  <c:v>97.790152034757881</c:v>
                </c:pt>
                <c:pt idx="2">
                  <c:v>108.23912293455608</c:v>
                </c:pt>
                <c:pt idx="3">
                  <c:v>119.75730136627811</c:v>
                </c:pt>
                <c:pt idx="4">
                  <c:v>112.95160145294814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B72-4FC7-9B01-8CB9D24CB74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449970463"/>
        <c:axId val="800695359"/>
      </c:lineChart>
      <c:catAx>
        <c:axId val="1449970463"/>
        <c:scaling>
          <c:orientation val="minMax"/>
        </c:scaling>
        <c:delete val="0"/>
        <c:axPos val="b"/>
        <c:numFmt formatCode="General_)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800695359"/>
        <c:crosses val="autoZero"/>
        <c:auto val="1"/>
        <c:lblAlgn val="ctr"/>
        <c:lblOffset val="100"/>
        <c:noMultiLvlLbl val="0"/>
      </c:catAx>
      <c:valAx>
        <c:axId val="800695359"/>
        <c:scaling>
          <c:orientation val="minMax"/>
          <c:max val="300"/>
          <c:min val="50"/>
        </c:scaling>
        <c:delete val="1"/>
        <c:axPos val="l"/>
        <c:numFmt formatCode="#,##0" sourceLinked="0"/>
        <c:majorTickMark val="none"/>
        <c:minorTickMark val="none"/>
        <c:tickLblPos val="nextTo"/>
        <c:crossAx val="1449970463"/>
        <c:crosses val="autoZero"/>
        <c:crossBetween val="between"/>
        <c:majorUnit val="5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318274983325189"/>
          <c:y val="0.22426818598894652"/>
          <c:w val="0.30128738509731046"/>
          <c:h val="0.1987388771525510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2800498890229681E-2"/>
          <c:y val="0.15560807554594372"/>
          <c:w val="0.91475693555772908"/>
          <c:h val="0.7342732409666615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'Page 3 Data'!$A$4:$C$4</c:f>
              <c:strCache>
                <c:ptCount val="3"/>
                <c:pt idx="0">
                  <c:v>Hipotecario</c:v>
                </c:pt>
              </c:strCache>
            </c:strRef>
          </c:tx>
          <c:spPr>
            <a:solidFill>
              <a:srgbClr val="E98517"/>
            </a:solidFill>
          </c:spPr>
          <c:invertIfNegative val="0"/>
          <c:cat>
            <c:strRef>
              <c:f>[0]!Page3_Date</c:f>
              <c:strCache>
                <c:ptCount val="63"/>
                <c:pt idx="0">
                  <c:v>03:Q1</c:v>
                </c:pt>
                <c:pt idx="1">
                  <c:v>03:Q2</c:v>
                </c:pt>
                <c:pt idx="2">
                  <c:v>03:Q3</c:v>
                </c:pt>
                <c:pt idx="3">
                  <c:v>03:Q4</c:v>
                </c:pt>
                <c:pt idx="4">
                  <c:v>04:Q1</c:v>
                </c:pt>
                <c:pt idx="5">
                  <c:v>04:Q2</c:v>
                </c:pt>
                <c:pt idx="6">
                  <c:v>04:Q3</c:v>
                </c:pt>
                <c:pt idx="7">
                  <c:v>04:Q4</c:v>
                </c:pt>
                <c:pt idx="8">
                  <c:v>05:Q1</c:v>
                </c:pt>
                <c:pt idx="9">
                  <c:v>05:Q2</c:v>
                </c:pt>
                <c:pt idx="10">
                  <c:v>05:Q3</c:v>
                </c:pt>
                <c:pt idx="11">
                  <c:v>05:Q4</c:v>
                </c:pt>
                <c:pt idx="12">
                  <c:v>06:Q1</c:v>
                </c:pt>
                <c:pt idx="13">
                  <c:v>06:Q2</c:v>
                </c:pt>
                <c:pt idx="14">
                  <c:v>06:Q3</c:v>
                </c:pt>
                <c:pt idx="15">
                  <c:v>06:Q4</c:v>
                </c:pt>
                <c:pt idx="16">
                  <c:v>07:Q1</c:v>
                </c:pt>
                <c:pt idx="17">
                  <c:v>07:Q2</c:v>
                </c:pt>
                <c:pt idx="18">
                  <c:v>07:Q3</c:v>
                </c:pt>
                <c:pt idx="19">
                  <c:v>07:Q4</c:v>
                </c:pt>
                <c:pt idx="20">
                  <c:v>08:Q1</c:v>
                </c:pt>
                <c:pt idx="21">
                  <c:v>08:Q2</c:v>
                </c:pt>
                <c:pt idx="22">
                  <c:v>08:Q3</c:v>
                </c:pt>
                <c:pt idx="23">
                  <c:v>08:Q4</c:v>
                </c:pt>
                <c:pt idx="24">
                  <c:v>09:Q1</c:v>
                </c:pt>
                <c:pt idx="25">
                  <c:v>09:Q2</c:v>
                </c:pt>
                <c:pt idx="26">
                  <c:v>09:Q3</c:v>
                </c:pt>
                <c:pt idx="27">
                  <c:v>09:Q4</c:v>
                </c:pt>
                <c:pt idx="28">
                  <c:v>10:Q1</c:v>
                </c:pt>
                <c:pt idx="29">
                  <c:v>10:Q2</c:v>
                </c:pt>
                <c:pt idx="30">
                  <c:v>10:Q3</c:v>
                </c:pt>
                <c:pt idx="31">
                  <c:v>10:Q4</c:v>
                </c:pt>
                <c:pt idx="32">
                  <c:v>11:Q1</c:v>
                </c:pt>
                <c:pt idx="33">
                  <c:v>11:Q2</c:v>
                </c:pt>
                <c:pt idx="34">
                  <c:v>11:Q3</c:v>
                </c:pt>
                <c:pt idx="35">
                  <c:v>11:Q4</c:v>
                </c:pt>
                <c:pt idx="36">
                  <c:v>12:Q1</c:v>
                </c:pt>
                <c:pt idx="37">
                  <c:v>12:Q2</c:v>
                </c:pt>
                <c:pt idx="38">
                  <c:v>12:Q3</c:v>
                </c:pt>
                <c:pt idx="39">
                  <c:v>12:Q4</c:v>
                </c:pt>
                <c:pt idx="40">
                  <c:v>13:Q1</c:v>
                </c:pt>
                <c:pt idx="41">
                  <c:v>13:Q2</c:v>
                </c:pt>
                <c:pt idx="42">
                  <c:v>13:Q3</c:v>
                </c:pt>
                <c:pt idx="43">
                  <c:v>13:Q4</c:v>
                </c:pt>
                <c:pt idx="44">
                  <c:v>14:Q1</c:v>
                </c:pt>
                <c:pt idx="45">
                  <c:v>14:Q2</c:v>
                </c:pt>
                <c:pt idx="46">
                  <c:v>14:Q3</c:v>
                </c:pt>
                <c:pt idx="47">
                  <c:v>14:Q4</c:v>
                </c:pt>
                <c:pt idx="48">
                  <c:v>15:Q1</c:v>
                </c:pt>
                <c:pt idx="49">
                  <c:v>15:Q2</c:v>
                </c:pt>
                <c:pt idx="50">
                  <c:v>15:Q3</c:v>
                </c:pt>
                <c:pt idx="51">
                  <c:v>15:Q4</c:v>
                </c:pt>
                <c:pt idx="52">
                  <c:v>16:Q1</c:v>
                </c:pt>
                <c:pt idx="53">
                  <c:v>16:Q2</c:v>
                </c:pt>
                <c:pt idx="54">
                  <c:v>16:Q3</c:v>
                </c:pt>
                <c:pt idx="55">
                  <c:v>16:Q4</c:v>
                </c:pt>
                <c:pt idx="56">
                  <c:v>17:Q1</c:v>
                </c:pt>
                <c:pt idx="57">
                  <c:v>17:Q2</c:v>
                </c:pt>
                <c:pt idx="58">
                  <c:v>17:Q3</c:v>
                </c:pt>
                <c:pt idx="59">
                  <c:v>17:Q4</c:v>
                </c:pt>
                <c:pt idx="60">
                  <c:v>18:Q1</c:v>
                </c:pt>
                <c:pt idx="61">
                  <c:v>18:Q2</c:v>
                </c:pt>
                <c:pt idx="62">
                  <c:v>18:Q3</c:v>
                </c:pt>
              </c:strCache>
            </c:strRef>
          </c:cat>
          <c:val>
            <c:numRef>
              <c:f>[0]!Page3_Mortgage</c:f>
              <c:numCache>
                <c:formatCode>0.000</c:formatCode>
                <c:ptCount val="65"/>
                <c:pt idx="0">
                  <c:v>4.9420000000000002</c:v>
                </c:pt>
                <c:pt idx="1">
                  <c:v>5.08</c:v>
                </c:pt>
                <c:pt idx="2">
                  <c:v>5.1829999999999998</c:v>
                </c:pt>
                <c:pt idx="3">
                  <c:v>5.66</c:v>
                </c:pt>
                <c:pt idx="4">
                  <c:v>5.84</c:v>
                </c:pt>
                <c:pt idx="5">
                  <c:v>5.9669999999999996</c:v>
                </c:pt>
                <c:pt idx="6">
                  <c:v>6.21</c:v>
                </c:pt>
                <c:pt idx="7">
                  <c:v>6.36</c:v>
                </c:pt>
                <c:pt idx="8">
                  <c:v>6.5119999999999996</c:v>
                </c:pt>
                <c:pt idx="9">
                  <c:v>6.6959999999999997</c:v>
                </c:pt>
                <c:pt idx="10">
                  <c:v>6.9059999999999997</c:v>
                </c:pt>
                <c:pt idx="11">
                  <c:v>7.1020000000000003</c:v>
                </c:pt>
                <c:pt idx="12">
                  <c:v>7.4359999999999999</c:v>
                </c:pt>
                <c:pt idx="13">
                  <c:v>7.76</c:v>
                </c:pt>
                <c:pt idx="14">
                  <c:v>8.0449999999999999</c:v>
                </c:pt>
                <c:pt idx="15">
                  <c:v>8.234</c:v>
                </c:pt>
                <c:pt idx="16">
                  <c:v>8.4220000000000006</c:v>
                </c:pt>
                <c:pt idx="17">
                  <c:v>8.7059999999999995</c:v>
                </c:pt>
                <c:pt idx="18">
                  <c:v>8.9250000000000007</c:v>
                </c:pt>
                <c:pt idx="19">
                  <c:v>9.1010000000000009</c:v>
                </c:pt>
                <c:pt idx="20">
                  <c:v>9.234</c:v>
                </c:pt>
                <c:pt idx="21">
                  <c:v>9.2729999999999997</c:v>
                </c:pt>
                <c:pt idx="22">
                  <c:v>9.2940000000000005</c:v>
                </c:pt>
                <c:pt idx="23">
                  <c:v>9.2569999999999997</c:v>
                </c:pt>
                <c:pt idx="24">
                  <c:v>9.1349999999999998</c:v>
                </c:pt>
                <c:pt idx="25">
                  <c:v>9.0630000000000006</c:v>
                </c:pt>
                <c:pt idx="26">
                  <c:v>8.9440000000000008</c:v>
                </c:pt>
                <c:pt idx="27">
                  <c:v>8.843</c:v>
                </c:pt>
                <c:pt idx="28">
                  <c:v>8.8339999999999996</c:v>
                </c:pt>
                <c:pt idx="29">
                  <c:v>8.7029999999999994</c:v>
                </c:pt>
                <c:pt idx="30">
                  <c:v>8.609</c:v>
                </c:pt>
                <c:pt idx="31">
                  <c:v>8.452</c:v>
                </c:pt>
                <c:pt idx="32">
                  <c:v>8.5440000000000005</c:v>
                </c:pt>
                <c:pt idx="33">
                  <c:v>8.516</c:v>
                </c:pt>
                <c:pt idx="34">
                  <c:v>8.4019999999999992</c:v>
                </c:pt>
                <c:pt idx="35">
                  <c:v>8.2680000000000007</c:v>
                </c:pt>
                <c:pt idx="36">
                  <c:v>8.1869999999999994</c:v>
                </c:pt>
                <c:pt idx="37">
                  <c:v>8.1470000000000002</c:v>
                </c:pt>
                <c:pt idx="38">
                  <c:v>8.0280000000000005</c:v>
                </c:pt>
                <c:pt idx="39">
                  <c:v>8.0329999999999995</c:v>
                </c:pt>
                <c:pt idx="40">
                  <c:v>7.9320000000000004</c:v>
                </c:pt>
                <c:pt idx="41">
                  <c:v>7.8410000000000002</c:v>
                </c:pt>
                <c:pt idx="42">
                  <c:v>7.8970000000000002</c:v>
                </c:pt>
                <c:pt idx="43">
                  <c:v>8.0489999999999995</c:v>
                </c:pt>
                <c:pt idx="44">
                  <c:v>8.1649999999999991</c:v>
                </c:pt>
                <c:pt idx="45">
                  <c:v>8.0960000000000001</c:v>
                </c:pt>
                <c:pt idx="46">
                  <c:v>8.1310000000000002</c:v>
                </c:pt>
                <c:pt idx="47">
                  <c:v>8.17</c:v>
                </c:pt>
                <c:pt idx="48">
                  <c:v>8.1709999999999994</c:v>
                </c:pt>
                <c:pt idx="49">
                  <c:v>8.1159999999999997</c:v>
                </c:pt>
                <c:pt idx="50">
                  <c:v>8.26</c:v>
                </c:pt>
                <c:pt idx="51">
                  <c:v>8.2490000000000006</c:v>
                </c:pt>
                <c:pt idx="52">
                  <c:v>8.3689999999999998</c:v>
                </c:pt>
                <c:pt idx="53">
                  <c:v>8.3620000000000001</c:v>
                </c:pt>
                <c:pt idx="54">
                  <c:v>8.35</c:v>
                </c:pt>
                <c:pt idx="55">
                  <c:v>8.48</c:v>
                </c:pt>
                <c:pt idx="56">
                  <c:v>8.6270000000000007</c:v>
                </c:pt>
                <c:pt idx="57">
                  <c:v>8.6910000000000007</c:v>
                </c:pt>
                <c:pt idx="58">
                  <c:v>8.7430000000000003</c:v>
                </c:pt>
                <c:pt idx="59">
                  <c:v>8.8819999999999997</c:v>
                </c:pt>
                <c:pt idx="60">
                  <c:v>8.9390000000000001</c:v>
                </c:pt>
                <c:pt idx="61">
                  <c:v>8.9990000000000006</c:v>
                </c:pt>
                <c:pt idx="62">
                  <c:v>9.14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28-4A44-B739-589A5C27F111}"/>
            </c:ext>
          </c:extLst>
        </c:ser>
        <c:ser>
          <c:idx val="1"/>
          <c:order val="1"/>
          <c:tx>
            <c:strRef>
              <c:f>'Page 3 Data'!$A$5:$C$5</c:f>
              <c:strCache>
                <c:ptCount val="3"/>
                <c:pt idx="0">
                  <c:v>Con garantía hipotecaria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strRef>
              <c:f>[0]!Page3_Date</c:f>
              <c:strCache>
                <c:ptCount val="63"/>
                <c:pt idx="0">
                  <c:v>03:Q1</c:v>
                </c:pt>
                <c:pt idx="1">
                  <c:v>03:Q2</c:v>
                </c:pt>
                <c:pt idx="2">
                  <c:v>03:Q3</c:v>
                </c:pt>
                <c:pt idx="3">
                  <c:v>03:Q4</c:v>
                </c:pt>
                <c:pt idx="4">
                  <c:v>04:Q1</c:v>
                </c:pt>
                <c:pt idx="5">
                  <c:v>04:Q2</c:v>
                </c:pt>
                <c:pt idx="6">
                  <c:v>04:Q3</c:v>
                </c:pt>
                <c:pt idx="7">
                  <c:v>04:Q4</c:v>
                </c:pt>
                <c:pt idx="8">
                  <c:v>05:Q1</c:v>
                </c:pt>
                <c:pt idx="9">
                  <c:v>05:Q2</c:v>
                </c:pt>
                <c:pt idx="10">
                  <c:v>05:Q3</c:v>
                </c:pt>
                <c:pt idx="11">
                  <c:v>05:Q4</c:v>
                </c:pt>
                <c:pt idx="12">
                  <c:v>06:Q1</c:v>
                </c:pt>
                <c:pt idx="13">
                  <c:v>06:Q2</c:v>
                </c:pt>
                <c:pt idx="14">
                  <c:v>06:Q3</c:v>
                </c:pt>
                <c:pt idx="15">
                  <c:v>06:Q4</c:v>
                </c:pt>
                <c:pt idx="16">
                  <c:v>07:Q1</c:v>
                </c:pt>
                <c:pt idx="17">
                  <c:v>07:Q2</c:v>
                </c:pt>
                <c:pt idx="18">
                  <c:v>07:Q3</c:v>
                </c:pt>
                <c:pt idx="19">
                  <c:v>07:Q4</c:v>
                </c:pt>
                <c:pt idx="20">
                  <c:v>08:Q1</c:v>
                </c:pt>
                <c:pt idx="21">
                  <c:v>08:Q2</c:v>
                </c:pt>
                <c:pt idx="22">
                  <c:v>08:Q3</c:v>
                </c:pt>
                <c:pt idx="23">
                  <c:v>08:Q4</c:v>
                </c:pt>
                <c:pt idx="24">
                  <c:v>09:Q1</c:v>
                </c:pt>
                <c:pt idx="25">
                  <c:v>09:Q2</c:v>
                </c:pt>
                <c:pt idx="26">
                  <c:v>09:Q3</c:v>
                </c:pt>
                <c:pt idx="27">
                  <c:v>09:Q4</c:v>
                </c:pt>
                <c:pt idx="28">
                  <c:v>10:Q1</c:v>
                </c:pt>
                <c:pt idx="29">
                  <c:v>10:Q2</c:v>
                </c:pt>
                <c:pt idx="30">
                  <c:v>10:Q3</c:v>
                </c:pt>
                <c:pt idx="31">
                  <c:v>10:Q4</c:v>
                </c:pt>
                <c:pt idx="32">
                  <c:v>11:Q1</c:v>
                </c:pt>
                <c:pt idx="33">
                  <c:v>11:Q2</c:v>
                </c:pt>
                <c:pt idx="34">
                  <c:v>11:Q3</c:v>
                </c:pt>
                <c:pt idx="35">
                  <c:v>11:Q4</c:v>
                </c:pt>
                <c:pt idx="36">
                  <c:v>12:Q1</c:v>
                </c:pt>
                <c:pt idx="37">
                  <c:v>12:Q2</c:v>
                </c:pt>
                <c:pt idx="38">
                  <c:v>12:Q3</c:v>
                </c:pt>
                <c:pt idx="39">
                  <c:v>12:Q4</c:v>
                </c:pt>
                <c:pt idx="40">
                  <c:v>13:Q1</c:v>
                </c:pt>
                <c:pt idx="41">
                  <c:v>13:Q2</c:v>
                </c:pt>
                <c:pt idx="42">
                  <c:v>13:Q3</c:v>
                </c:pt>
                <c:pt idx="43">
                  <c:v>13:Q4</c:v>
                </c:pt>
                <c:pt idx="44">
                  <c:v>14:Q1</c:v>
                </c:pt>
                <c:pt idx="45">
                  <c:v>14:Q2</c:v>
                </c:pt>
                <c:pt idx="46">
                  <c:v>14:Q3</c:v>
                </c:pt>
                <c:pt idx="47">
                  <c:v>14:Q4</c:v>
                </c:pt>
                <c:pt idx="48">
                  <c:v>15:Q1</c:v>
                </c:pt>
                <c:pt idx="49">
                  <c:v>15:Q2</c:v>
                </c:pt>
                <c:pt idx="50">
                  <c:v>15:Q3</c:v>
                </c:pt>
                <c:pt idx="51">
                  <c:v>15:Q4</c:v>
                </c:pt>
                <c:pt idx="52">
                  <c:v>16:Q1</c:v>
                </c:pt>
                <c:pt idx="53">
                  <c:v>16:Q2</c:v>
                </c:pt>
                <c:pt idx="54">
                  <c:v>16:Q3</c:v>
                </c:pt>
                <c:pt idx="55">
                  <c:v>16:Q4</c:v>
                </c:pt>
                <c:pt idx="56">
                  <c:v>17:Q1</c:v>
                </c:pt>
                <c:pt idx="57">
                  <c:v>17:Q2</c:v>
                </c:pt>
                <c:pt idx="58">
                  <c:v>17:Q3</c:v>
                </c:pt>
                <c:pt idx="59">
                  <c:v>17:Q4</c:v>
                </c:pt>
                <c:pt idx="60">
                  <c:v>18:Q1</c:v>
                </c:pt>
                <c:pt idx="61">
                  <c:v>18:Q2</c:v>
                </c:pt>
                <c:pt idx="62">
                  <c:v>18:Q3</c:v>
                </c:pt>
              </c:strCache>
            </c:strRef>
          </c:cat>
          <c:val>
            <c:numRef>
              <c:f>[0]!Page3_HELOC</c:f>
              <c:numCache>
                <c:formatCode>0.000</c:formatCode>
                <c:ptCount val="65"/>
                <c:pt idx="0">
                  <c:v>0.24199999999999999</c:v>
                </c:pt>
                <c:pt idx="1">
                  <c:v>0.26</c:v>
                </c:pt>
                <c:pt idx="2">
                  <c:v>0.26900000000000002</c:v>
                </c:pt>
                <c:pt idx="3">
                  <c:v>0.30199999999999999</c:v>
                </c:pt>
                <c:pt idx="4">
                  <c:v>0.32800000000000001</c:v>
                </c:pt>
                <c:pt idx="5">
                  <c:v>0.36699999999999999</c:v>
                </c:pt>
                <c:pt idx="6">
                  <c:v>0.42599999999999999</c:v>
                </c:pt>
                <c:pt idx="7">
                  <c:v>0.46800000000000003</c:v>
                </c:pt>
                <c:pt idx="8">
                  <c:v>0.502</c:v>
                </c:pt>
                <c:pt idx="9">
                  <c:v>0.52800000000000002</c:v>
                </c:pt>
                <c:pt idx="10">
                  <c:v>0.54100000000000004</c:v>
                </c:pt>
                <c:pt idx="11">
                  <c:v>0.56499999999999995</c:v>
                </c:pt>
                <c:pt idx="12">
                  <c:v>0.58199999999999996</c:v>
                </c:pt>
                <c:pt idx="13">
                  <c:v>0.59</c:v>
                </c:pt>
                <c:pt idx="14">
                  <c:v>0.60299999999999998</c:v>
                </c:pt>
                <c:pt idx="15">
                  <c:v>0.60399999999999998</c:v>
                </c:pt>
                <c:pt idx="16">
                  <c:v>0.60499999999999998</c:v>
                </c:pt>
                <c:pt idx="17">
                  <c:v>0.61899999999999999</c:v>
                </c:pt>
                <c:pt idx="18">
                  <c:v>0.63100000000000001</c:v>
                </c:pt>
                <c:pt idx="19">
                  <c:v>0.64700000000000002</c:v>
                </c:pt>
                <c:pt idx="20">
                  <c:v>0.66300000000000003</c:v>
                </c:pt>
                <c:pt idx="21">
                  <c:v>0.67900000000000005</c:v>
                </c:pt>
                <c:pt idx="22">
                  <c:v>0.69199999999999995</c:v>
                </c:pt>
                <c:pt idx="23">
                  <c:v>0.70499999999999996</c:v>
                </c:pt>
                <c:pt idx="24">
                  <c:v>0.71399999999999997</c:v>
                </c:pt>
                <c:pt idx="25">
                  <c:v>0.71299999999999997</c:v>
                </c:pt>
                <c:pt idx="26">
                  <c:v>0.70799999999999996</c:v>
                </c:pt>
                <c:pt idx="27">
                  <c:v>0.70640000000000003</c:v>
                </c:pt>
                <c:pt idx="28">
                  <c:v>0.69510000000000005</c:v>
                </c:pt>
                <c:pt idx="29">
                  <c:v>0.68259999999999998</c:v>
                </c:pt>
                <c:pt idx="30">
                  <c:v>0.6734</c:v>
                </c:pt>
                <c:pt idx="31">
                  <c:v>0.66779999999999995</c:v>
                </c:pt>
                <c:pt idx="32">
                  <c:v>0.64049999999999996</c:v>
                </c:pt>
                <c:pt idx="33">
                  <c:v>0.62450000000000006</c:v>
                </c:pt>
                <c:pt idx="34">
                  <c:v>0.63870000000000005</c:v>
                </c:pt>
                <c:pt idx="35">
                  <c:v>0.62709999999999999</c:v>
                </c:pt>
                <c:pt idx="36">
                  <c:v>0.61180000000000001</c:v>
                </c:pt>
                <c:pt idx="37">
                  <c:v>0.58899999999999997</c:v>
                </c:pt>
                <c:pt idx="38">
                  <c:v>0.57299999999999995</c:v>
                </c:pt>
                <c:pt idx="39">
                  <c:v>0.56299999999999994</c:v>
                </c:pt>
                <c:pt idx="40">
                  <c:v>0.55200000000000005</c:v>
                </c:pt>
                <c:pt idx="41">
                  <c:v>0.54</c:v>
                </c:pt>
                <c:pt idx="42">
                  <c:v>0.53500000000000003</c:v>
                </c:pt>
                <c:pt idx="43">
                  <c:v>0.52900000000000003</c:v>
                </c:pt>
                <c:pt idx="44">
                  <c:v>0.52600000000000002</c:v>
                </c:pt>
                <c:pt idx="45">
                  <c:v>0.52100000000000002</c:v>
                </c:pt>
                <c:pt idx="46">
                  <c:v>0.51200000000000001</c:v>
                </c:pt>
                <c:pt idx="47">
                  <c:v>0.51</c:v>
                </c:pt>
                <c:pt idx="48">
                  <c:v>0.51</c:v>
                </c:pt>
                <c:pt idx="49">
                  <c:v>0.499</c:v>
                </c:pt>
                <c:pt idx="50">
                  <c:v>0.49199999999999999</c:v>
                </c:pt>
                <c:pt idx="51">
                  <c:v>0.48699999999999999</c:v>
                </c:pt>
                <c:pt idx="52">
                  <c:v>0.48499999999999999</c:v>
                </c:pt>
                <c:pt idx="53">
                  <c:v>0.47799999999999998</c:v>
                </c:pt>
                <c:pt idx="54">
                  <c:v>0.47199999999999998</c:v>
                </c:pt>
                <c:pt idx="55">
                  <c:v>0.47299999999999998</c:v>
                </c:pt>
                <c:pt idx="56">
                  <c:v>0.45600000000000002</c:v>
                </c:pt>
                <c:pt idx="57">
                  <c:v>0.45200000000000001</c:v>
                </c:pt>
                <c:pt idx="58">
                  <c:v>0.44800000000000001</c:v>
                </c:pt>
                <c:pt idx="59">
                  <c:v>0.44400000000000001</c:v>
                </c:pt>
                <c:pt idx="60">
                  <c:v>0.436</c:v>
                </c:pt>
                <c:pt idx="61">
                  <c:v>0.432</c:v>
                </c:pt>
                <c:pt idx="62">
                  <c:v>0.42199999999999999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228-4A44-B739-589A5C27F111}"/>
            </c:ext>
          </c:extLst>
        </c:ser>
        <c:ser>
          <c:idx val="2"/>
          <c:order val="2"/>
          <c:tx>
            <c:strRef>
              <c:f>'Page 3 Data'!$A$6:$C$6</c:f>
              <c:strCache>
                <c:ptCount val="3"/>
                <c:pt idx="0">
                  <c:v>Automotriz</c:v>
                </c:pt>
              </c:strCache>
            </c:strRef>
          </c:tx>
          <c:invertIfNegative val="0"/>
          <c:cat>
            <c:strRef>
              <c:f>[0]!Page3_Date</c:f>
              <c:strCache>
                <c:ptCount val="63"/>
                <c:pt idx="0">
                  <c:v>03:Q1</c:v>
                </c:pt>
                <c:pt idx="1">
                  <c:v>03:Q2</c:v>
                </c:pt>
                <c:pt idx="2">
                  <c:v>03:Q3</c:v>
                </c:pt>
                <c:pt idx="3">
                  <c:v>03:Q4</c:v>
                </c:pt>
                <c:pt idx="4">
                  <c:v>04:Q1</c:v>
                </c:pt>
                <c:pt idx="5">
                  <c:v>04:Q2</c:v>
                </c:pt>
                <c:pt idx="6">
                  <c:v>04:Q3</c:v>
                </c:pt>
                <c:pt idx="7">
                  <c:v>04:Q4</c:v>
                </c:pt>
                <c:pt idx="8">
                  <c:v>05:Q1</c:v>
                </c:pt>
                <c:pt idx="9">
                  <c:v>05:Q2</c:v>
                </c:pt>
                <c:pt idx="10">
                  <c:v>05:Q3</c:v>
                </c:pt>
                <c:pt idx="11">
                  <c:v>05:Q4</c:v>
                </c:pt>
                <c:pt idx="12">
                  <c:v>06:Q1</c:v>
                </c:pt>
                <c:pt idx="13">
                  <c:v>06:Q2</c:v>
                </c:pt>
                <c:pt idx="14">
                  <c:v>06:Q3</c:v>
                </c:pt>
                <c:pt idx="15">
                  <c:v>06:Q4</c:v>
                </c:pt>
                <c:pt idx="16">
                  <c:v>07:Q1</c:v>
                </c:pt>
                <c:pt idx="17">
                  <c:v>07:Q2</c:v>
                </c:pt>
                <c:pt idx="18">
                  <c:v>07:Q3</c:v>
                </c:pt>
                <c:pt idx="19">
                  <c:v>07:Q4</c:v>
                </c:pt>
                <c:pt idx="20">
                  <c:v>08:Q1</c:v>
                </c:pt>
                <c:pt idx="21">
                  <c:v>08:Q2</c:v>
                </c:pt>
                <c:pt idx="22">
                  <c:v>08:Q3</c:v>
                </c:pt>
                <c:pt idx="23">
                  <c:v>08:Q4</c:v>
                </c:pt>
                <c:pt idx="24">
                  <c:v>09:Q1</c:v>
                </c:pt>
                <c:pt idx="25">
                  <c:v>09:Q2</c:v>
                </c:pt>
                <c:pt idx="26">
                  <c:v>09:Q3</c:v>
                </c:pt>
                <c:pt idx="27">
                  <c:v>09:Q4</c:v>
                </c:pt>
                <c:pt idx="28">
                  <c:v>10:Q1</c:v>
                </c:pt>
                <c:pt idx="29">
                  <c:v>10:Q2</c:v>
                </c:pt>
                <c:pt idx="30">
                  <c:v>10:Q3</c:v>
                </c:pt>
                <c:pt idx="31">
                  <c:v>10:Q4</c:v>
                </c:pt>
                <c:pt idx="32">
                  <c:v>11:Q1</c:v>
                </c:pt>
                <c:pt idx="33">
                  <c:v>11:Q2</c:v>
                </c:pt>
                <c:pt idx="34">
                  <c:v>11:Q3</c:v>
                </c:pt>
                <c:pt idx="35">
                  <c:v>11:Q4</c:v>
                </c:pt>
                <c:pt idx="36">
                  <c:v>12:Q1</c:v>
                </c:pt>
                <c:pt idx="37">
                  <c:v>12:Q2</c:v>
                </c:pt>
                <c:pt idx="38">
                  <c:v>12:Q3</c:v>
                </c:pt>
                <c:pt idx="39">
                  <c:v>12:Q4</c:v>
                </c:pt>
                <c:pt idx="40">
                  <c:v>13:Q1</c:v>
                </c:pt>
                <c:pt idx="41">
                  <c:v>13:Q2</c:v>
                </c:pt>
                <c:pt idx="42">
                  <c:v>13:Q3</c:v>
                </c:pt>
                <c:pt idx="43">
                  <c:v>13:Q4</c:v>
                </c:pt>
                <c:pt idx="44">
                  <c:v>14:Q1</c:v>
                </c:pt>
                <c:pt idx="45">
                  <c:v>14:Q2</c:v>
                </c:pt>
                <c:pt idx="46">
                  <c:v>14:Q3</c:v>
                </c:pt>
                <c:pt idx="47">
                  <c:v>14:Q4</c:v>
                </c:pt>
                <c:pt idx="48">
                  <c:v>15:Q1</c:v>
                </c:pt>
                <c:pt idx="49">
                  <c:v>15:Q2</c:v>
                </c:pt>
                <c:pt idx="50">
                  <c:v>15:Q3</c:v>
                </c:pt>
                <c:pt idx="51">
                  <c:v>15:Q4</c:v>
                </c:pt>
                <c:pt idx="52">
                  <c:v>16:Q1</c:v>
                </c:pt>
                <c:pt idx="53">
                  <c:v>16:Q2</c:v>
                </c:pt>
                <c:pt idx="54">
                  <c:v>16:Q3</c:v>
                </c:pt>
                <c:pt idx="55">
                  <c:v>16:Q4</c:v>
                </c:pt>
                <c:pt idx="56">
                  <c:v>17:Q1</c:v>
                </c:pt>
                <c:pt idx="57">
                  <c:v>17:Q2</c:v>
                </c:pt>
                <c:pt idx="58">
                  <c:v>17:Q3</c:v>
                </c:pt>
                <c:pt idx="59">
                  <c:v>17:Q4</c:v>
                </c:pt>
                <c:pt idx="60">
                  <c:v>18:Q1</c:v>
                </c:pt>
                <c:pt idx="61">
                  <c:v>18:Q2</c:v>
                </c:pt>
                <c:pt idx="62">
                  <c:v>18:Q3</c:v>
                </c:pt>
              </c:strCache>
            </c:strRef>
          </c:cat>
          <c:val>
            <c:numRef>
              <c:f>[0]!Page3_Auto</c:f>
              <c:numCache>
                <c:formatCode>0.000</c:formatCode>
                <c:ptCount val="65"/>
                <c:pt idx="0">
                  <c:v>0.64100000000000001</c:v>
                </c:pt>
                <c:pt idx="1">
                  <c:v>0.622</c:v>
                </c:pt>
                <c:pt idx="2">
                  <c:v>0.68400000000000005</c:v>
                </c:pt>
                <c:pt idx="3">
                  <c:v>0.70399999999999996</c:v>
                </c:pt>
                <c:pt idx="4">
                  <c:v>0.72</c:v>
                </c:pt>
                <c:pt idx="5">
                  <c:v>0.74299999999999999</c:v>
                </c:pt>
                <c:pt idx="6">
                  <c:v>0.751</c:v>
                </c:pt>
                <c:pt idx="7">
                  <c:v>0.72799999999999998</c:v>
                </c:pt>
                <c:pt idx="8">
                  <c:v>0.72499999999999998</c:v>
                </c:pt>
                <c:pt idx="9">
                  <c:v>0.77400000000000002</c:v>
                </c:pt>
                <c:pt idx="10">
                  <c:v>0.83</c:v>
                </c:pt>
                <c:pt idx="11">
                  <c:v>0.79200000000000004</c:v>
                </c:pt>
                <c:pt idx="12">
                  <c:v>0.78800000000000003</c:v>
                </c:pt>
                <c:pt idx="13">
                  <c:v>0.79600000000000004</c:v>
                </c:pt>
                <c:pt idx="14">
                  <c:v>0.82099999999999995</c:v>
                </c:pt>
                <c:pt idx="15">
                  <c:v>0.82099999999999995</c:v>
                </c:pt>
                <c:pt idx="16">
                  <c:v>0.79400000000000004</c:v>
                </c:pt>
                <c:pt idx="17">
                  <c:v>0.80700000000000005</c:v>
                </c:pt>
                <c:pt idx="18">
                  <c:v>0.81799999999999995</c:v>
                </c:pt>
                <c:pt idx="19">
                  <c:v>0.81499999999999995</c:v>
                </c:pt>
                <c:pt idx="20">
                  <c:v>0.80800000000000005</c:v>
                </c:pt>
                <c:pt idx="21">
                  <c:v>0.81</c:v>
                </c:pt>
                <c:pt idx="22">
                  <c:v>0.80900000000000005</c:v>
                </c:pt>
                <c:pt idx="23">
                  <c:v>0.79100000000000004</c:v>
                </c:pt>
                <c:pt idx="24">
                  <c:v>0.76600000000000001</c:v>
                </c:pt>
                <c:pt idx="25">
                  <c:v>0.74299999999999999</c:v>
                </c:pt>
                <c:pt idx="26">
                  <c:v>0.73899999999999999</c:v>
                </c:pt>
                <c:pt idx="27">
                  <c:v>0.72189999999999999</c:v>
                </c:pt>
                <c:pt idx="28">
                  <c:v>0.70469999999999999</c:v>
                </c:pt>
                <c:pt idx="29">
                  <c:v>0.70220000000000005</c:v>
                </c:pt>
                <c:pt idx="30">
                  <c:v>0.71</c:v>
                </c:pt>
                <c:pt idx="31">
                  <c:v>0.71099999999999997</c:v>
                </c:pt>
                <c:pt idx="32">
                  <c:v>0.7056</c:v>
                </c:pt>
                <c:pt idx="33">
                  <c:v>0.71299999999999997</c:v>
                </c:pt>
                <c:pt idx="34">
                  <c:v>0.73040000000000005</c:v>
                </c:pt>
                <c:pt idx="35">
                  <c:v>0.73409999999999997</c:v>
                </c:pt>
                <c:pt idx="36">
                  <c:v>0.73650000000000004</c:v>
                </c:pt>
                <c:pt idx="37">
                  <c:v>0.75</c:v>
                </c:pt>
                <c:pt idx="38">
                  <c:v>0.76800000000000002</c:v>
                </c:pt>
                <c:pt idx="39">
                  <c:v>0.78300000000000003</c:v>
                </c:pt>
                <c:pt idx="40">
                  <c:v>0.79400000000000004</c:v>
                </c:pt>
                <c:pt idx="41">
                  <c:v>0.81399999999999995</c:v>
                </c:pt>
                <c:pt idx="42">
                  <c:v>0.84499999999999997</c:v>
                </c:pt>
                <c:pt idx="43">
                  <c:v>0.86299999999999999</c:v>
                </c:pt>
                <c:pt idx="44">
                  <c:v>0.875</c:v>
                </c:pt>
                <c:pt idx="45">
                  <c:v>0.90500000000000003</c:v>
                </c:pt>
                <c:pt idx="46">
                  <c:v>0.93400000000000005</c:v>
                </c:pt>
                <c:pt idx="47">
                  <c:v>0.95499999999999996</c:v>
                </c:pt>
                <c:pt idx="48">
                  <c:v>0.96799999999999997</c:v>
                </c:pt>
                <c:pt idx="49">
                  <c:v>1.006</c:v>
                </c:pt>
                <c:pt idx="50">
                  <c:v>1.0449999999999999</c:v>
                </c:pt>
                <c:pt idx="51">
                  <c:v>1.0640000000000001</c:v>
                </c:pt>
                <c:pt idx="52">
                  <c:v>1.071</c:v>
                </c:pt>
                <c:pt idx="53">
                  <c:v>1.103</c:v>
                </c:pt>
                <c:pt idx="54">
                  <c:v>1.135</c:v>
                </c:pt>
                <c:pt idx="55">
                  <c:v>1.157</c:v>
                </c:pt>
                <c:pt idx="56">
                  <c:v>1.167</c:v>
                </c:pt>
                <c:pt idx="57">
                  <c:v>1.19</c:v>
                </c:pt>
                <c:pt idx="58">
                  <c:v>1.2130000000000001</c:v>
                </c:pt>
                <c:pt idx="59">
                  <c:v>1.2210000000000001</c:v>
                </c:pt>
                <c:pt idx="60">
                  <c:v>1.2290000000000001</c:v>
                </c:pt>
                <c:pt idx="61">
                  <c:v>1.238</c:v>
                </c:pt>
                <c:pt idx="62">
                  <c:v>1.2649999999999999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228-4A44-B739-589A5C27F111}"/>
            </c:ext>
          </c:extLst>
        </c:ser>
        <c:ser>
          <c:idx val="3"/>
          <c:order val="3"/>
          <c:tx>
            <c:strRef>
              <c:f>'Page 3 Data'!$A$7:$C$7</c:f>
              <c:strCache>
                <c:ptCount val="3"/>
                <c:pt idx="0">
                  <c:v>Tarjeta de crédito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cat>
            <c:strRef>
              <c:f>[0]!Page3_Date</c:f>
              <c:strCache>
                <c:ptCount val="63"/>
                <c:pt idx="0">
                  <c:v>03:Q1</c:v>
                </c:pt>
                <c:pt idx="1">
                  <c:v>03:Q2</c:v>
                </c:pt>
                <c:pt idx="2">
                  <c:v>03:Q3</c:v>
                </c:pt>
                <c:pt idx="3">
                  <c:v>03:Q4</c:v>
                </c:pt>
                <c:pt idx="4">
                  <c:v>04:Q1</c:v>
                </c:pt>
                <c:pt idx="5">
                  <c:v>04:Q2</c:v>
                </c:pt>
                <c:pt idx="6">
                  <c:v>04:Q3</c:v>
                </c:pt>
                <c:pt idx="7">
                  <c:v>04:Q4</c:v>
                </c:pt>
                <c:pt idx="8">
                  <c:v>05:Q1</c:v>
                </c:pt>
                <c:pt idx="9">
                  <c:v>05:Q2</c:v>
                </c:pt>
                <c:pt idx="10">
                  <c:v>05:Q3</c:v>
                </c:pt>
                <c:pt idx="11">
                  <c:v>05:Q4</c:v>
                </c:pt>
                <c:pt idx="12">
                  <c:v>06:Q1</c:v>
                </c:pt>
                <c:pt idx="13">
                  <c:v>06:Q2</c:v>
                </c:pt>
                <c:pt idx="14">
                  <c:v>06:Q3</c:v>
                </c:pt>
                <c:pt idx="15">
                  <c:v>06:Q4</c:v>
                </c:pt>
                <c:pt idx="16">
                  <c:v>07:Q1</c:v>
                </c:pt>
                <c:pt idx="17">
                  <c:v>07:Q2</c:v>
                </c:pt>
                <c:pt idx="18">
                  <c:v>07:Q3</c:v>
                </c:pt>
                <c:pt idx="19">
                  <c:v>07:Q4</c:v>
                </c:pt>
                <c:pt idx="20">
                  <c:v>08:Q1</c:v>
                </c:pt>
                <c:pt idx="21">
                  <c:v>08:Q2</c:v>
                </c:pt>
                <c:pt idx="22">
                  <c:v>08:Q3</c:v>
                </c:pt>
                <c:pt idx="23">
                  <c:v>08:Q4</c:v>
                </c:pt>
                <c:pt idx="24">
                  <c:v>09:Q1</c:v>
                </c:pt>
                <c:pt idx="25">
                  <c:v>09:Q2</c:v>
                </c:pt>
                <c:pt idx="26">
                  <c:v>09:Q3</c:v>
                </c:pt>
                <c:pt idx="27">
                  <c:v>09:Q4</c:v>
                </c:pt>
                <c:pt idx="28">
                  <c:v>10:Q1</c:v>
                </c:pt>
                <c:pt idx="29">
                  <c:v>10:Q2</c:v>
                </c:pt>
                <c:pt idx="30">
                  <c:v>10:Q3</c:v>
                </c:pt>
                <c:pt idx="31">
                  <c:v>10:Q4</c:v>
                </c:pt>
                <c:pt idx="32">
                  <c:v>11:Q1</c:v>
                </c:pt>
                <c:pt idx="33">
                  <c:v>11:Q2</c:v>
                </c:pt>
                <c:pt idx="34">
                  <c:v>11:Q3</c:v>
                </c:pt>
                <c:pt idx="35">
                  <c:v>11:Q4</c:v>
                </c:pt>
                <c:pt idx="36">
                  <c:v>12:Q1</c:v>
                </c:pt>
                <c:pt idx="37">
                  <c:v>12:Q2</c:v>
                </c:pt>
                <c:pt idx="38">
                  <c:v>12:Q3</c:v>
                </c:pt>
                <c:pt idx="39">
                  <c:v>12:Q4</c:v>
                </c:pt>
                <c:pt idx="40">
                  <c:v>13:Q1</c:v>
                </c:pt>
                <c:pt idx="41">
                  <c:v>13:Q2</c:v>
                </c:pt>
                <c:pt idx="42">
                  <c:v>13:Q3</c:v>
                </c:pt>
                <c:pt idx="43">
                  <c:v>13:Q4</c:v>
                </c:pt>
                <c:pt idx="44">
                  <c:v>14:Q1</c:v>
                </c:pt>
                <c:pt idx="45">
                  <c:v>14:Q2</c:v>
                </c:pt>
                <c:pt idx="46">
                  <c:v>14:Q3</c:v>
                </c:pt>
                <c:pt idx="47">
                  <c:v>14:Q4</c:v>
                </c:pt>
                <c:pt idx="48">
                  <c:v>15:Q1</c:v>
                </c:pt>
                <c:pt idx="49">
                  <c:v>15:Q2</c:v>
                </c:pt>
                <c:pt idx="50">
                  <c:v>15:Q3</c:v>
                </c:pt>
                <c:pt idx="51">
                  <c:v>15:Q4</c:v>
                </c:pt>
                <c:pt idx="52">
                  <c:v>16:Q1</c:v>
                </c:pt>
                <c:pt idx="53">
                  <c:v>16:Q2</c:v>
                </c:pt>
                <c:pt idx="54">
                  <c:v>16:Q3</c:v>
                </c:pt>
                <c:pt idx="55">
                  <c:v>16:Q4</c:v>
                </c:pt>
                <c:pt idx="56">
                  <c:v>17:Q1</c:v>
                </c:pt>
                <c:pt idx="57">
                  <c:v>17:Q2</c:v>
                </c:pt>
                <c:pt idx="58">
                  <c:v>17:Q3</c:v>
                </c:pt>
                <c:pt idx="59">
                  <c:v>17:Q4</c:v>
                </c:pt>
                <c:pt idx="60">
                  <c:v>18:Q1</c:v>
                </c:pt>
                <c:pt idx="61">
                  <c:v>18:Q2</c:v>
                </c:pt>
                <c:pt idx="62">
                  <c:v>18:Q3</c:v>
                </c:pt>
              </c:strCache>
            </c:strRef>
          </c:cat>
          <c:val>
            <c:numRef>
              <c:f>[0]!Page3_CC</c:f>
              <c:numCache>
                <c:formatCode>0.000</c:formatCode>
                <c:ptCount val="65"/>
                <c:pt idx="0">
                  <c:v>0.68799999999999994</c:v>
                </c:pt>
                <c:pt idx="1">
                  <c:v>0.69299999999999995</c:v>
                </c:pt>
                <c:pt idx="2">
                  <c:v>0.69299999999999995</c:v>
                </c:pt>
                <c:pt idx="3">
                  <c:v>0.69799999999999995</c:v>
                </c:pt>
                <c:pt idx="4">
                  <c:v>0.69499999999999995</c:v>
                </c:pt>
                <c:pt idx="5">
                  <c:v>0.69699999999999995</c:v>
                </c:pt>
                <c:pt idx="6">
                  <c:v>0.70599999999999996</c:v>
                </c:pt>
                <c:pt idx="7">
                  <c:v>0.71699999999999997</c:v>
                </c:pt>
                <c:pt idx="8">
                  <c:v>0.71</c:v>
                </c:pt>
                <c:pt idx="9">
                  <c:v>0.71699999999999997</c:v>
                </c:pt>
                <c:pt idx="10">
                  <c:v>0.73199999999999998</c:v>
                </c:pt>
                <c:pt idx="11">
                  <c:v>0.73599999999999999</c:v>
                </c:pt>
                <c:pt idx="12">
                  <c:v>0.72299999999999998</c:v>
                </c:pt>
                <c:pt idx="13">
                  <c:v>0.73899999999999999</c:v>
                </c:pt>
                <c:pt idx="14">
                  <c:v>0.754</c:v>
                </c:pt>
                <c:pt idx="15">
                  <c:v>0.76700000000000002</c:v>
                </c:pt>
                <c:pt idx="16">
                  <c:v>0.76400000000000001</c:v>
                </c:pt>
                <c:pt idx="17">
                  <c:v>0.79600000000000004</c:v>
                </c:pt>
                <c:pt idx="18">
                  <c:v>0.81699999999999995</c:v>
                </c:pt>
                <c:pt idx="19">
                  <c:v>0.83899999999999997</c:v>
                </c:pt>
                <c:pt idx="20">
                  <c:v>0.83699999999999997</c:v>
                </c:pt>
                <c:pt idx="21">
                  <c:v>0.85</c:v>
                </c:pt>
                <c:pt idx="22">
                  <c:v>0.85799999999999998</c:v>
                </c:pt>
                <c:pt idx="23">
                  <c:v>0.86599999999999999</c:v>
                </c:pt>
                <c:pt idx="24">
                  <c:v>0.84299999999999997</c:v>
                </c:pt>
                <c:pt idx="25">
                  <c:v>0.82399999999999995</c:v>
                </c:pt>
                <c:pt idx="26">
                  <c:v>0.81200000000000006</c:v>
                </c:pt>
                <c:pt idx="27">
                  <c:v>0.79500000000000004</c:v>
                </c:pt>
                <c:pt idx="28">
                  <c:v>0.76239999999999997</c:v>
                </c:pt>
                <c:pt idx="29">
                  <c:v>0.74439999999999995</c:v>
                </c:pt>
                <c:pt idx="30">
                  <c:v>0.73109999999999997</c:v>
                </c:pt>
                <c:pt idx="31">
                  <c:v>0.72960000000000003</c:v>
                </c:pt>
                <c:pt idx="32">
                  <c:v>0.69640000000000002</c:v>
                </c:pt>
                <c:pt idx="33">
                  <c:v>0.69430000000000003</c:v>
                </c:pt>
                <c:pt idx="34">
                  <c:v>0.69330000000000003</c:v>
                </c:pt>
                <c:pt idx="35">
                  <c:v>0.70399999999999996</c:v>
                </c:pt>
                <c:pt idx="36">
                  <c:v>0.67879999999999996</c:v>
                </c:pt>
                <c:pt idx="37">
                  <c:v>0.67200000000000004</c:v>
                </c:pt>
                <c:pt idx="38">
                  <c:v>0.67400000000000004</c:v>
                </c:pt>
                <c:pt idx="39">
                  <c:v>0.67900000000000005</c:v>
                </c:pt>
                <c:pt idx="40">
                  <c:v>0.66</c:v>
                </c:pt>
                <c:pt idx="41">
                  <c:v>0.66800000000000004</c:v>
                </c:pt>
                <c:pt idx="42">
                  <c:v>0.67200000000000004</c:v>
                </c:pt>
                <c:pt idx="43">
                  <c:v>0.68300000000000005</c:v>
                </c:pt>
                <c:pt idx="44">
                  <c:v>0.65900000000000003</c:v>
                </c:pt>
                <c:pt idx="45">
                  <c:v>0.66900000000000004</c:v>
                </c:pt>
                <c:pt idx="46">
                  <c:v>0.68</c:v>
                </c:pt>
                <c:pt idx="47">
                  <c:v>0.7</c:v>
                </c:pt>
                <c:pt idx="48">
                  <c:v>0.68400000000000005</c:v>
                </c:pt>
                <c:pt idx="49">
                  <c:v>0.70299999999999996</c:v>
                </c:pt>
                <c:pt idx="50">
                  <c:v>0.71399999999999997</c:v>
                </c:pt>
                <c:pt idx="51">
                  <c:v>0.73299999999999998</c:v>
                </c:pt>
                <c:pt idx="52">
                  <c:v>0.71199999999999997</c:v>
                </c:pt>
                <c:pt idx="53">
                  <c:v>0.72899999999999998</c:v>
                </c:pt>
                <c:pt idx="54">
                  <c:v>0.747</c:v>
                </c:pt>
                <c:pt idx="55">
                  <c:v>0.77900000000000003</c:v>
                </c:pt>
                <c:pt idx="56">
                  <c:v>0.76400000000000001</c:v>
                </c:pt>
                <c:pt idx="57">
                  <c:v>0.78400000000000003</c:v>
                </c:pt>
                <c:pt idx="58">
                  <c:v>0.80800000000000005</c:v>
                </c:pt>
                <c:pt idx="59">
                  <c:v>0.83399999999999996</c:v>
                </c:pt>
                <c:pt idx="60">
                  <c:v>0.81499999999999995</c:v>
                </c:pt>
                <c:pt idx="61">
                  <c:v>0.82899999999999996</c:v>
                </c:pt>
                <c:pt idx="62">
                  <c:v>0.84399999999999997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228-4A44-B739-589A5C27F111}"/>
            </c:ext>
          </c:extLst>
        </c:ser>
        <c:ser>
          <c:idx val="4"/>
          <c:order val="4"/>
          <c:tx>
            <c:strRef>
              <c:f>'Page 3 Data'!$A$8:$C$8</c:f>
              <c:strCache>
                <c:ptCount val="3"/>
                <c:pt idx="0">
                  <c:v>Préstamo estudiantil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strRef>
              <c:f>[0]!Page3_Date</c:f>
              <c:strCache>
                <c:ptCount val="63"/>
                <c:pt idx="0">
                  <c:v>03:Q1</c:v>
                </c:pt>
                <c:pt idx="1">
                  <c:v>03:Q2</c:v>
                </c:pt>
                <c:pt idx="2">
                  <c:v>03:Q3</c:v>
                </c:pt>
                <c:pt idx="3">
                  <c:v>03:Q4</c:v>
                </c:pt>
                <c:pt idx="4">
                  <c:v>04:Q1</c:v>
                </c:pt>
                <c:pt idx="5">
                  <c:v>04:Q2</c:v>
                </c:pt>
                <c:pt idx="6">
                  <c:v>04:Q3</c:v>
                </c:pt>
                <c:pt idx="7">
                  <c:v>04:Q4</c:v>
                </c:pt>
                <c:pt idx="8">
                  <c:v>05:Q1</c:v>
                </c:pt>
                <c:pt idx="9">
                  <c:v>05:Q2</c:v>
                </c:pt>
                <c:pt idx="10">
                  <c:v>05:Q3</c:v>
                </c:pt>
                <c:pt idx="11">
                  <c:v>05:Q4</c:v>
                </c:pt>
                <c:pt idx="12">
                  <c:v>06:Q1</c:v>
                </c:pt>
                <c:pt idx="13">
                  <c:v>06:Q2</c:v>
                </c:pt>
                <c:pt idx="14">
                  <c:v>06:Q3</c:v>
                </c:pt>
                <c:pt idx="15">
                  <c:v>06:Q4</c:v>
                </c:pt>
                <c:pt idx="16">
                  <c:v>07:Q1</c:v>
                </c:pt>
                <c:pt idx="17">
                  <c:v>07:Q2</c:v>
                </c:pt>
                <c:pt idx="18">
                  <c:v>07:Q3</c:v>
                </c:pt>
                <c:pt idx="19">
                  <c:v>07:Q4</c:v>
                </c:pt>
                <c:pt idx="20">
                  <c:v>08:Q1</c:v>
                </c:pt>
                <c:pt idx="21">
                  <c:v>08:Q2</c:v>
                </c:pt>
                <c:pt idx="22">
                  <c:v>08:Q3</c:v>
                </c:pt>
                <c:pt idx="23">
                  <c:v>08:Q4</c:v>
                </c:pt>
                <c:pt idx="24">
                  <c:v>09:Q1</c:v>
                </c:pt>
                <c:pt idx="25">
                  <c:v>09:Q2</c:v>
                </c:pt>
                <c:pt idx="26">
                  <c:v>09:Q3</c:v>
                </c:pt>
                <c:pt idx="27">
                  <c:v>09:Q4</c:v>
                </c:pt>
                <c:pt idx="28">
                  <c:v>10:Q1</c:v>
                </c:pt>
                <c:pt idx="29">
                  <c:v>10:Q2</c:v>
                </c:pt>
                <c:pt idx="30">
                  <c:v>10:Q3</c:v>
                </c:pt>
                <c:pt idx="31">
                  <c:v>10:Q4</c:v>
                </c:pt>
                <c:pt idx="32">
                  <c:v>11:Q1</c:v>
                </c:pt>
                <c:pt idx="33">
                  <c:v>11:Q2</c:v>
                </c:pt>
                <c:pt idx="34">
                  <c:v>11:Q3</c:v>
                </c:pt>
                <c:pt idx="35">
                  <c:v>11:Q4</c:v>
                </c:pt>
                <c:pt idx="36">
                  <c:v>12:Q1</c:v>
                </c:pt>
                <c:pt idx="37">
                  <c:v>12:Q2</c:v>
                </c:pt>
                <c:pt idx="38">
                  <c:v>12:Q3</c:v>
                </c:pt>
                <c:pt idx="39">
                  <c:v>12:Q4</c:v>
                </c:pt>
                <c:pt idx="40">
                  <c:v>13:Q1</c:v>
                </c:pt>
                <c:pt idx="41">
                  <c:v>13:Q2</c:v>
                </c:pt>
                <c:pt idx="42">
                  <c:v>13:Q3</c:v>
                </c:pt>
                <c:pt idx="43">
                  <c:v>13:Q4</c:v>
                </c:pt>
                <c:pt idx="44">
                  <c:v>14:Q1</c:v>
                </c:pt>
                <c:pt idx="45">
                  <c:v>14:Q2</c:v>
                </c:pt>
                <c:pt idx="46">
                  <c:v>14:Q3</c:v>
                </c:pt>
                <c:pt idx="47">
                  <c:v>14:Q4</c:v>
                </c:pt>
                <c:pt idx="48">
                  <c:v>15:Q1</c:v>
                </c:pt>
                <c:pt idx="49">
                  <c:v>15:Q2</c:v>
                </c:pt>
                <c:pt idx="50">
                  <c:v>15:Q3</c:v>
                </c:pt>
                <c:pt idx="51">
                  <c:v>15:Q4</c:v>
                </c:pt>
                <c:pt idx="52">
                  <c:v>16:Q1</c:v>
                </c:pt>
                <c:pt idx="53">
                  <c:v>16:Q2</c:v>
                </c:pt>
                <c:pt idx="54">
                  <c:v>16:Q3</c:v>
                </c:pt>
                <c:pt idx="55">
                  <c:v>16:Q4</c:v>
                </c:pt>
                <c:pt idx="56">
                  <c:v>17:Q1</c:v>
                </c:pt>
                <c:pt idx="57">
                  <c:v>17:Q2</c:v>
                </c:pt>
                <c:pt idx="58">
                  <c:v>17:Q3</c:v>
                </c:pt>
                <c:pt idx="59">
                  <c:v>17:Q4</c:v>
                </c:pt>
                <c:pt idx="60">
                  <c:v>18:Q1</c:v>
                </c:pt>
                <c:pt idx="61">
                  <c:v>18:Q2</c:v>
                </c:pt>
                <c:pt idx="62">
                  <c:v>18:Q3</c:v>
                </c:pt>
              </c:strCache>
            </c:strRef>
          </c:cat>
          <c:val>
            <c:numRef>
              <c:f>[0]!Page3_SL</c:f>
              <c:numCache>
                <c:formatCode>0.000</c:formatCode>
                <c:ptCount val="65"/>
                <c:pt idx="0">
                  <c:v>0.2407</c:v>
                </c:pt>
                <c:pt idx="1">
                  <c:v>0.2429</c:v>
                </c:pt>
                <c:pt idx="2">
                  <c:v>0.24879999999999999</c:v>
                </c:pt>
                <c:pt idx="3">
                  <c:v>0.25290000000000001</c:v>
                </c:pt>
                <c:pt idx="4">
                  <c:v>0.25979999999999998</c:v>
                </c:pt>
                <c:pt idx="5">
                  <c:v>0.26290000000000002</c:v>
                </c:pt>
                <c:pt idx="6">
                  <c:v>0.33</c:v>
                </c:pt>
                <c:pt idx="7">
                  <c:v>0.34570000000000001</c:v>
                </c:pt>
                <c:pt idx="8">
                  <c:v>0.36359999999999998</c:v>
                </c:pt>
                <c:pt idx="9">
                  <c:v>0.37440000000000001</c:v>
                </c:pt>
                <c:pt idx="10">
                  <c:v>0.37769999999999998</c:v>
                </c:pt>
                <c:pt idx="11">
                  <c:v>0.39169999999999999</c:v>
                </c:pt>
                <c:pt idx="12">
                  <c:v>0.4345</c:v>
                </c:pt>
                <c:pt idx="13">
                  <c:v>0.43890000000000001</c:v>
                </c:pt>
                <c:pt idx="14">
                  <c:v>0.44669999999999999</c:v>
                </c:pt>
                <c:pt idx="15">
                  <c:v>0.48159999999999997</c:v>
                </c:pt>
                <c:pt idx="16">
                  <c:v>0.50639999999999996</c:v>
                </c:pt>
                <c:pt idx="17">
                  <c:v>0.51400000000000001</c:v>
                </c:pt>
                <c:pt idx="18">
                  <c:v>0.52850039999999998</c:v>
                </c:pt>
                <c:pt idx="19">
                  <c:v>0.54749999999999999</c:v>
                </c:pt>
                <c:pt idx="20">
                  <c:v>0.57920000000000005</c:v>
                </c:pt>
                <c:pt idx="21">
                  <c:v>0.58630000000000004</c:v>
                </c:pt>
                <c:pt idx="22">
                  <c:v>0.6109</c:v>
                </c:pt>
                <c:pt idx="23">
                  <c:v>0.63929999999999998</c:v>
                </c:pt>
                <c:pt idx="24">
                  <c:v>0.66279999999999994</c:v>
                </c:pt>
                <c:pt idx="25">
                  <c:v>0.6754</c:v>
                </c:pt>
                <c:pt idx="26">
                  <c:v>0.69450000000000001</c:v>
                </c:pt>
                <c:pt idx="27">
                  <c:v>0.72130000000000005</c:v>
                </c:pt>
                <c:pt idx="28">
                  <c:v>0.75780000000000003</c:v>
                </c:pt>
                <c:pt idx="29">
                  <c:v>0.76170000000000004</c:v>
                </c:pt>
                <c:pt idx="30">
                  <c:v>0.7782</c:v>
                </c:pt>
                <c:pt idx="31">
                  <c:v>0.81179999999999997</c:v>
                </c:pt>
                <c:pt idx="32">
                  <c:v>0.83919999999999995</c:v>
                </c:pt>
                <c:pt idx="33">
                  <c:v>0.85140000000000005</c:v>
                </c:pt>
                <c:pt idx="34">
                  <c:v>0.87019999999999997</c:v>
                </c:pt>
                <c:pt idx="35">
                  <c:v>0.87360000000000004</c:v>
                </c:pt>
                <c:pt idx="36">
                  <c:v>0.90365613</c:v>
                </c:pt>
                <c:pt idx="37">
                  <c:v>0.91400000000000003</c:v>
                </c:pt>
                <c:pt idx="38">
                  <c:v>0.95599999999999996</c:v>
                </c:pt>
                <c:pt idx="39">
                  <c:v>0.96599999999999997</c:v>
                </c:pt>
                <c:pt idx="40">
                  <c:v>0.98599999999999999</c:v>
                </c:pt>
                <c:pt idx="41">
                  <c:v>0.99399999999999999</c:v>
                </c:pt>
                <c:pt idx="42">
                  <c:v>1.0269999999999999</c:v>
                </c:pt>
                <c:pt idx="43">
                  <c:v>1.08</c:v>
                </c:pt>
                <c:pt idx="44">
                  <c:v>1.111</c:v>
                </c:pt>
                <c:pt idx="45">
                  <c:v>1.1180000000000001</c:v>
                </c:pt>
                <c:pt idx="46">
                  <c:v>1.1259999999999999</c:v>
                </c:pt>
                <c:pt idx="47">
                  <c:v>1.157</c:v>
                </c:pt>
                <c:pt idx="48">
                  <c:v>1.1890000000000001</c:v>
                </c:pt>
                <c:pt idx="49">
                  <c:v>1.19</c:v>
                </c:pt>
                <c:pt idx="50">
                  <c:v>1.2030000000000001</c:v>
                </c:pt>
                <c:pt idx="51">
                  <c:v>1.232</c:v>
                </c:pt>
                <c:pt idx="52">
                  <c:v>1.2609999999999999</c:v>
                </c:pt>
                <c:pt idx="53">
                  <c:v>1.2589999999999999</c:v>
                </c:pt>
                <c:pt idx="54">
                  <c:v>1.2789999999999999</c:v>
                </c:pt>
                <c:pt idx="55">
                  <c:v>1.31</c:v>
                </c:pt>
                <c:pt idx="56">
                  <c:v>1.3440000000000001</c:v>
                </c:pt>
                <c:pt idx="57">
                  <c:v>1.3440000000000001</c:v>
                </c:pt>
                <c:pt idx="58">
                  <c:v>1.357</c:v>
                </c:pt>
                <c:pt idx="59">
                  <c:v>1.3779999999999999</c:v>
                </c:pt>
                <c:pt idx="60">
                  <c:v>1.407</c:v>
                </c:pt>
                <c:pt idx="61">
                  <c:v>1.405</c:v>
                </c:pt>
                <c:pt idx="62">
                  <c:v>1.4419999999999999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228-4A44-B739-589A5C27F111}"/>
            </c:ext>
          </c:extLst>
        </c:ser>
        <c:ser>
          <c:idx val="5"/>
          <c:order val="5"/>
          <c:tx>
            <c:strRef>
              <c:f>'Page 3 Data'!$A$9:$C$9</c:f>
              <c:strCache>
                <c:ptCount val="3"/>
                <c:pt idx="0">
                  <c:v>Otro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</c:spPr>
          <c:invertIfNegative val="0"/>
          <c:cat>
            <c:strRef>
              <c:f>[0]!Page3_Date</c:f>
              <c:strCache>
                <c:ptCount val="63"/>
                <c:pt idx="0">
                  <c:v>03:Q1</c:v>
                </c:pt>
                <c:pt idx="1">
                  <c:v>03:Q2</c:v>
                </c:pt>
                <c:pt idx="2">
                  <c:v>03:Q3</c:v>
                </c:pt>
                <c:pt idx="3">
                  <c:v>03:Q4</c:v>
                </c:pt>
                <c:pt idx="4">
                  <c:v>04:Q1</c:v>
                </c:pt>
                <c:pt idx="5">
                  <c:v>04:Q2</c:v>
                </c:pt>
                <c:pt idx="6">
                  <c:v>04:Q3</c:v>
                </c:pt>
                <c:pt idx="7">
                  <c:v>04:Q4</c:v>
                </c:pt>
                <c:pt idx="8">
                  <c:v>05:Q1</c:v>
                </c:pt>
                <c:pt idx="9">
                  <c:v>05:Q2</c:v>
                </c:pt>
                <c:pt idx="10">
                  <c:v>05:Q3</c:v>
                </c:pt>
                <c:pt idx="11">
                  <c:v>05:Q4</c:v>
                </c:pt>
                <c:pt idx="12">
                  <c:v>06:Q1</c:v>
                </c:pt>
                <c:pt idx="13">
                  <c:v>06:Q2</c:v>
                </c:pt>
                <c:pt idx="14">
                  <c:v>06:Q3</c:v>
                </c:pt>
                <c:pt idx="15">
                  <c:v>06:Q4</c:v>
                </c:pt>
                <c:pt idx="16">
                  <c:v>07:Q1</c:v>
                </c:pt>
                <c:pt idx="17">
                  <c:v>07:Q2</c:v>
                </c:pt>
                <c:pt idx="18">
                  <c:v>07:Q3</c:v>
                </c:pt>
                <c:pt idx="19">
                  <c:v>07:Q4</c:v>
                </c:pt>
                <c:pt idx="20">
                  <c:v>08:Q1</c:v>
                </c:pt>
                <c:pt idx="21">
                  <c:v>08:Q2</c:v>
                </c:pt>
                <c:pt idx="22">
                  <c:v>08:Q3</c:v>
                </c:pt>
                <c:pt idx="23">
                  <c:v>08:Q4</c:v>
                </c:pt>
                <c:pt idx="24">
                  <c:v>09:Q1</c:v>
                </c:pt>
                <c:pt idx="25">
                  <c:v>09:Q2</c:v>
                </c:pt>
                <c:pt idx="26">
                  <c:v>09:Q3</c:v>
                </c:pt>
                <c:pt idx="27">
                  <c:v>09:Q4</c:v>
                </c:pt>
                <c:pt idx="28">
                  <c:v>10:Q1</c:v>
                </c:pt>
                <c:pt idx="29">
                  <c:v>10:Q2</c:v>
                </c:pt>
                <c:pt idx="30">
                  <c:v>10:Q3</c:v>
                </c:pt>
                <c:pt idx="31">
                  <c:v>10:Q4</c:v>
                </c:pt>
                <c:pt idx="32">
                  <c:v>11:Q1</c:v>
                </c:pt>
                <c:pt idx="33">
                  <c:v>11:Q2</c:v>
                </c:pt>
                <c:pt idx="34">
                  <c:v>11:Q3</c:v>
                </c:pt>
                <c:pt idx="35">
                  <c:v>11:Q4</c:v>
                </c:pt>
                <c:pt idx="36">
                  <c:v>12:Q1</c:v>
                </c:pt>
                <c:pt idx="37">
                  <c:v>12:Q2</c:v>
                </c:pt>
                <c:pt idx="38">
                  <c:v>12:Q3</c:v>
                </c:pt>
                <c:pt idx="39">
                  <c:v>12:Q4</c:v>
                </c:pt>
                <c:pt idx="40">
                  <c:v>13:Q1</c:v>
                </c:pt>
                <c:pt idx="41">
                  <c:v>13:Q2</c:v>
                </c:pt>
                <c:pt idx="42">
                  <c:v>13:Q3</c:v>
                </c:pt>
                <c:pt idx="43">
                  <c:v>13:Q4</c:v>
                </c:pt>
                <c:pt idx="44">
                  <c:v>14:Q1</c:v>
                </c:pt>
                <c:pt idx="45">
                  <c:v>14:Q2</c:v>
                </c:pt>
                <c:pt idx="46">
                  <c:v>14:Q3</c:v>
                </c:pt>
                <c:pt idx="47">
                  <c:v>14:Q4</c:v>
                </c:pt>
                <c:pt idx="48">
                  <c:v>15:Q1</c:v>
                </c:pt>
                <c:pt idx="49">
                  <c:v>15:Q2</c:v>
                </c:pt>
                <c:pt idx="50">
                  <c:v>15:Q3</c:v>
                </c:pt>
                <c:pt idx="51">
                  <c:v>15:Q4</c:v>
                </c:pt>
                <c:pt idx="52">
                  <c:v>16:Q1</c:v>
                </c:pt>
                <c:pt idx="53">
                  <c:v>16:Q2</c:v>
                </c:pt>
                <c:pt idx="54">
                  <c:v>16:Q3</c:v>
                </c:pt>
                <c:pt idx="55">
                  <c:v>16:Q4</c:v>
                </c:pt>
                <c:pt idx="56">
                  <c:v>17:Q1</c:v>
                </c:pt>
                <c:pt idx="57">
                  <c:v>17:Q2</c:v>
                </c:pt>
                <c:pt idx="58">
                  <c:v>17:Q3</c:v>
                </c:pt>
                <c:pt idx="59">
                  <c:v>17:Q4</c:v>
                </c:pt>
                <c:pt idx="60">
                  <c:v>18:Q1</c:v>
                </c:pt>
                <c:pt idx="61">
                  <c:v>18:Q2</c:v>
                </c:pt>
                <c:pt idx="62">
                  <c:v>18:Q3</c:v>
                </c:pt>
              </c:strCache>
            </c:strRef>
          </c:cat>
          <c:val>
            <c:numRef>
              <c:f>[0]!Page3_Other</c:f>
              <c:numCache>
                <c:formatCode>0.000</c:formatCode>
                <c:ptCount val="65"/>
                <c:pt idx="0">
                  <c:v>0.47760000000000002</c:v>
                </c:pt>
                <c:pt idx="1">
                  <c:v>0.48599999999999999</c:v>
                </c:pt>
                <c:pt idx="2">
                  <c:v>0.4773</c:v>
                </c:pt>
                <c:pt idx="3">
                  <c:v>0.4486</c:v>
                </c:pt>
                <c:pt idx="4">
                  <c:v>0.44650000000000001</c:v>
                </c:pt>
                <c:pt idx="5">
                  <c:v>0.42309999999999998</c:v>
                </c:pt>
                <c:pt idx="6">
                  <c:v>0.41</c:v>
                </c:pt>
                <c:pt idx="7">
                  <c:v>0.4229</c:v>
                </c:pt>
                <c:pt idx="8">
                  <c:v>0.39410000000000001</c:v>
                </c:pt>
                <c:pt idx="9">
                  <c:v>0.40239999999999998</c:v>
                </c:pt>
                <c:pt idx="10">
                  <c:v>0.40539999999999998</c:v>
                </c:pt>
                <c:pt idx="11">
                  <c:v>0.41549999999999998</c:v>
                </c:pt>
                <c:pt idx="12">
                  <c:v>0.41830000000000001</c:v>
                </c:pt>
                <c:pt idx="13">
                  <c:v>0.42320000000000002</c:v>
                </c:pt>
                <c:pt idx="14">
                  <c:v>0.44169999999999998</c:v>
                </c:pt>
                <c:pt idx="15">
                  <c:v>0.40570000000000001</c:v>
                </c:pt>
                <c:pt idx="16">
                  <c:v>0.40389999999999998</c:v>
                </c:pt>
                <c:pt idx="17">
                  <c:v>0.4078</c:v>
                </c:pt>
                <c:pt idx="18">
                  <c:v>0.41299999999999998</c:v>
                </c:pt>
                <c:pt idx="19">
                  <c:v>0.42209999999999998</c:v>
                </c:pt>
                <c:pt idx="20">
                  <c:v>0.4153</c:v>
                </c:pt>
                <c:pt idx="21">
                  <c:v>0.40079999999999999</c:v>
                </c:pt>
                <c:pt idx="22">
                  <c:v>0.41149999999999998</c:v>
                </c:pt>
                <c:pt idx="23">
                  <c:v>0.41160000000000002</c:v>
                </c:pt>
                <c:pt idx="24">
                  <c:v>0.4088</c:v>
                </c:pt>
                <c:pt idx="25">
                  <c:v>0.38879999999999998</c:v>
                </c:pt>
                <c:pt idx="26">
                  <c:v>0.38150000000000001</c:v>
                </c:pt>
                <c:pt idx="27">
                  <c:v>0.3785</c:v>
                </c:pt>
                <c:pt idx="28">
                  <c:v>0.3629</c:v>
                </c:pt>
                <c:pt idx="29">
                  <c:v>0.34910000000000002</c:v>
                </c:pt>
                <c:pt idx="30">
                  <c:v>0.3427</c:v>
                </c:pt>
                <c:pt idx="31">
                  <c:v>0.34100000000000003</c:v>
                </c:pt>
                <c:pt idx="32">
                  <c:v>0.32869999999999999</c:v>
                </c:pt>
                <c:pt idx="33">
                  <c:v>0.33029999999999998</c:v>
                </c:pt>
                <c:pt idx="34">
                  <c:v>0.3266</c:v>
                </c:pt>
                <c:pt idx="35">
                  <c:v>0.33</c:v>
                </c:pt>
                <c:pt idx="36">
                  <c:v>0.31850000000000001</c:v>
                </c:pt>
                <c:pt idx="37">
                  <c:v>0.312</c:v>
                </c:pt>
                <c:pt idx="38">
                  <c:v>0.311</c:v>
                </c:pt>
                <c:pt idx="39">
                  <c:v>0.317</c:v>
                </c:pt>
                <c:pt idx="40">
                  <c:v>0.307</c:v>
                </c:pt>
                <c:pt idx="41">
                  <c:v>0.29599999999999999</c:v>
                </c:pt>
                <c:pt idx="42">
                  <c:v>0.30399999999999999</c:v>
                </c:pt>
                <c:pt idx="43">
                  <c:v>0.317</c:v>
                </c:pt>
                <c:pt idx="44">
                  <c:v>0.314</c:v>
                </c:pt>
                <c:pt idx="45">
                  <c:v>0.32300000000000001</c:v>
                </c:pt>
                <c:pt idx="46">
                  <c:v>0.32700000000000001</c:v>
                </c:pt>
                <c:pt idx="47">
                  <c:v>0.33500000000000002</c:v>
                </c:pt>
                <c:pt idx="48">
                  <c:v>0.32900000000000001</c:v>
                </c:pt>
                <c:pt idx="49">
                  <c:v>0.33900000000000002</c:v>
                </c:pt>
                <c:pt idx="50">
                  <c:v>0.35099999999999998</c:v>
                </c:pt>
                <c:pt idx="51">
                  <c:v>0.35099999999999998</c:v>
                </c:pt>
                <c:pt idx="52">
                  <c:v>0.35399999999999998</c:v>
                </c:pt>
                <c:pt idx="53">
                  <c:v>0.35599999999999998</c:v>
                </c:pt>
                <c:pt idx="54">
                  <c:v>0.36699999999999999</c:v>
                </c:pt>
                <c:pt idx="55">
                  <c:v>0.377</c:v>
                </c:pt>
                <c:pt idx="56">
                  <c:v>0.36699999999999999</c:v>
                </c:pt>
                <c:pt idx="57">
                  <c:v>0.378</c:v>
                </c:pt>
                <c:pt idx="58">
                  <c:v>0.38600000000000001</c:v>
                </c:pt>
                <c:pt idx="59">
                  <c:v>0.38900000000000001</c:v>
                </c:pt>
                <c:pt idx="60">
                  <c:v>0.38500000000000001</c:v>
                </c:pt>
                <c:pt idx="61">
                  <c:v>0.39</c:v>
                </c:pt>
                <c:pt idx="62">
                  <c:v>0.39900000000000002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228-4A44-B739-589A5C27F1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"/>
        <c:overlap val="100"/>
        <c:axId val="477866240"/>
        <c:axId val="477872128"/>
      </c:barChart>
      <c:barChart>
        <c:barDir val="col"/>
        <c:grouping val="stacked"/>
        <c:varyColors val="0"/>
        <c:ser>
          <c:idx val="6"/>
          <c:order val="6"/>
          <c:tx>
            <c:strRef>
              <c:f>'Page 3 Data'!$A$10:$C$10</c:f>
              <c:strCache>
                <c:ptCount val="3"/>
                <c:pt idx="0">
                  <c:v>Total</c:v>
                </c:pt>
              </c:strCache>
            </c:strRef>
          </c:tx>
          <c:spPr>
            <a:noFill/>
          </c:spPr>
          <c:invertIfNegative val="0"/>
          <c:cat>
            <c:strRef>
              <c:f>'Page 3 Data'!$D$3:$AR$3</c:f>
              <c:strCache>
                <c:ptCount val="41"/>
                <c:pt idx="0">
                  <c:v>03:Q1</c:v>
                </c:pt>
                <c:pt idx="1">
                  <c:v>03:Q2</c:v>
                </c:pt>
                <c:pt idx="2">
                  <c:v>03:Q3</c:v>
                </c:pt>
                <c:pt idx="3">
                  <c:v>03:Q4</c:v>
                </c:pt>
                <c:pt idx="4">
                  <c:v>04:Q1</c:v>
                </c:pt>
                <c:pt idx="5">
                  <c:v>04:Q2</c:v>
                </c:pt>
                <c:pt idx="6">
                  <c:v>04:Q3</c:v>
                </c:pt>
                <c:pt idx="7">
                  <c:v>04:Q4</c:v>
                </c:pt>
                <c:pt idx="8">
                  <c:v>05:Q1</c:v>
                </c:pt>
                <c:pt idx="9">
                  <c:v>05:Q2</c:v>
                </c:pt>
                <c:pt idx="10">
                  <c:v>05:Q3</c:v>
                </c:pt>
                <c:pt idx="11">
                  <c:v>05:Q4</c:v>
                </c:pt>
                <c:pt idx="12">
                  <c:v>06:Q1</c:v>
                </c:pt>
                <c:pt idx="13">
                  <c:v>06:Q2</c:v>
                </c:pt>
                <c:pt idx="14">
                  <c:v>06:Q3</c:v>
                </c:pt>
                <c:pt idx="15">
                  <c:v>06:Q4</c:v>
                </c:pt>
                <c:pt idx="16">
                  <c:v>07:Q1</c:v>
                </c:pt>
                <c:pt idx="17">
                  <c:v>07:Q2</c:v>
                </c:pt>
                <c:pt idx="18">
                  <c:v>07:Q3</c:v>
                </c:pt>
                <c:pt idx="19">
                  <c:v>07:Q4</c:v>
                </c:pt>
                <c:pt idx="20">
                  <c:v>08:Q1</c:v>
                </c:pt>
                <c:pt idx="21">
                  <c:v>08:Q2</c:v>
                </c:pt>
                <c:pt idx="22">
                  <c:v>08:Q3</c:v>
                </c:pt>
                <c:pt idx="23">
                  <c:v>08:Q4</c:v>
                </c:pt>
                <c:pt idx="24">
                  <c:v>09:Q1</c:v>
                </c:pt>
                <c:pt idx="25">
                  <c:v>09:Q2</c:v>
                </c:pt>
                <c:pt idx="26">
                  <c:v>09:Q3</c:v>
                </c:pt>
                <c:pt idx="27">
                  <c:v>09:Q4</c:v>
                </c:pt>
                <c:pt idx="28">
                  <c:v>10:Q1</c:v>
                </c:pt>
                <c:pt idx="29">
                  <c:v>10:Q2</c:v>
                </c:pt>
                <c:pt idx="30">
                  <c:v>10:Q3</c:v>
                </c:pt>
                <c:pt idx="31">
                  <c:v>10:Q4</c:v>
                </c:pt>
                <c:pt idx="32">
                  <c:v>11:Q1</c:v>
                </c:pt>
                <c:pt idx="33">
                  <c:v>11:Q2</c:v>
                </c:pt>
                <c:pt idx="34">
                  <c:v>11:Q3</c:v>
                </c:pt>
                <c:pt idx="35">
                  <c:v>11:Q4</c:v>
                </c:pt>
                <c:pt idx="36">
                  <c:v>12:Q1</c:v>
                </c:pt>
                <c:pt idx="37">
                  <c:v>12:Q2</c:v>
                </c:pt>
                <c:pt idx="38">
                  <c:v>12:Q3</c:v>
                </c:pt>
                <c:pt idx="39">
                  <c:v>12:Q4</c:v>
                </c:pt>
                <c:pt idx="40">
                  <c:v>13:Q1</c:v>
                </c:pt>
              </c:strCache>
            </c:strRef>
          </c:cat>
          <c:val>
            <c:numRef>
              <c:f>[0]!Page3_Total</c:f>
              <c:numCache>
                <c:formatCode>0.000</c:formatCode>
                <c:ptCount val="65"/>
                <c:pt idx="0">
                  <c:v>7.2313000000000001</c:v>
                </c:pt>
                <c:pt idx="1">
                  <c:v>7.3838999999999988</c:v>
                </c:pt>
                <c:pt idx="2">
                  <c:v>7.5550999999999995</c:v>
                </c:pt>
                <c:pt idx="3">
                  <c:v>8.0655000000000001</c:v>
                </c:pt>
                <c:pt idx="4">
                  <c:v>8.2893000000000008</c:v>
                </c:pt>
                <c:pt idx="5">
                  <c:v>8.4599999999999991</c:v>
                </c:pt>
                <c:pt idx="6">
                  <c:v>8.8330000000000002</c:v>
                </c:pt>
                <c:pt idx="7">
                  <c:v>9.0416000000000007</c:v>
                </c:pt>
                <c:pt idx="8">
                  <c:v>9.2066999999999979</c:v>
                </c:pt>
                <c:pt idx="9">
                  <c:v>9.4917999999999996</c:v>
                </c:pt>
                <c:pt idx="10">
                  <c:v>9.7920999999999996</c:v>
                </c:pt>
                <c:pt idx="11">
                  <c:v>10.0022</c:v>
                </c:pt>
                <c:pt idx="12">
                  <c:v>10.381800000000002</c:v>
                </c:pt>
                <c:pt idx="13">
                  <c:v>10.7471</c:v>
                </c:pt>
                <c:pt idx="14">
                  <c:v>11.1114</c:v>
                </c:pt>
                <c:pt idx="15">
                  <c:v>11.313299999999998</c:v>
                </c:pt>
                <c:pt idx="16">
                  <c:v>11.4953</c:v>
                </c:pt>
                <c:pt idx="17">
                  <c:v>11.849799999999998</c:v>
                </c:pt>
                <c:pt idx="18">
                  <c:v>12.132500400000001</c:v>
                </c:pt>
                <c:pt idx="19">
                  <c:v>12.371600000000001</c:v>
                </c:pt>
                <c:pt idx="20">
                  <c:v>12.5365</c:v>
                </c:pt>
                <c:pt idx="21">
                  <c:v>12.5991</c:v>
                </c:pt>
                <c:pt idx="22">
                  <c:v>12.6754</c:v>
                </c:pt>
                <c:pt idx="23">
                  <c:v>12.6699</c:v>
                </c:pt>
                <c:pt idx="24">
                  <c:v>12.5296</c:v>
                </c:pt>
                <c:pt idx="25">
                  <c:v>12.4072</c:v>
                </c:pt>
                <c:pt idx="26">
                  <c:v>12.279000000000002</c:v>
                </c:pt>
                <c:pt idx="27">
                  <c:v>12.1661</c:v>
                </c:pt>
                <c:pt idx="28">
                  <c:v>12.116899999999999</c:v>
                </c:pt>
                <c:pt idx="29">
                  <c:v>11.943</c:v>
                </c:pt>
                <c:pt idx="30">
                  <c:v>11.8444</c:v>
                </c:pt>
                <c:pt idx="31">
                  <c:v>11.713199999999999</c:v>
                </c:pt>
                <c:pt idx="32">
                  <c:v>11.7544</c:v>
                </c:pt>
                <c:pt idx="33">
                  <c:v>11.729499999999998</c:v>
                </c:pt>
                <c:pt idx="34">
                  <c:v>11.661200000000001</c:v>
                </c:pt>
                <c:pt idx="35">
                  <c:v>11.536800000000001</c:v>
                </c:pt>
                <c:pt idx="36">
                  <c:v>11.43625613</c:v>
                </c:pt>
                <c:pt idx="37">
                  <c:v>11.384</c:v>
                </c:pt>
                <c:pt idx="38">
                  <c:v>11.31</c:v>
                </c:pt>
                <c:pt idx="39">
                  <c:v>11.340999999999999</c:v>
                </c:pt>
                <c:pt idx="40">
                  <c:v>11.231000000000002</c:v>
                </c:pt>
                <c:pt idx="41">
                  <c:v>11.152999999999999</c:v>
                </c:pt>
                <c:pt idx="42">
                  <c:v>11.280000000000001</c:v>
                </c:pt>
                <c:pt idx="43">
                  <c:v>11.520999999999999</c:v>
                </c:pt>
                <c:pt idx="44">
                  <c:v>11.65</c:v>
                </c:pt>
                <c:pt idx="45">
                  <c:v>11.632000000000001</c:v>
                </c:pt>
                <c:pt idx="46">
                  <c:v>11.709999999999999</c:v>
                </c:pt>
                <c:pt idx="47">
                  <c:v>11.827</c:v>
                </c:pt>
                <c:pt idx="48">
                  <c:v>11.850999999999999</c:v>
                </c:pt>
                <c:pt idx="49">
                  <c:v>11.853</c:v>
                </c:pt>
                <c:pt idx="50">
                  <c:v>12.064999999999998</c:v>
                </c:pt>
                <c:pt idx="51">
                  <c:v>12.116</c:v>
                </c:pt>
                <c:pt idx="52">
                  <c:v>12.251999999999997</c:v>
                </c:pt>
                <c:pt idx="53">
                  <c:v>12.286999999999999</c:v>
                </c:pt>
                <c:pt idx="54">
                  <c:v>12.349999999999998</c:v>
                </c:pt>
                <c:pt idx="55">
                  <c:v>12.576000000000002</c:v>
                </c:pt>
                <c:pt idx="56">
                  <c:v>12.724999999999998</c:v>
                </c:pt>
                <c:pt idx="57">
                  <c:v>12.839</c:v>
                </c:pt>
                <c:pt idx="58">
                  <c:v>12.954999999999998</c:v>
                </c:pt>
                <c:pt idx="59">
                  <c:v>13.148</c:v>
                </c:pt>
                <c:pt idx="60">
                  <c:v>13.210999999999999</c:v>
                </c:pt>
                <c:pt idx="61">
                  <c:v>13.293000000000001</c:v>
                </c:pt>
                <c:pt idx="62">
                  <c:v>13.512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228-4A44-B739-589A5C27F1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"/>
        <c:overlap val="100"/>
        <c:axId val="477875200"/>
        <c:axId val="477873664"/>
      </c:barChart>
      <c:catAx>
        <c:axId val="4778662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3000000" vert="horz" anchor="t" anchorCtr="0"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es-MX"/>
          </a:p>
        </c:txPr>
        <c:crossAx val="477872128"/>
        <c:crosses val="autoZero"/>
        <c:auto val="0"/>
        <c:lblAlgn val="ctr"/>
        <c:lblOffset val="1"/>
        <c:tickLblSkip val="4"/>
        <c:tickMarkSkip val="1"/>
        <c:noMultiLvlLbl val="0"/>
      </c:catAx>
      <c:valAx>
        <c:axId val="477872128"/>
        <c:scaling>
          <c:orientation val="minMax"/>
          <c:max val="15"/>
          <c:min val="0"/>
        </c:scaling>
        <c:delete val="0"/>
        <c:axPos val="l"/>
        <c:numFmt formatCode="0" sourceLinked="0"/>
        <c:majorTickMark val="in"/>
        <c:minorTickMark val="none"/>
        <c:tickLblPos val="nextTo"/>
        <c:txPr>
          <a:bodyPr/>
          <a:lstStyle/>
          <a:p>
            <a:pPr>
              <a:defRPr sz="1400">
                <a:latin typeface="Arial" pitchFamily="34" charset="0"/>
                <a:cs typeface="Arial" pitchFamily="34" charset="0"/>
              </a:defRPr>
            </a:pPr>
            <a:endParaRPr lang="es-MX"/>
          </a:p>
        </c:txPr>
        <c:crossAx val="477866240"/>
        <c:crosses val="autoZero"/>
        <c:crossBetween val="between"/>
        <c:majorUnit val="3"/>
      </c:valAx>
      <c:valAx>
        <c:axId val="477873664"/>
        <c:scaling>
          <c:orientation val="minMax"/>
          <c:max val="15"/>
        </c:scaling>
        <c:delete val="0"/>
        <c:axPos val="r"/>
        <c:numFmt formatCode="0" sourceLinked="0"/>
        <c:majorTickMark val="in"/>
        <c:minorTickMark val="none"/>
        <c:tickLblPos val="nextTo"/>
        <c:txPr>
          <a:bodyPr/>
          <a:lstStyle/>
          <a:p>
            <a:pPr>
              <a:defRPr sz="1400" b="0">
                <a:latin typeface="Arial" pitchFamily="34" charset="0"/>
                <a:cs typeface="Arial" pitchFamily="34" charset="0"/>
              </a:defRPr>
            </a:pPr>
            <a:endParaRPr lang="es-MX"/>
          </a:p>
        </c:txPr>
        <c:crossAx val="477875200"/>
        <c:crosses val="max"/>
        <c:crossBetween val="between"/>
        <c:majorUnit val="3"/>
      </c:valAx>
      <c:catAx>
        <c:axId val="47787520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477873664"/>
        <c:crosses val="autoZero"/>
        <c:auto val="0"/>
        <c:lblAlgn val="ctr"/>
        <c:lblOffset val="100"/>
        <c:noMultiLvlLbl val="0"/>
      </c:catAx>
      <c:spPr>
        <a:noFill/>
        <a:ln>
          <a:solidFill>
            <a:sysClr val="windowText" lastClr="000000"/>
          </a:solidFill>
        </a:ln>
      </c:spPr>
    </c:plotArea>
    <c:legend>
      <c:legendPos val="t"/>
      <c:legendEntry>
        <c:idx val="6"/>
        <c:delete val="1"/>
      </c:legendEntry>
      <c:layout>
        <c:manualLayout>
          <c:xMode val="edge"/>
          <c:yMode val="edge"/>
          <c:x val="4.6611519713881895E-2"/>
          <c:y val="0.15757575757575756"/>
          <c:w val="0.90772403449569872"/>
          <c:h val="4.3401256661098946E-2"/>
        </c:manualLayout>
      </c:layout>
      <c:overlay val="0"/>
      <c:txPr>
        <a:bodyPr/>
        <a:lstStyle/>
        <a:p>
          <a:pPr>
            <a:defRPr sz="1400">
              <a:latin typeface="Arial" pitchFamily="34" charset="0"/>
              <a:cs typeface="Arial" pitchFamily="34" charset="0"/>
            </a:defRPr>
          </a:pPr>
          <a:endParaRPr lang="es-MX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s-MX" sz="1100" b="1">
                <a:solidFill>
                  <a:sysClr val="windowText" lastClr="000000"/>
                </a:solidFill>
              </a:rPr>
              <a:t>Producto</a:t>
            </a:r>
            <a:r>
              <a:rPr lang="es-MX" sz="1100" b="1" baseline="0">
                <a:solidFill>
                  <a:sysClr val="windowText" lastClr="000000"/>
                </a:solidFill>
              </a:rPr>
              <a:t> Interno Bruto</a:t>
            </a:r>
          </a:p>
          <a:p>
            <a:pPr>
              <a:defRPr sz="1100" b="1">
                <a:solidFill>
                  <a:sysClr val="windowText" lastClr="000000"/>
                </a:solidFill>
              </a:defRPr>
            </a:pPr>
            <a:r>
              <a:rPr lang="es-MX" sz="1100" b="1" baseline="0">
                <a:solidFill>
                  <a:sysClr val="windowText" lastClr="000000"/>
                </a:solidFill>
              </a:rPr>
              <a:t>(Var. % promedio anual)</a:t>
            </a:r>
            <a:endParaRPr lang="es-MX" sz="1100" b="1">
              <a:solidFill>
                <a:sysClr val="windowText" lastClr="00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>
        <c:manualLayout>
          <c:layoutTarget val="inner"/>
          <c:xMode val="edge"/>
          <c:yMode val="edge"/>
          <c:x val="7.2886482939632541E-2"/>
          <c:y val="0.15304992389097799"/>
          <c:w val="0.89655796150481193"/>
          <c:h val="0.771193242742436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GrSex!$T$4</c:f>
              <c:strCache>
                <c:ptCount val="1"/>
                <c:pt idx="0">
                  <c:v>EEUU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GrSex!$S$5:$S$12</c:f>
              <c:strCache>
                <c:ptCount val="8"/>
                <c:pt idx="0">
                  <c:v>1941-50</c:v>
                </c:pt>
                <c:pt idx="1">
                  <c:v>1951-60</c:v>
                </c:pt>
                <c:pt idx="2">
                  <c:v>1961-70</c:v>
                </c:pt>
                <c:pt idx="3">
                  <c:v>1971-80</c:v>
                </c:pt>
                <c:pt idx="4">
                  <c:v>1981-90</c:v>
                </c:pt>
                <c:pt idx="5">
                  <c:v>1991-00</c:v>
                </c:pt>
                <c:pt idx="6">
                  <c:v>2001-10</c:v>
                </c:pt>
                <c:pt idx="7">
                  <c:v>2011-20</c:v>
                </c:pt>
              </c:strCache>
            </c:strRef>
          </c:cat>
          <c:val>
            <c:numRef>
              <c:f>GrSex!$T$5:$T$12</c:f>
              <c:numCache>
                <c:formatCode>0.0</c:formatCode>
                <c:ptCount val="8"/>
                <c:pt idx="0">
                  <c:v>5.6025564150285367</c:v>
                </c:pt>
                <c:pt idx="1">
                  <c:v>3.593823924371331</c:v>
                </c:pt>
                <c:pt idx="2">
                  <c:v>4.2691140571441188</c:v>
                </c:pt>
                <c:pt idx="3">
                  <c:v>3.6612634098019514</c:v>
                </c:pt>
                <c:pt idx="4">
                  <c:v>3.315044504211917</c:v>
                </c:pt>
                <c:pt idx="5">
                  <c:v>3.4371720849037946</c:v>
                </c:pt>
                <c:pt idx="6">
                  <c:v>1.7370765876300265</c:v>
                </c:pt>
                <c:pt idx="7">
                  <c:v>2.7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37-40BF-8F56-CE79E1620FC3}"/>
            </c:ext>
          </c:extLst>
        </c:ser>
        <c:ser>
          <c:idx val="1"/>
          <c:order val="1"/>
          <c:tx>
            <c:strRef>
              <c:f>GrSex!$U$4</c:f>
              <c:strCache>
                <c:ptCount val="1"/>
                <c:pt idx="0">
                  <c:v>México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00B050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GrSex!$S$5:$S$12</c:f>
              <c:strCache>
                <c:ptCount val="8"/>
                <c:pt idx="0">
                  <c:v>1941-50</c:v>
                </c:pt>
                <c:pt idx="1">
                  <c:v>1951-60</c:v>
                </c:pt>
                <c:pt idx="2">
                  <c:v>1961-70</c:v>
                </c:pt>
                <c:pt idx="3">
                  <c:v>1971-80</c:v>
                </c:pt>
                <c:pt idx="4">
                  <c:v>1981-90</c:v>
                </c:pt>
                <c:pt idx="5">
                  <c:v>1991-00</c:v>
                </c:pt>
                <c:pt idx="6">
                  <c:v>2001-10</c:v>
                </c:pt>
                <c:pt idx="7">
                  <c:v>2011-20</c:v>
                </c:pt>
              </c:strCache>
            </c:strRef>
          </c:cat>
          <c:val>
            <c:numRef>
              <c:f>GrSex!$U$5:$U$12</c:f>
              <c:numCache>
                <c:formatCode>0.0</c:formatCode>
                <c:ptCount val="8"/>
                <c:pt idx="0">
                  <c:v>5.9597600950194174</c:v>
                </c:pt>
                <c:pt idx="1">
                  <c:v>6.0938570692471883</c:v>
                </c:pt>
                <c:pt idx="2">
                  <c:v>6.4547210949009282</c:v>
                </c:pt>
                <c:pt idx="3">
                  <c:v>6.6831863991144047</c:v>
                </c:pt>
                <c:pt idx="4">
                  <c:v>1.6705595447323196</c:v>
                </c:pt>
                <c:pt idx="5">
                  <c:v>3.1542147944126242</c:v>
                </c:pt>
                <c:pt idx="6">
                  <c:v>1.4584092518142855</c:v>
                </c:pt>
                <c:pt idx="7">
                  <c:v>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437-40BF-8F56-CE79E1620F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-27"/>
        <c:axId val="531086280"/>
        <c:axId val="531082360"/>
      </c:barChart>
      <c:catAx>
        <c:axId val="531086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531082360"/>
        <c:crosses val="autoZero"/>
        <c:auto val="1"/>
        <c:lblAlgn val="ctr"/>
        <c:lblOffset val="100"/>
        <c:noMultiLvlLbl val="0"/>
      </c:catAx>
      <c:valAx>
        <c:axId val="531082360"/>
        <c:scaling>
          <c:orientation val="minMax"/>
          <c:max val="7.5"/>
        </c:scaling>
        <c:delete val="1"/>
        <c:axPos val="l"/>
        <c:numFmt formatCode="0.0" sourceLinked="1"/>
        <c:majorTickMark val="none"/>
        <c:minorTickMark val="none"/>
        <c:tickLblPos val="nextTo"/>
        <c:crossAx val="531086280"/>
        <c:crosses val="autoZero"/>
        <c:crossBetween val="between"/>
        <c:majorUnit val="2.5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5136427230904506"/>
          <c:y val="0.31681710256215206"/>
          <c:w val="0.21725191554683304"/>
          <c:h val="9.9438474322036854E-2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  <c:userShapes r:id="rId5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400" b="1">
                <a:solidFill>
                  <a:sysClr val="windowText" lastClr="000000"/>
                </a:solidFill>
              </a:rPr>
              <a:t>Inflación</a:t>
            </a:r>
          </a:p>
          <a:p>
            <a:pPr>
              <a:defRPr b="1">
                <a:solidFill>
                  <a:sysClr val="windowText" lastClr="000000"/>
                </a:solidFill>
              </a:defRPr>
            </a:pPr>
            <a:r>
              <a:rPr lang="en-US" sz="1400" b="1">
                <a:solidFill>
                  <a:sysClr val="windowText" lastClr="000000"/>
                </a:solidFill>
              </a:rPr>
              <a:t>(% promedio anual)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>
        <c:manualLayout>
          <c:layoutTarget val="inner"/>
          <c:xMode val="edge"/>
          <c:yMode val="edge"/>
          <c:x val="5.1017063692265947E-2"/>
          <c:y val="0.16769237923594968"/>
          <c:w val="0.90492274493714053"/>
          <c:h val="0.64934952178212779"/>
        </c:manualLayout>
      </c:layout>
      <c:barChart>
        <c:barDir val="col"/>
        <c:grouping val="clustered"/>
        <c:varyColors val="0"/>
        <c:ser>
          <c:idx val="1"/>
          <c:order val="0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5FB-4DF7-98A8-ED2E645ED15F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5FB-4DF7-98A8-ED2E645ED15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Sexenio!$B$1:$G$1</c:f>
              <c:strCache>
                <c:ptCount val="6"/>
                <c:pt idx="0">
                  <c:v> MMH 1983-88</c:v>
                </c:pt>
                <c:pt idx="1">
                  <c:v>  CSG 1989-94</c:v>
                </c:pt>
                <c:pt idx="2">
                  <c:v>EZPL  1995-00</c:v>
                </c:pt>
                <c:pt idx="3">
                  <c:v>VFQ   2001-06</c:v>
                </c:pt>
                <c:pt idx="4">
                  <c:v> FCH   2007-12</c:v>
                </c:pt>
                <c:pt idx="5">
                  <c:v> EPN   2013-18</c:v>
                </c:pt>
              </c:strCache>
            </c:strRef>
          </c:cat>
          <c:val>
            <c:numRef>
              <c:f>Sexenio!$B$8:$G$8</c:f>
              <c:numCache>
                <c:formatCode>0.0</c:formatCode>
                <c:ptCount val="6"/>
                <c:pt idx="0">
                  <c:v>91.108217146400321</c:v>
                </c:pt>
                <c:pt idx="1">
                  <c:v>16.716745482331131</c:v>
                </c:pt>
                <c:pt idx="2">
                  <c:v>21.633342098417895</c:v>
                </c:pt>
                <c:pt idx="3">
                  <c:v>4.7049299622010876</c:v>
                </c:pt>
                <c:pt idx="4">
                  <c:v>4.3420379239454299</c:v>
                </c:pt>
                <c:pt idx="5">
                  <c:v>4.0071109932974691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5FB-4DF7-98A8-ED2E645ED1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9"/>
        <c:overlap val="-27"/>
        <c:axId val="254707951"/>
        <c:axId val="149765055"/>
      </c:barChart>
      <c:catAx>
        <c:axId val="2547079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49765055"/>
        <c:crosses val="autoZero"/>
        <c:auto val="1"/>
        <c:lblAlgn val="ctr"/>
        <c:lblOffset val="100"/>
        <c:noMultiLvlLbl val="0"/>
      </c:catAx>
      <c:valAx>
        <c:axId val="149765055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254707951"/>
        <c:crosses val="autoZero"/>
        <c:crossBetween val="between"/>
        <c:majorUnit val="25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400" b="1">
                <a:solidFill>
                  <a:sysClr val="windowText" lastClr="000000"/>
                </a:solidFill>
              </a:rPr>
              <a:t>Cetes a 28 días</a:t>
            </a:r>
          </a:p>
          <a:p>
            <a:pPr>
              <a:defRPr b="1">
                <a:solidFill>
                  <a:sysClr val="windowText" lastClr="000000"/>
                </a:solidFill>
              </a:defRPr>
            </a:pPr>
            <a:r>
              <a:rPr lang="en-US" sz="1400" b="1">
                <a:solidFill>
                  <a:sysClr val="windowText" lastClr="000000"/>
                </a:solidFill>
              </a:rPr>
              <a:t>(% promedio anual)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>
        <c:manualLayout>
          <c:layoutTarget val="inner"/>
          <c:xMode val="edge"/>
          <c:yMode val="edge"/>
          <c:x val="5.1110360442610379E-2"/>
          <c:y val="0.17397528098670251"/>
          <c:w val="0.91187963334915823"/>
          <c:h val="0.64934952178212779"/>
        </c:manualLayout>
      </c:layout>
      <c:barChart>
        <c:barDir val="col"/>
        <c:grouping val="clustered"/>
        <c:varyColors val="0"/>
        <c:ser>
          <c:idx val="1"/>
          <c:order val="0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69C-4407-B687-9CB3B96C7B27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69C-4407-B687-9CB3B96C7B2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Sexenio!$B$1:$G$1</c:f>
              <c:strCache>
                <c:ptCount val="6"/>
                <c:pt idx="0">
                  <c:v> MMH 1983-88</c:v>
                </c:pt>
                <c:pt idx="1">
                  <c:v>  CSG 1989-94</c:v>
                </c:pt>
                <c:pt idx="2">
                  <c:v>EZPL  1995-00</c:v>
                </c:pt>
                <c:pt idx="3">
                  <c:v>VFQ   2001-06</c:v>
                </c:pt>
                <c:pt idx="4">
                  <c:v> FCH   2007-12</c:v>
                </c:pt>
                <c:pt idx="5">
                  <c:v> EPN   2013-18</c:v>
                </c:pt>
              </c:strCache>
            </c:strRef>
          </c:cat>
          <c:val>
            <c:numRef>
              <c:f>Sexenio!$B$11:$G$11</c:f>
              <c:numCache>
                <c:formatCode>0.0</c:formatCode>
                <c:ptCount val="6"/>
                <c:pt idx="0">
                  <c:v>70.322460317460326</c:v>
                </c:pt>
                <c:pt idx="1">
                  <c:v>23.946666666666669</c:v>
                </c:pt>
                <c:pt idx="2">
                  <c:v>26.841527777777781</c:v>
                </c:pt>
                <c:pt idx="3">
                  <c:v>7.971111111111111</c:v>
                </c:pt>
                <c:pt idx="4">
                  <c:v>5.5297222222222233</c:v>
                </c:pt>
                <c:pt idx="5">
                  <c:v>4.7301388888888889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69C-4407-B687-9CB3B96C7B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9"/>
        <c:overlap val="-27"/>
        <c:axId val="254707951"/>
        <c:axId val="149765055"/>
      </c:barChart>
      <c:catAx>
        <c:axId val="2547079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49765055"/>
        <c:crosses val="autoZero"/>
        <c:auto val="1"/>
        <c:lblAlgn val="ctr"/>
        <c:lblOffset val="100"/>
        <c:noMultiLvlLbl val="0"/>
      </c:catAx>
      <c:valAx>
        <c:axId val="149765055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254707951"/>
        <c:crosses val="autoZero"/>
        <c:crossBetween val="between"/>
        <c:majorUnit val="25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400" b="1">
                <a:solidFill>
                  <a:sysClr val="windowText" lastClr="000000"/>
                </a:solidFill>
              </a:rPr>
              <a:t>Reservas Internacionales</a:t>
            </a:r>
          </a:p>
          <a:p>
            <a:pPr>
              <a:defRPr b="1">
                <a:solidFill>
                  <a:sysClr val="windowText" lastClr="000000"/>
                </a:solidFill>
              </a:defRPr>
            </a:pPr>
            <a:r>
              <a:rPr lang="en-US" sz="1400" b="1">
                <a:solidFill>
                  <a:sysClr val="windowText" lastClr="000000"/>
                </a:solidFill>
              </a:rPr>
              <a:t>(% del PIB, promedio anual)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>
        <c:manualLayout>
          <c:layoutTarget val="inner"/>
          <c:xMode val="edge"/>
          <c:yMode val="edge"/>
          <c:x val="3.9373537983532478E-2"/>
          <c:y val="0.18339963361283176"/>
          <c:w val="0.92120417113035702"/>
          <c:h val="0.63364226740524565"/>
        </c:manualLayout>
      </c:layout>
      <c:barChart>
        <c:barDir val="col"/>
        <c:grouping val="clustered"/>
        <c:varyColors val="0"/>
        <c:ser>
          <c:idx val="1"/>
          <c:order val="0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1D4-4A8D-A79A-62A6DFEC090E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1D4-4A8D-A79A-62A6DFEC090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Sexenio!$B$1:$G$1</c:f>
              <c:strCache>
                <c:ptCount val="6"/>
                <c:pt idx="0">
                  <c:v> MMH 1983-88</c:v>
                </c:pt>
                <c:pt idx="1">
                  <c:v>  CSG 1989-94</c:v>
                </c:pt>
                <c:pt idx="2">
                  <c:v>EZPL  1995-00</c:v>
                </c:pt>
                <c:pt idx="3">
                  <c:v>VFQ   2001-06</c:v>
                </c:pt>
                <c:pt idx="4">
                  <c:v> FCH   2007-12</c:v>
                </c:pt>
                <c:pt idx="5">
                  <c:v> EPN   2013-18</c:v>
                </c:pt>
              </c:strCache>
            </c:strRef>
          </c:cat>
          <c:val>
            <c:numRef>
              <c:f>Sexenio!$B$21:$G$21</c:f>
              <c:numCache>
                <c:formatCode>0.0</c:formatCode>
                <c:ptCount val="6"/>
                <c:pt idx="0">
                  <c:v>3.5475485683203676</c:v>
                </c:pt>
                <c:pt idx="1">
                  <c:v>3.3222259309145534</c:v>
                </c:pt>
                <c:pt idx="2">
                  <c:v>4.9703600964490207</c:v>
                </c:pt>
                <c:pt idx="3">
                  <c:v>7.0208356819235442</c:v>
                </c:pt>
                <c:pt idx="4">
                  <c:v>10.271777245915329</c:v>
                </c:pt>
                <c:pt idx="5">
                  <c:v>14.838586352067098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1D4-4A8D-A79A-62A6DFEC09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9"/>
        <c:overlap val="-27"/>
        <c:axId val="254707951"/>
        <c:axId val="149765055"/>
      </c:barChart>
      <c:catAx>
        <c:axId val="2547079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49765055"/>
        <c:crosses val="autoZero"/>
        <c:auto val="1"/>
        <c:lblAlgn val="ctr"/>
        <c:lblOffset val="100"/>
        <c:noMultiLvlLbl val="0"/>
      </c:catAx>
      <c:valAx>
        <c:axId val="149765055"/>
        <c:scaling>
          <c:orientation val="minMax"/>
          <c:max val="16"/>
        </c:scaling>
        <c:delete val="1"/>
        <c:axPos val="l"/>
        <c:numFmt formatCode="0.0" sourceLinked="1"/>
        <c:majorTickMark val="none"/>
        <c:minorTickMark val="none"/>
        <c:tickLblPos val="nextTo"/>
        <c:crossAx val="254707951"/>
        <c:crosses val="autoZero"/>
        <c:crossBetween val="between"/>
        <c:majorUnit val="4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400" b="1">
                <a:solidFill>
                  <a:sysClr val="windowText" lastClr="000000"/>
                </a:solidFill>
              </a:rPr>
              <a:t>Tipo de Cambio</a:t>
            </a:r>
          </a:p>
          <a:p>
            <a:pPr>
              <a:defRPr b="1">
                <a:solidFill>
                  <a:sysClr val="windowText" lastClr="000000"/>
                </a:solidFill>
              </a:defRPr>
            </a:pPr>
            <a:r>
              <a:rPr lang="en-US" sz="1400" b="1">
                <a:solidFill>
                  <a:sysClr val="windowText" lastClr="000000"/>
                </a:solidFill>
              </a:rPr>
              <a:t>(Var. % promedio anual)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>
        <c:manualLayout>
          <c:layoutTarget val="inner"/>
          <c:xMode val="edge"/>
          <c:yMode val="edge"/>
          <c:x val="6.4739652729682504E-2"/>
          <c:y val="0.18339963361283176"/>
          <c:w val="0.88168270363195955"/>
          <c:h val="0.63364226740524565"/>
        </c:manualLayout>
      </c:layout>
      <c:barChart>
        <c:barDir val="col"/>
        <c:grouping val="clustered"/>
        <c:varyColors val="0"/>
        <c:ser>
          <c:idx val="1"/>
          <c:order val="0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414-40E1-8D52-910CDAB7D4EE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414-40E1-8D52-910CDAB7D4EE}"/>
              </c:ext>
            </c:extLst>
          </c:dPt>
          <c:dLbls>
            <c:dLbl>
              <c:idx val="5"/>
              <c:tx>
                <c:rich>
                  <a:bodyPr/>
                  <a:lstStyle/>
                  <a:p>
                    <a:r>
                      <a:rPr lang="en-US" dirty="0"/>
                      <a:t>6.3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414-40E1-8D52-910CDAB7D4E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Sexenio!$B$1:$G$1</c:f>
              <c:strCache>
                <c:ptCount val="6"/>
                <c:pt idx="0">
                  <c:v> MMH 1983-88</c:v>
                </c:pt>
                <c:pt idx="1">
                  <c:v>  CSG 1989-94</c:v>
                </c:pt>
                <c:pt idx="2">
                  <c:v>EZPL  1995-00</c:v>
                </c:pt>
                <c:pt idx="3">
                  <c:v>VFQ   2001-06</c:v>
                </c:pt>
                <c:pt idx="4">
                  <c:v> FCH   2007-12</c:v>
                </c:pt>
                <c:pt idx="5">
                  <c:v> EPN   2013-18</c:v>
                </c:pt>
              </c:strCache>
            </c:strRef>
          </c:cat>
          <c:val>
            <c:numRef>
              <c:f>Sexenio!$B$12:$G$12</c:f>
              <c:numCache>
                <c:formatCode>0.0</c:formatCode>
                <c:ptCount val="6"/>
                <c:pt idx="0">
                  <c:v>86.330776719628673</c:v>
                </c:pt>
                <c:pt idx="1">
                  <c:v>6.8145050281500197</c:v>
                </c:pt>
                <c:pt idx="2">
                  <c:v>18.733940682170648</c:v>
                </c:pt>
                <c:pt idx="3">
                  <c:v>2.3967474257825749</c:v>
                </c:pt>
                <c:pt idx="4">
                  <c:v>3.1907588404001652</c:v>
                </c:pt>
                <c:pt idx="5">
                  <c:v>6.597422819672305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414-40E1-8D52-910CDAB7D4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9"/>
        <c:overlap val="-27"/>
        <c:axId val="254707951"/>
        <c:axId val="149765055"/>
      </c:barChart>
      <c:catAx>
        <c:axId val="2547079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49765055"/>
        <c:crosses val="autoZero"/>
        <c:auto val="1"/>
        <c:lblAlgn val="ctr"/>
        <c:lblOffset val="100"/>
        <c:noMultiLvlLbl val="0"/>
      </c:catAx>
      <c:valAx>
        <c:axId val="149765055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254707951"/>
        <c:crosses val="autoZero"/>
        <c:crossBetween val="between"/>
        <c:majorUnit val="25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400" b="1">
                <a:solidFill>
                  <a:sysClr val="windowText" lastClr="000000"/>
                </a:solidFill>
              </a:rPr>
              <a:t>Cartera Vencida de la Banca Múltiple</a:t>
            </a:r>
          </a:p>
          <a:p>
            <a:pPr>
              <a:defRPr b="1">
                <a:solidFill>
                  <a:sysClr val="windowText" lastClr="000000"/>
                </a:solidFill>
              </a:defRPr>
            </a:pPr>
            <a:r>
              <a:rPr lang="en-US" sz="1400" b="1">
                <a:solidFill>
                  <a:sysClr val="windowText" lastClr="000000"/>
                </a:solidFill>
              </a:rPr>
              <a:t>(% del crédito, promedio anual)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>
        <c:manualLayout>
          <c:layoutTarget val="inner"/>
          <c:xMode val="edge"/>
          <c:yMode val="edge"/>
          <c:x val="6.0394441325098261E-2"/>
          <c:y val="0.16455092836057325"/>
          <c:w val="0.89782015851327268"/>
          <c:h val="0.65249097265750422"/>
        </c:manualLayout>
      </c:layout>
      <c:barChart>
        <c:barDir val="col"/>
        <c:grouping val="clustered"/>
        <c:varyColors val="0"/>
        <c:ser>
          <c:idx val="1"/>
          <c:order val="0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C53-460C-AF82-54CC4D29B96A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C53-460C-AF82-54CC4D29B96A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C53-460C-AF82-54CC4D29B96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Sexenio!$C$1:$G$1</c:f>
              <c:strCache>
                <c:ptCount val="5"/>
                <c:pt idx="0">
                  <c:v>  CSG 1989-94</c:v>
                </c:pt>
                <c:pt idx="1">
                  <c:v>EZPL  1995-00</c:v>
                </c:pt>
                <c:pt idx="2">
                  <c:v>VFQ   2001-06</c:v>
                </c:pt>
                <c:pt idx="3">
                  <c:v> FCH   2007-12</c:v>
                </c:pt>
                <c:pt idx="4">
                  <c:v> EPN   2013-18</c:v>
                </c:pt>
              </c:strCache>
            </c:strRef>
          </c:cat>
          <c:val>
            <c:numRef>
              <c:f>Sexenio!$C$14:$G$14</c:f>
              <c:numCache>
                <c:formatCode>0.0</c:formatCode>
                <c:ptCount val="5"/>
                <c:pt idx="0">
                  <c:v>7.1</c:v>
                </c:pt>
                <c:pt idx="1">
                  <c:v>25.734294856749273</c:v>
                </c:pt>
                <c:pt idx="2">
                  <c:v>10.711699214465545</c:v>
                </c:pt>
                <c:pt idx="3">
                  <c:v>2.4882469882067664</c:v>
                </c:pt>
                <c:pt idx="4">
                  <c:v>2.423909559678691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C53-460C-AF82-54CC4D29B9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9"/>
        <c:overlap val="-27"/>
        <c:axId val="254707951"/>
        <c:axId val="149765055"/>
      </c:barChart>
      <c:catAx>
        <c:axId val="2547079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49765055"/>
        <c:crosses val="autoZero"/>
        <c:auto val="1"/>
        <c:lblAlgn val="ctr"/>
        <c:lblOffset val="100"/>
        <c:noMultiLvlLbl val="0"/>
      </c:catAx>
      <c:valAx>
        <c:axId val="149765055"/>
        <c:scaling>
          <c:orientation val="minMax"/>
          <c:max val="30"/>
        </c:scaling>
        <c:delete val="1"/>
        <c:axPos val="l"/>
        <c:numFmt formatCode="0.0" sourceLinked="1"/>
        <c:majorTickMark val="none"/>
        <c:minorTickMark val="none"/>
        <c:tickLblPos val="nextTo"/>
        <c:crossAx val="254707951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es-MX" sz="1400" b="1" i="0" u="none" strike="noStrike" kern="1200" spc="0" baseline="0" noProof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s-MX" sz="1400" b="1" i="0" u="none" strike="noStrike" kern="1200" spc="0" baseline="0" noProof="0" dirty="0">
                <a:solidFill>
                  <a:sysClr val="windowText" lastClr="000000"/>
                </a:solidFill>
                <a:latin typeface="+mn-lt"/>
                <a:ea typeface="+mn-ea"/>
                <a:cs typeface="+mn-cs"/>
              </a:rPr>
              <a:t>Crédito de la Banca Múltiple</a:t>
            </a:r>
          </a:p>
          <a:p>
            <a:pPr algn="ctr" rtl="0">
              <a:defRPr lang="es-MX" b="1" noProof="0">
                <a:solidFill>
                  <a:sysClr val="windowText" lastClr="000000"/>
                </a:solidFill>
              </a:defRPr>
            </a:pPr>
            <a:r>
              <a:rPr lang="es-MX" sz="1400" b="1" i="0" u="none" strike="noStrike" kern="1200" spc="0" baseline="0" noProof="0" dirty="0">
                <a:solidFill>
                  <a:sysClr val="windowText" lastClr="000000"/>
                </a:solidFill>
                <a:latin typeface="+mn-lt"/>
                <a:ea typeface="+mn-ea"/>
                <a:cs typeface="+mn-cs"/>
              </a:rPr>
              <a:t>(Porcentaje del PIB)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es-MX" sz="1400" b="1" i="0" u="none" strike="noStrike" kern="1200" spc="0" baseline="0" noProof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>
        <c:manualLayout>
          <c:layoutTarget val="inner"/>
          <c:xMode val="edge"/>
          <c:yMode val="edge"/>
          <c:x val="4.4140179869047592E-2"/>
          <c:y val="0.14246738965930156"/>
          <c:w val="0.91407447055543156"/>
          <c:h val="0.73918764813464799"/>
        </c:manualLayout>
      </c:layout>
      <c:barChart>
        <c:barDir val="col"/>
        <c:grouping val="clustered"/>
        <c:varyColors val="0"/>
        <c:ser>
          <c:idx val="1"/>
          <c:order val="0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0B3-4F8B-AF23-D90EC9CEAD3A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0B3-4F8B-AF23-D90EC9CEAD3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TLCAN!$B$2:$G$2</c:f>
              <c:numCache>
                <c:formatCode>General</c:formatCode>
                <c:ptCount val="6"/>
                <c:pt idx="0">
                  <c:v>1988</c:v>
                </c:pt>
                <c:pt idx="1">
                  <c:v>1994</c:v>
                </c:pt>
                <c:pt idx="2">
                  <c:v>2000</c:v>
                </c:pt>
                <c:pt idx="3">
                  <c:v>2006</c:v>
                </c:pt>
                <c:pt idx="4">
                  <c:v>2012</c:v>
                </c:pt>
                <c:pt idx="5">
                  <c:v>2018</c:v>
                </c:pt>
              </c:numCache>
            </c:numRef>
          </c:cat>
          <c:val>
            <c:numRef>
              <c:f>TLCAN!$B$37:$G$37</c:f>
              <c:numCache>
                <c:formatCode>0.0</c:formatCode>
                <c:ptCount val="6"/>
                <c:pt idx="0">
                  <c:v>16.547087199829182</c:v>
                </c:pt>
                <c:pt idx="1">
                  <c:v>34.676002681587391</c:v>
                </c:pt>
                <c:pt idx="2">
                  <c:v>14.373047538856751</c:v>
                </c:pt>
                <c:pt idx="3">
                  <c:v>11.799324042514476</c:v>
                </c:pt>
                <c:pt idx="4">
                  <c:v>16.309098390885328</c:v>
                </c:pt>
                <c:pt idx="5">
                  <c:v>20.780434307170694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0B3-4F8B-AF23-D90EC9CEAD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9"/>
        <c:overlap val="-27"/>
        <c:axId val="254707951"/>
        <c:axId val="149765055"/>
      </c:barChart>
      <c:catAx>
        <c:axId val="2547079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49765055"/>
        <c:crosses val="autoZero"/>
        <c:auto val="1"/>
        <c:lblAlgn val="ctr"/>
        <c:lblOffset val="100"/>
        <c:noMultiLvlLbl val="0"/>
      </c:catAx>
      <c:valAx>
        <c:axId val="149765055"/>
        <c:scaling>
          <c:orientation val="minMax"/>
          <c:max val="40"/>
          <c:min val="0"/>
        </c:scaling>
        <c:delete val="1"/>
        <c:axPos val="l"/>
        <c:numFmt formatCode="0.0" sourceLinked="1"/>
        <c:majorTickMark val="none"/>
        <c:minorTickMark val="none"/>
        <c:tickLblPos val="nextTo"/>
        <c:crossAx val="254707951"/>
        <c:crosses val="autoZero"/>
        <c:crossBetween val="between"/>
        <c:majorUnit val="8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A7E276-00A8-41E5-AFD7-C794C350DF40}" type="doc">
      <dgm:prSet loTypeId="urn:microsoft.com/office/officeart/2005/8/layout/list1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s-MX"/>
        </a:p>
      </dgm:t>
    </dgm:pt>
    <dgm:pt modelId="{5FB09C79-9453-4AED-BDC6-8C21CEC6453F}">
      <dgm:prSet custT="1"/>
      <dgm:spPr/>
      <dgm:t>
        <a:bodyPr/>
        <a:lstStyle/>
        <a:p>
          <a:r>
            <a:rPr lang="es-MX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1. Balance de riesgos</a:t>
          </a:r>
        </a:p>
      </dgm:t>
    </dgm:pt>
    <dgm:pt modelId="{61D7AE89-3D1F-4E5A-983A-9186C6BF7AAD}" type="parTrans" cxnId="{F09AB411-BA2C-4A7A-BB40-B4940A80EE28}">
      <dgm:prSet/>
      <dgm:spPr/>
      <dgm:t>
        <a:bodyPr/>
        <a:lstStyle/>
        <a:p>
          <a:endParaRPr lang="es-MX"/>
        </a:p>
      </dgm:t>
    </dgm:pt>
    <dgm:pt modelId="{E74D57A0-0FA0-4D9E-8F55-09F7E7F3828F}" type="sibTrans" cxnId="{F09AB411-BA2C-4A7A-BB40-B4940A80EE28}">
      <dgm:prSet/>
      <dgm:spPr/>
      <dgm:t>
        <a:bodyPr/>
        <a:lstStyle/>
        <a:p>
          <a:endParaRPr lang="es-MX"/>
        </a:p>
      </dgm:t>
    </dgm:pt>
    <dgm:pt modelId="{A3A5102D-0EEF-43CB-A9C0-A200E16B82D8}">
      <dgm:prSet custT="1"/>
      <dgm:spPr/>
      <dgm:t>
        <a:bodyPr/>
        <a:lstStyle/>
        <a:p>
          <a:endParaRPr lang="es-MX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2E65960-61FF-4464-A316-CA1439C19BCD}" type="parTrans" cxnId="{CD7D4E7D-E6C0-4373-AF17-D7D6F14BB969}">
      <dgm:prSet/>
      <dgm:spPr/>
      <dgm:t>
        <a:bodyPr/>
        <a:lstStyle/>
        <a:p>
          <a:endParaRPr lang="es-MX"/>
        </a:p>
      </dgm:t>
    </dgm:pt>
    <dgm:pt modelId="{8D2B43E9-A9A5-462F-8763-FB2A4246A7B2}" type="sibTrans" cxnId="{CD7D4E7D-E6C0-4373-AF17-D7D6F14BB969}">
      <dgm:prSet/>
      <dgm:spPr/>
      <dgm:t>
        <a:bodyPr/>
        <a:lstStyle/>
        <a:p>
          <a:endParaRPr lang="es-MX"/>
        </a:p>
      </dgm:t>
    </dgm:pt>
    <dgm:pt modelId="{6BA40745-69E5-4DC5-AC5F-169A7302989C}">
      <dgm:prSet custT="1"/>
      <dgm:spPr/>
      <dgm:t>
        <a:bodyPr/>
        <a:lstStyle/>
        <a:p>
          <a:r>
            <a:rPr lang="es-MX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2. Inversión social, pobreza y crecimiento</a:t>
          </a:r>
        </a:p>
      </dgm:t>
    </dgm:pt>
    <dgm:pt modelId="{AF23800A-37DF-4D5B-990A-A7A9E7649DFC}" type="parTrans" cxnId="{45EE1219-5ACE-484C-B57B-80C4A6696142}">
      <dgm:prSet/>
      <dgm:spPr/>
      <dgm:t>
        <a:bodyPr/>
        <a:lstStyle/>
        <a:p>
          <a:endParaRPr lang="es-MX"/>
        </a:p>
      </dgm:t>
    </dgm:pt>
    <dgm:pt modelId="{C41B225D-280D-492F-A037-145B1077A8D6}" type="sibTrans" cxnId="{45EE1219-5ACE-484C-B57B-80C4A6696142}">
      <dgm:prSet/>
      <dgm:spPr/>
      <dgm:t>
        <a:bodyPr/>
        <a:lstStyle/>
        <a:p>
          <a:endParaRPr lang="es-MX"/>
        </a:p>
      </dgm:t>
    </dgm:pt>
    <dgm:pt modelId="{9AEFDFB9-8737-42AD-B9A5-C9520AAA30C1}">
      <dgm:prSet custT="1"/>
      <dgm:spPr/>
      <dgm:t>
        <a:bodyPr/>
        <a:lstStyle/>
        <a:p>
          <a:r>
            <a:rPr lang="es-MX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3. Pronósticos 2018-2020</a:t>
          </a:r>
        </a:p>
      </dgm:t>
    </dgm:pt>
    <dgm:pt modelId="{806A5727-21E8-44CF-9BC6-FC55A6195724}" type="parTrans" cxnId="{9A7E142A-B508-4970-B02A-6FC01DBCA397}">
      <dgm:prSet/>
      <dgm:spPr/>
      <dgm:t>
        <a:bodyPr/>
        <a:lstStyle/>
        <a:p>
          <a:endParaRPr lang="es-MX"/>
        </a:p>
      </dgm:t>
    </dgm:pt>
    <dgm:pt modelId="{7CF99C68-923D-4E29-A3EF-C3E7D206EE60}" type="sibTrans" cxnId="{9A7E142A-B508-4970-B02A-6FC01DBCA397}">
      <dgm:prSet/>
      <dgm:spPr/>
      <dgm:t>
        <a:bodyPr/>
        <a:lstStyle/>
        <a:p>
          <a:endParaRPr lang="es-MX"/>
        </a:p>
      </dgm:t>
    </dgm:pt>
    <dgm:pt modelId="{6CB0067F-E0C9-4809-97D9-18AA5DEC023B}" type="pres">
      <dgm:prSet presAssocID="{DCA7E276-00A8-41E5-AFD7-C794C350DF40}" presName="linear" presStyleCnt="0">
        <dgm:presLayoutVars>
          <dgm:dir/>
          <dgm:animLvl val="lvl"/>
          <dgm:resizeHandles val="exact"/>
        </dgm:presLayoutVars>
      </dgm:prSet>
      <dgm:spPr/>
    </dgm:pt>
    <dgm:pt modelId="{05E1E070-0C78-4C43-B97D-77CD26B34D19}" type="pres">
      <dgm:prSet presAssocID="{5FB09C79-9453-4AED-BDC6-8C21CEC6453F}" presName="parentLin" presStyleCnt="0"/>
      <dgm:spPr/>
    </dgm:pt>
    <dgm:pt modelId="{A83127A8-8E7F-4468-9A49-BFFBBF36301A}" type="pres">
      <dgm:prSet presAssocID="{5FB09C79-9453-4AED-BDC6-8C21CEC6453F}" presName="parentLeftMargin" presStyleLbl="node1" presStyleIdx="0" presStyleCnt="3"/>
      <dgm:spPr/>
    </dgm:pt>
    <dgm:pt modelId="{9A2755DD-897C-41C8-BD38-67DAD1CD8CDC}" type="pres">
      <dgm:prSet presAssocID="{5FB09C79-9453-4AED-BDC6-8C21CEC6453F}" presName="parentText" presStyleLbl="node1" presStyleIdx="0" presStyleCnt="3" custLinFactNeighborX="-7190" custLinFactNeighborY="-4644">
        <dgm:presLayoutVars>
          <dgm:chMax val="0"/>
          <dgm:bulletEnabled val="1"/>
        </dgm:presLayoutVars>
      </dgm:prSet>
      <dgm:spPr/>
    </dgm:pt>
    <dgm:pt modelId="{1A27CF51-A23B-4C77-A6F6-3605337A7C2C}" type="pres">
      <dgm:prSet presAssocID="{5FB09C79-9453-4AED-BDC6-8C21CEC6453F}" presName="negativeSpace" presStyleCnt="0"/>
      <dgm:spPr/>
    </dgm:pt>
    <dgm:pt modelId="{DDD86069-F44F-496C-A181-356AD68F4E0B}" type="pres">
      <dgm:prSet presAssocID="{5FB09C79-9453-4AED-BDC6-8C21CEC6453F}" presName="childText" presStyleLbl="conFgAcc1" presStyleIdx="0" presStyleCnt="3">
        <dgm:presLayoutVars>
          <dgm:bulletEnabled val="1"/>
        </dgm:presLayoutVars>
      </dgm:prSet>
      <dgm:spPr/>
    </dgm:pt>
    <dgm:pt modelId="{97BFA7E3-8451-437F-ADC0-414922FCAA42}" type="pres">
      <dgm:prSet presAssocID="{E74D57A0-0FA0-4D9E-8F55-09F7E7F3828F}" presName="spaceBetweenRectangles" presStyleCnt="0"/>
      <dgm:spPr/>
    </dgm:pt>
    <dgm:pt modelId="{90FF361F-58F4-41FC-8768-96DC5B731CFF}" type="pres">
      <dgm:prSet presAssocID="{6BA40745-69E5-4DC5-AC5F-169A7302989C}" presName="parentLin" presStyleCnt="0"/>
      <dgm:spPr/>
    </dgm:pt>
    <dgm:pt modelId="{69D32623-BDC8-4E3F-9E1B-2AB66E46F82B}" type="pres">
      <dgm:prSet presAssocID="{6BA40745-69E5-4DC5-AC5F-169A7302989C}" presName="parentLeftMargin" presStyleLbl="node1" presStyleIdx="0" presStyleCnt="3"/>
      <dgm:spPr/>
    </dgm:pt>
    <dgm:pt modelId="{F5FD0B00-9937-4939-BC26-562DBDBE98AF}" type="pres">
      <dgm:prSet presAssocID="{6BA40745-69E5-4DC5-AC5F-169A7302989C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13DC4A7B-3C47-4ED9-A4D9-55460CD53AF3}" type="pres">
      <dgm:prSet presAssocID="{6BA40745-69E5-4DC5-AC5F-169A7302989C}" presName="negativeSpace" presStyleCnt="0"/>
      <dgm:spPr/>
    </dgm:pt>
    <dgm:pt modelId="{6171F799-C559-41F1-87C5-62CBCB2E6203}" type="pres">
      <dgm:prSet presAssocID="{6BA40745-69E5-4DC5-AC5F-169A7302989C}" presName="childText" presStyleLbl="conFgAcc1" presStyleIdx="1" presStyleCnt="3">
        <dgm:presLayoutVars>
          <dgm:bulletEnabled val="1"/>
        </dgm:presLayoutVars>
      </dgm:prSet>
      <dgm:spPr/>
    </dgm:pt>
    <dgm:pt modelId="{7DFA8362-70F8-472D-948D-DA4F1CF13613}" type="pres">
      <dgm:prSet presAssocID="{C41B225D-280D-492F-A037-145B1077A8D6}" presName="spaceBetweenRectangles" presStyleCnt="0"/>
      <dgm:spPr/>
    </dgm:pt>
    <dgm:pt modelId="{F9150B6A-011C-463D-9B70-19FA13ABF502}" type="pres">
      <dgm:prSet presAssocID="{9AEFDFB9-8737-42AD-B9A5-C9520AAA30C1}" presName="parentLin" presStyleCnt="0"/>
      <dgm:spPr/>
    </dgm:pt>
    <dgm:pt modelId="{79B8AA32-9CA1-48E8-A177-385044478B26}" type="pres">
      <dgm:prSet presAssocID="{9AEFDFB9-8737-42AD-B9A5-C9520AAA30C1}" presName="parentLeftMargin" presStyleLbl="node1" presStyleIdx="1" presStyleCnt="3"/>
      <dgm:spPr/>
    </dgm:pt>
    <dgm:pt modelId="{F6B5F400-2DBD-4245-948A-DCFCC6AA06B6}" type="pres">
      <dgm:prSet presAssocID="{9AEFDFB9-8737-42AD-B9A5-C9520AAA30C1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9C422B21-7E27-4333-BDDC-3848E0C5D52C}" type="pres">
      <dgm:prSet presAssocID="{9AEFDFB9-8737-42AD-B9A5-C9520AAA30C1}" presName="negativeSpace" presStyleCnt="0"/>
      <dgm:spPr/>
    </dgm:pt>
    <dgm:pt modelId="{799B57D3-0429-49EC-8050-C868E12BA10C}" type="pres">
      <dgm:prSet presAssocID="{9AEFDFB9-8737-42AD-B9A5-C9520AAA30C1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69A01205-9996-41ED-8753-343B42827C61}" type="presOf" srcId="{A3A5102D-0EEF-43CB-A9C0-A200E16B82D8}" destId="{DDD86069-F44F-496C-A181-356AD68F4E0B}" srcOrd="0" destOrd="0" presId="urn:microsoft.com/office/officeart/2005/8/layout/list1"/>
    <dgm:cxn modelId="{F09AB411-BA2C-4A7A-BB40-B4940A80EE28}" srcId="{DCA7E276-00A8-41E5-AFD7-C794C350DF40}" destId="{5FB09C79-9453-4AED-BDC6-8C21CEC6453F}" srcOrd="0" destOrd="0" parTransId="{61D7AE89-3D1F-4E5A-983A-9186C6BF7AAD}" sibTransId="{E74D57A0-0FA0-4D9E-8F55-09F7E7F3828F}"/>
    <dgm:cxn modelId="{45EE1219-5ACE-484C-B57B-80C4A6696142}" srcId="{DCA7E276-00A8-41E5-AFD7-C794C350DF40}" destId="{6BA40745-69E5-4DC5-AC5F-169A7302989C}" srcOrd="1" destOrd="0" parTransId="{AF23800A-37DF-4D5B-990A-A7A9E7649DFC}" sibTransId="{C41B225D-280D-492F-A037-145B1077A8D6}"/>
    <dgm:cxn modelId="{9A7E142A-B508-4970-B02A-6FC01DBCA397}" srcId="{DCA7E276-00A8-41E5-AFD7-C794C350DF40}" destId="{9AEFDFB9-8737-42AD-B9A5-C9520AAA30C1}" srcOrd="2" destOrd="0" parTransId="{806A5727-21E8-44CF-9BC6-FC55A6195724}" sibTransId="{7CF99C68-923D-4E29-A3EF-C3E7D206EE60}"/>
    <dgm:cxn modelId="{CE5E132E-DCF7-4B04-93DE-CFD52C9A2418}" type="presOf" srcId="{5FB09C79-9453-4AED-BDC6-8C21CEC6453F}" destId="{A83127A8-8E7F-4468-9A49-BFFBBF36301A}" srcOrd="0" destOrd="0" presId="urn:microsoft.com/office/officeart/2005/8/layout/list1"/>
    <dgm:cxn modelId="{557E1032-60B0-4BF8-8015-FA6AF3C30E42}" type="presOf" srcId="{9AEFDFB9-8737-42AD-B9A5-C9520AAA30C1}" destId="{F6B5F400-2DBD-4245-948A-DCFCC6AA06B6}" srcOrd="1" destOrd="0" presId="urn:microsoft.com/office/officeart/2005/8/layout/list1"/>
    <dgm:cxn modelId="{7E040849-D6F5-47D4-A8A5-DA9ADA1CBF0C}" type="presOf" srcId="{DCA7E276-00A8-41E5-AFD7-C794C350DF40}" destId="{6CB0067F-E0C9-4809-97D9-18AA5DEC023B}" srcOrd="0" destOrd="0" presId="urn:microsoft.com/office/officeart/2005/8/layout/list1"/>
    <dgm:cxn modelId="{ACC26572-DA6E-4578-9F03-8F62916FC5C7}" type="presOf" srcId="{5FB09C79-9453-4AED-BDC6-8C21CEC6453F}" destId="{9A2755DD-897C-41C8-BD38-67DAD1CD8CDC}" srcOrd="1" destOrd="0" presId="urn:microsoft.com/office/officeart/2005/8/layout/list1"/>
    <dgm:cxn modelId="{CD7D4E7D-E6C0-4373-AF17-D7D6F14BB969}" srcId="{5FB09C79-9453-4AED-BDC6-8C21CEC6453F}" destId="{A3A5102D-0EEF-43CB-A9C0-A200E16B82D8}" srcOrd="0" destOrd="0" parTransId="{C2E65960-61FF-4464-A316-CA1439C19BCD}" sibTransId="{8D2B43E9-A9A5-462F-8763-FB2A4246A7B2}"/>
    <dgm:cxn modelId="{2D192380-645B-405A-9D16-142557BC5E6F}" type="presOf" srcId="{9AEFDFB9-8737-42AD-B9A5-C9520AAA30C1}" destId="{79B8AA32-9CA1-48E8-A177-385044478B26}" srcOrd="0" destOrd="0" presId="urn:microsoft.com/office/officeart/2005/8/layout/list1"/>
    <dgm:cxn modelId="{22426F9F-7729-44D1-B284-76E31F109CAF}" type="presOf" srcId="{6BA40745-69E5-4DC5-AC5F-169A7302989C}" destId="{F5FD0B00-9937-4939-BC26-562DBDBE98AF}" srcOrd="1" destOrd="0" presId="urn:microsoft.com/office/officeart/2005/8/layout/list1"/>
    <dgm:cxn modelId="{B0E591A9-4664-433B-9940-B7C870EADF09}" type="presOf" srcId="{6BA40745-69E5-4DC5-AC5F-169A7302989C}" destId="{69D32623-BDC8-4E3F-9E1B-2AB66E46F82B}" srcOrd="0" destOrd="0" presId="urn:microsoft.com/office/officeart/2005/8/layout/list1"/>
    <dgm:cxn modelId="{53843AED-2DD4-413D-B633-C9985F69D10D}" type="presParOf" srcId="{6CB0067F-E0C9-4809-97D9-18AA5DEC023B}" destId="{05E1E070-0C78-4C43-B97D-77CD26B34D19}" srcOrd="0" destOrd="0" presId="urn:microsoft.com/office/officeart/2005/8/layout/list1"/>
    <dgm:cxn modelId="{4632E72D-B43F-4963-B829-ADAFB483199D}" type="presParOf" srcId="{05E1E070-0C78-4C43-B97D-77CD26B34D19}" destId="{A83127A8-8E7F-4468-9A49-BFFBBF36301A}" srcOrd="0" destOrd="0" presId="urn:microsoft.com/office/officeart/2005/8/layout/list1"/>
    <dgm:cxn modelId="{A459C9CF-4142-41A3-B984-8D84DC24C9B0}" type="presParOf" srcId="{05E1E070-0C78-4C43-B97D-77CD26B34D19}" destId="{9A2755DD-897C-41C8-BD38-67DAD1CD8CDC}" srcOrd="1" destOrd="0" presId="urn:microsoft.com/office/officeart/2005/8/layout/list1"/>
    <dgm:cxn modelId="{405A5B52-E9E0-4E0E-BDF5-53AD4A82A586}" type="presParOf" srcId="{6CB0067F-E0C9-4809-97D9-18AA5DEC023B}" destId="{1A27CF51-A23B-4C77-A6F6-3605337A7C2C}" srcOrd="1" destOrd="0" presId="urn:microsoft.com/office/officeart/2005/8/layout/list1"/>
    <dgm:cxn modelId="{33AD59AE-3CBD-46C4-B291-1EC0A276C8D8}" type="presParOf" srcId="{6CB0067F-E0C9-4809-97D9-18AA5DEC023B}" destId="{DDD86069-F44F-496C-A181-356AD68F4E0B}" srcOrd="2" destOrd="0" presId="urn:microsoft.com/office/officeart/2005/8/layout/list1"/>
    <dgm:cxn modelId="{4F25D381-0C9E-4B3E-BA86-0DCB8B309594}" type="presParOf" srcId="{6CB0067F-E0C9-4809-97D9-18AA5DEC023B}" destId="{97BFA7E3-8451-437F-ADC0-414922FCAA42}" srcOrd="3" destOrd="0" presId="urn:microsoft.com/office/officeart/2005/8/layout/list1"/>
    <dgm:cxn modelId="{6542A67E-B45A-4C94-97D9-CC584797CAA8}" type="presParOf" srcId="{6CB0067F-E0C9-4809-97D9-18AA5DEC023B}" destId="{90FF361F-58F4-41FC-8768-96DC5B731CFF}" srcOrd="4" destOrd="0" presId="urn:microsoft.com/office/officeart/2005/8/layout/list1"/>
    <dgm:cxn modelId="{46348C80-385A-47DE-B708-94B3BF0BF768}" type="presParOf" srcId="{90FF361F-58F4-41FC-8768-96DC5B731CFF}" destId="{69D32623-BDC8-4E3F-9E1B-2AB66E46F82B}" srcOrd="0" destOrd="0" presId="urn:microsoft.com/office/officeart/2005/8/layout/list1"/>
    <dgm:cxn modelId="{67C416DA-861A-468A-A828-98498C24E50A}" type="presParOf" srcId="{90FF361F-58F4-41FC-8768-96DC5B731CFF}" destId="{F5FD0B00-9937-4939-BC26-562DBDBE98AF}" srcOrd="1" destOrd="0" presId="urn:microsoft.com/office/officeart/2005/8/layout/list1"/>
    <dgm:cxn modelId="{4D6FEE1C-9D0C-411B-AEFF-C80B7E5ED6E4}" type="presParOf" srcId="{6CB0067F-E0C9-4809-97D9-18AA5DEC023B}" destId="{13DC4A7B-3C47-4ED9-A4D9-55460CD53AF3}" srcOrd="5" destOrd="0" presId="urn:microsoft.com/office/officeart/2005/8/layout/list1"/>
    <dgm:cxn modelId="{9BD2CF65-141D-4017-94AF-8781B26B8A27}" type="presParOf" srcId="{6CB0067F-E0C9-4809-97D9-18AA5DEC023B}" destId="{6171F799-C559-41F1-87C5-62CBCB2E6203}" srcOrd="6" destOrd="0" presId="urn:microsoft.com/office/officeart/2005/8/layout/list1"/>
    <dgm:cxn modelId="{5A3B1E9F-D00B-46FB-A88F-9701CE9C71E3}" type="presParOf" srcId="{6CB0067F-E0C9-4809-97D9-18AA5DEC023B}" destId="{7DFA8362-70F8-472D-948D-DA4F1CF13613}" srcOrd="7" destOrd="0" presId="urn:microsoft.com/office/officeart/2005/8/layout/list1"/>
    <dgm:cxn modelId="{EA9966CD-9E97-4782-BD13-E9D91545FF5C}" type="presParOf" srcId="{6CB0067F-E0C9-4809-97D9-18AA5DEC023B}" destId="{F9150B6A-011C-463D-9B70-19FA13ABF502}" srcOrd="8" destOrd="0" presId="urn:microsoft.com/office/officeart/2005/8/layout/list1"/>
    <dgm:cxn modelId="{713576E2-EF7A-4B51-9C1D-600F4F60444A}" type="presParOf" srcId="{F9150B6A-011C-463D-9B70-19FA13ABF502}" destId="{79B8AA32-9CA1-48E8-A177-385044478B26}" srcOrd="0" destOrd="0" presId="urn:microsoft.com/office/officeart/2005/8/layout/list1"/>
    <dgm:cxn modelId="{2729DA26-2576-4DB3-A36F-CB3DEEC15630}" type="presParOf" srcId="{F9150B6A-011C-463D-9B70-19FA13ABF502}" destId="{F6B5F400-2DBD-4245-948A-DCFCC6AA06B6}" srcOrd="1" destOrd="0" presId="urn:microsoft.com/office/officeart/2005/8/layout/list1"/>
    <dgm:cxn modelId="{6024A6A6-858C-4796-88E6-0AEB5869701A}" type="presParOf" srcId="{6CB0067F-E0C9-4809-97D9-18AA5DEC023B}" destId="{9C422B21-7E27-4333-BDDC-3848E0C5D52C}" srcOrd="9" destOrd="0" presId="urn:microsoft.com/office/officeart/2005/8/layout/list1"/>
    <dgm:cxn modelId="{1C2F3FF1-C025-424C-ADA9-C17F17E8AC48}" type="presParOf" srcId="{6CB0067F-E0C9-4809-97D9-18AA5DEC023B}" destId="{799B57D3-0429-49EC-8050-C868E12BA10C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CA7E276-00A8-41E5-AFD7-C794C350DF40}" type="doc">
      <dgm:prSet loTypeId="urn:microsoft.com/office/officeart/2005/8/layout/list1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s-MX"/>
        </a:p>
      </dgm:t>
    </dgm:pt>
    <dgm:pt modelId="{9FC2FEBA-0EC0-401C-8191-0520BAB20EA9}">
      <dgm:prSet phldrT="[Texto]" custT="1"/>
      <dgm:spPr>
        <a:solidFill>
          <a:srgbClr val="1E5192"/>
        </a:solidFill>
      </dgm:spPr>
      <dgm:t>
        <a:bodyPr/>
        <a:lstStyle/>
        <a:p>
          <a:r>
            <a:rPr lang="es-MX" sz="3700" dirty="0">
              <a:latin typeface="Times New Roman" panose="02020603050405020304" pitchFamily="18" charset="0"/>
              <a:cs typeface="Times New Roman" panose="02020603050405020304" pitchFamily="18" charset="0"/>
            </a:rPr>
            <a:t>1. Bance de Riesgos</a:t>
          </a:r>
        </a:p>
      </dgm:t>
    </dgm:pt>
    <dgm:pt modelId="{6B08DB25-509E-430B-A96B-9A490EF1051B}" type="parTrans" cxnId="{9AE7E945-AA03-4A03-AAEF-EA3334DCC9A0}">
      <dgm:prSet/>
      <dgm:spPr/>
      <dgm:t>
        <a:bodyPr/>
        <a:lstStyle/>
        <a:p>
          <a:endParaRPr lang="es-MX"/>
        </a:p>
      </dgm:t>
    </dgm:pt>
    <dgm:pt modelId="{D8258E35-E300-455F-B587-6E53A137E885}" type="sibTrans" cxnId="{9AE7E945-AA03-4A03-AAEF-EA3334DCC9A0}">
      <dgm:prSet/>
      <dgm:spPr/>
      <dgm:t>
        <a:bodyPr/>
        <a:lstStyle/>
        <a:p>
          <a:endParaRPr lang="es-MX"/>
        </a:p>
      </dgm:t>
    </dgm:pt>
    <dgm:pt modelId="{6CB0067F-E0C9-4809-97D9-18AA5DEC023B}" type="pres">
      <dgm:prSet presAssocID="{DCA7E276-00A8-41E5-AFD7-C794C350DF40}" presName="linear" presStyleCnt="0">
        <dgm:presLayoutVars>
          <dgm:dir/>
          <dgm:animLvl val="lvl"/>
          <dgm:resizeHandles val="exact"/>
        </dgm:presLayoutVars>
      </dgm:prSet>
      <dgm:spPr/>
    </dgm:pt>
    <dgm:pt modelId="{2215A7FC-6AB0-4757-A88D-283B062066CF}" type="pres">
      <dgm:prSet presAssocID="{9FC2FEBA-0EC0-401C-8191-0520BAB20EA9}" presName="parentLin" presStyleCnt="0"/>
      <dgm:spPr/>
    </dgm:pt>
    <dgm:pt modelId="{241B7CCA-753B-480D-8BA6-F1C3619527BE}" type="pres">
      <dgm:prSet presAssocID="{9FC2FEBA-0EC0-401C-8191-0520BAB20EA9}" presName="parentLeftMargin" presStyleLbl="node1" presStyleIdx="0" presStyleCnt="1"/>
      <dgm:spPr/>
    </dgm:pt>
    <dgm:pt modelId="{91FD2494-394B-4327-BCC8-F31FB108AD7C}" type="pres">
      <dgm:prSet presAssocID="{9FC2FEBA-0EC0-401C-8191-0520BAB20EA9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A5031A86-F9AD-43E2-B770-E5EA0611675D}" type="pres">
      <dgm:prSet presAssocID="{9FC2FEBA-0EC0-401C-8191-0520BAB20EA9}" presName="negativeSpace" presStyleCnt="0"/>
      <dgm:spPr/>
    </dgm:pt>
    <dgm:pt modelId="{EA4D1901-3258-4F0B-9BF1-728CBF998A13}" type="pres">
      <dgm:prSet presAssocID="{9FC2FEBA-0EC0-401C-8191-0520BAB20EA9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9AE7E945-AA03-4A03-AAEF-EA3334DCC9A0}" srcId="{DCA7E276-00A8-41E5-AFD7-C794C350DF40}" destId="{9FC2FEBA-0EC0-401C-8191-0520BAB20EA9}" srcOrd="0" destOrd="0" parTransId="{6B08DB25-509E-430B-A96B-9A490EF1051B}" sibTransId="{D8258E35-E300-455F-B587-6E53A137E885}"/>
    <dgm:cxn modelId="{7E040849-D6F5-47D4-A8A5-DA9ADA1CBF0C}" type="presOf" srcId="{DCA7E276-00A8-41E5-AFD7-C794C350DF40}" destId="{6CB0067F-E0C9-4809-97D9-18AA5DEC023B}" srcOrd="0" destOrd="0" presId="urn:microsoft.com/office/officeart/2005/8/layout/list1"/>
    <dgm:cxn modelId="{F2669980-6F4E-4603-BBCC-2283D8923176}" type="presOf" srcId="{9FC2FEBA-0EC0-401C-8191-0520BAB20EA9}" destId="{241B7CCA-753B-480D-8BA6-F1C3619527BE}" srcOrd="0" destOrd="0" presId="urn:microsoft.com/office/officeart/2005/8/layout/list1"/>
    <dgm:cxn modelId="{2ECBFEF3-0759-42FF-8454-DFC683E81C81}" type="presOf" srcId="{9FC2FEBA-0EC0-401C-8191-0520BAB20EA9}" destId="{91FD2494-394B-4327-BCC8-F31FB108AD7C}" srcOrd="1" destOrd="0" presId="urn:microsoft.com/office/officeart/2005/8/layout/list1"/>
    <dgm:cxn modelId="{24F52B05-E2EB-4A66-8D8E-035E79CAFB3A}" type="presParOf" srcId="{6CB0067F-E0C9-4809-97D9-18AA5DEC023B}" destId="{2215A7FC-6AB0-4757-A88D-283B062066CF}" srcOrd="0" destOrd="0" presId="urn:microsoft.com/office/officeart/2005/8/layout/list1"/>
    <dgm:cxn modelId="{37774F02-F680-4101-9981-428DE1378E2C}" type="presParOf" srcId="{2215A7FC-6AB0-4757-A88D-283B062066CF}" destId="{241B7CCA-753B-480D-8BA6-F1C3619527BE}" srcOrd="0" destOrd="0" presId="urn:microsoft.com/office/officeart/2005/8/layout/list1"/>
    <dgm:cxn modelId="{9F1BCF96-8DE4-424C-94D4-F6C8249FB80A}" type="presParOf" srcId="{2215A7FC-6AB0-4757-A88D-283B062066CF}" destId="{91FD2494-394B-4327-BCC8-F31FB108AD7C}" srcOrd="1" destOrd="0" presId="urn:microsoft.com/office/officeart/2005/8/layout/list1"/>
    <dgm:cxn modelId="{DE3B9F14-D99D-4EA0-BF9B-5F67829C74EA}" type="presParOf" srcId="{6CB0067F-E0C9-4809-97D9-18AA5DEC023B}" destId="{A5031A86-F9AD-43E2-B770-E5EA0611675D}" srcOrd="1" destOrd="0" presId="urn:microsoft.com/office/officeart/2005/8/layout/list1"/>
    <dgm:cxn modelId="{7C08E527-5BF9-414C-B663-4BF1DD3124D8}" type="presParOf" srcId="{6CB0067F-E0C9-4809-97D9-18AA5DEC023B}" destId="{EA4D1901-3258-4F0B-9BF1-728CBF998A13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36055B6-89B4-41F7-BC43-57AC2C27E1A9}" type="doc">
      <dgm:prSet loTypeId="urn:microsoft.com/office/officeart/2005/8/layout/hierarchy2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MX"/>
        </a:p>
      </dgm:t>
    </dgm:pt>
    <dgm:pt modelId="{D84DBEA0-E7E6-4338-8A04-EAADC142E07B}">
      <dgm:prSet phldrT="[Texto]"/>
      <dgm:spPr/>
      <dgm:t>
        <a:bodyPr/>
        <a:lstStyle/>
        <a:p>
          <a:r>
            <a:rPr lang="es-MX" dirty="0">
              <a:latin typeface="Times New Roman" panose="02020603050405020304" pitchFamily="18" charset="0"/>
              <a:cs typeface="Times New Roman" panose="02020603050405020304" pitchFamily="18" charset="0"/>
            </a:rPr>
            <a:t>Toma de decisiones</a:t>
          </a:r>
        </a:p>
      </dgm:t>
    </dgm:pt>
    <dgm:pt modelId="{BA411C85-E749-4309-8E89-2403F874EE09}" type="parTrans" cxnId="{88158C1D-75BC-4CB6-9CEF-1A63EB01F3B7}">
      <dgm:prSet/>
      <dgm:spPr/>
      <dgm:t>
        <a:bodyPr/>
        <a:lstStyle/>
        <a:p>
          <a:endParaRPr lang="es-MX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8AE8295-F051-47B0-ABAB-E693F48CF399}" type="sibTrans" cxnId="{88158C1D-75BC-4CB6-9CEF-1A63EB01F3B7}">
      <dgm:prSet/>
      <dgm:spPr/>
      <dgm:t>
        <a:bodyPr/>
        <a:lstStyle/>
        <a:p>
          <a:endParaRPr lang="es-MX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ABC97E2-840C-4DAB-8C02-00BA10C3132E}" type="asst">
      <dgm:prSet phldrT="[Texto]"/>
      <dgm:spPr/>
      <dgm:t>
        <a:bodyPr/>
        <a:lstStyle/>
        <a:p>
          <a:r>
            <a:rPr lang="es-MX" dirty="0">
              <a:latin typeface="Times New Roman" panose="02020603050405020304" pitchFamily="18" charset="0"/>
              <a:cs typeface="Times New Roman" panose="02020603050405020304" pitchFamily="18" charset="0"/>
            </a:rPr>
            <a:t>Riesgo</a:t>
          </a:r>
        </a:p>
      </dgm:t>
    </dgm:pt>
    <dgm:pt modelId="{833D30E3-23D8-44FB-86F8-DE835B339670}" type="parTrans" cxnId="{5D7C7374-AB71-40B5-AC3B-FF3C04A6D211}">
      <dgm:prSet/>
      <dgm:spPr/>
      <dgm:t>
        <a:bodyPr/>
        <a:lstStyle/>
        <a:p>
          <a:endParaRPr lang="es-MX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8A8BE0B-19EB-44FA-9214-073F0975CDD3}" type="sibTrans" cxnId="{5D7C7374-AB71-40B5-AC3B-FF3C04A6D211}">
      <dgm:prSet/>
      <dgm:spPr/>
      <dgm:t>
        <a:bodyPr/>
        <a:lstStyle/>
        <a:p>
          <a:endParaRPr lang="es-MX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01B8B83-7DE8-4B8B-A799-B18572843CF8}" type="asst">
      <dgm:prSet phldrT="[Texto]"/>
      <dgm:spPr/>
      <dgm:t>
        <a:bodyPr/>
        <a:lstStyle/>
        <a:p>
          <a:r>
            <a:rPr lang="es-MX" dirty="0">
              <a:latin typeface="Times New Roman" panose="02020603050405020304" pitchFamily="18" charset="0"/>
              <a:cs typeface="Times New Roman" panose="02020603050405020304" pitchFamily="18" charset="0"/>
            </a:rPr>
            <a:t>Incertidumbre</a:t>
          </a:r>
        </a:p>
      </dgm:t>
    </dgm:pt>
    <dgm:pt modelId="{C3E3F652-8F9E-4612-AFAB-E6FBDB5C92BB}" type="parTrans" cxnId="{F7A0B1D9-D493-44DF-9E9B-7433A1B4B7E5}">
      <dgm:prSet/>
      <dgm:spPr/>
      <dgm:t>
        <a:bodyPr/>
        <a:lstStyle/>
        <a:p>
          <a:endParaRPr lang="es-MX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303C043-69A4-407B-8A28-634964D4B377}" type="sibTrans" cxnId="{F7A0B1D9-D493-44DF-9E9B-7433A1B4B7E5}">
      <dgm:prSet/>
      <dgm:spPr/>
      <dgm:t>
        <a:bodyPr/>
        <a:lstStyle/>
        <a:p>
          <a:endParaRPr lang="es-MX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CFBE53F-8E34-4A6C-884E-45C4D0C2421C}" type="asst">
      <dgm:prSet phldrT="[Texto]"/>
      <dgm:spPr/>
      <dgm:t>
        <a:bodyPr/>
        <a:lstStyle/>
        <a:p>
          <a:r>
            <a:rPr lang="es-MX" dirty="0">
              <a:latin typeface="Times New Roman" panose="02020603050405020304" pitchFamily="18" charset="0"/>
              <a:cs typeface="Times New Roman" panose="02020603050405020304" pitchFamily="18" charset="0"/>
            </a:rPr>
            <a:t>No se puede asignar probabilidades de ocurrencia de cada resultado posible</a:t>
          </a:r>
        </a:p>
      </dgm:t>
    </dgm:pt>
    <dgm:pt modelId="{2D5E2720-FDB4-42B1-BA75-EA6617BB98F3}" type="parTrans" cxnId="{8CADACA4-AAFA-4120-AD2A-C65E3AFDB751}">
      <dgm:prSet/>
      <dgm:spPr/>
      <dgm:t>
        <a:bodyPr/>
        <a:lstStyle/>
        <a:p>
          <a:endParaRPr lang="es-MX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1A8BC03-B451-44CF-AF8D-58A1DBB651AA}" type="sibTrans" cxnId="{8CADACA4-AAFA-4120-AD2A-C65E3AFDB751}">
      <dgm:prSet/>
      <dgm:spPr/>
      <dgm:t>
        <a:bodyPr/>
        <a:lstStyle/>
        <a:p>
          <a:endParaRPr lang="es-MX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0711BC-1098-4C57-AE89-01CA2F7FA7AC}">
      <dgm:prSet phldrT="[Texto]"/>
      <dgm:spPr/>
      <dgm:t>
        <a:bodyPr/>
        <a:lstStyle/>
        <a:p>
          <a:r>
            <a:rPr lang="es-MX" dirty="0">
              <a:latin typeface="Times New Roman" panose="02020603050405020304" pitchFamily="18" charset="0"/>
              <a:cs typeface="Times New Roman" panose="02020603050405020304" pitchFamily="18" charset="0"/>
            </a:rPr>
            <a:t>Formación de expectativas sobre el futuro</a:t>
          </a:r>
        </a:p>
      </dgm:t>
    </dgm:pt>
    <dgm:pt modelId="{C7EB592A-69C6-4AA4-898C-EE42E00816FC}" type="parTrans" cxnId="{4D8C4748-A2E1-46F8-BADC-FBD0EC12EB33}">
      <dgm:prSet/>
      <dgm:spPr/>
      <dgm:t>
        <a:bodyPr/>
        <a:lstStyle/>
        <a:p>
          <a:endParaRPr lang="es-MX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A621077-F8C8-4CD5-8D18-C0B7B43F5E52}" type="sibTrans" cxnId="{4D8C4748-A2E1-46F8-BADC-FBD0EC12EB33}">
      <dgm:prSet/>
      <dgm:spPr/>
      <dgm:t>
        <a:bodyPr/>
        <a:lstStyle/>
        <a:p>
          <a:endParaRPr lang="es-MX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0117692-0D2D-4CB6-924E-B8A502920EE2}" type="asst">
      <dgm:prSet phldrT="[Texto]"/>
      <dgm:spPr/>
      <dgm:t>
        <a:bodyPr/>
        <a:lstStyle/>
        <a:p>
          <a:r>
            <a:rPr lang="es-MX" dirty="0">
              <a:latin typeface="Times New Roman" panose="02020603050405020304" pitchFamily="18" charset="0"/>
              <a:cs typeface="Times New Roman" panose="02020603050405020304" pitchFamily="18" charset="0"/>
            </a:rPr>
            <a:t>Se conoce la probabilidad de ocurrencia de cada resultado (esperanza)</a:t>
          </a:r>
        </a:p>
      </dgm:t>
    </dgm:pt>
    <dgm:pt modelId="{B1ACD283-0251-4D92-9510-C1206720AE34}" type="parTrans" cxnId="{4FF50BFB-453B-43CD-AE85-4818175A76D7}">
      <dgm:prSet/>
      <dgm:spPr/>
      <dgm:t>
        <a:bodyPr/>
        <a:lstStyle/>
        <a:p>
          <a:endParaRPr lang="es-MX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5A4AA95-7A2F-44B6-8C05-66DAB76F02DB}" type="sibTrans" cxnId="{4FF50BFB-453B-43CD-AE85-4818175A76D7}">
      <dgm:prSet/>
      <dgm:spPr/>
      <dgm:t>
        <a:bodyPr/>
        <a:lstStyle/>
        <a:p>
          <a:endParaRPr lang="es-MX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C30B8D9-B3B4-4150-92C3-2D841ADBFB8E}" type="asst">
      <dgm:prSet phldrT="[Texto]"/>
      <dgm:spPr/>
      <dgm:t>
        <a:bodyPr/>
        <a:lstStyle/>
        <a:p>
          <a:r>
            <a:rPr lang="es-MX" dirty="0">
              <a:latin typeface="Times New Roman" panose="02020603050405020304" pitchFamily="18" charset="0"/>
              <a:cs typeface="Times New Roman" panose="02020603050405020304" pitchFamily="18" charset="0"/>
            </a:rPr>
            <a:t>Resultados posibles desconocidos</a:t>
          </a:r>
        </a:p>
      </dgm:t>
    </dgm:pt>
    <dgm:pt modelId="{268BC984-57E2-463D-B7FF-07B06F358495}" type="parTrans" cxnId="{C0800006-662A-4F52-AB9A-F887498541F8}">
      <dgm:prSet/>
      <dgm:spPr/>
      <dgm:t>
        <a:bodyPr/>
        <a:lstStyle/>
        <a:p>
          <a:endParaRPr lang="es-MX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A4AF1CC-AB85-4585-9C4D-AE774D403D9C}" type="sibTrans" cxnId="{C0800006-662A-4F52-AB9A-F887498541F8}">
      <dgm:prSet/>
      <dgm:spPr/>
      <dgm:t>
        <a:bodyPr/>
        <a:lstStyle/>
        <a:p>
          <a:endParaRPr lang="es-MX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081AA5A-7846-4D3C-8826-C6E4A526EB64}" type="pres">
      <dgm:prSet presAssocID="{436055B6-89B4-41F7-BC43-57AC2C27E1A9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6F2387AB-F541-4437-AF93-4D28B4357F54}" type="pres">
      <dgm:prSet presAssocID="{D84DBEA0-E7E6-4338-8A04-EAADC142E07B}" presName="root1" presStyleCnt="0"/>
      <dgm:spPr/>
    </dgm:pt>
    <dgm:pt modelId="{1559DC96-1569-4E3B-86F3-6F1F6AD6C940}" type="pres">
      <dgm:prSet presAssocID="{D84DBEA0-E7E6-4338-8A04-EAADC142E07B}" presName="LevelOneTextNode" presStyleLbl="node0" presStyleIdx="0" presStyleCnt="1">
        <dgm:presLayoutVars>
          <dgm:chPref val="3"/>
        </dgm:presLayoutVars>
      </dgm:prSet>
      <dgm:spPr/>
    </dgm:pt>
    <dgm:pt modelId="{19B73B2C-D8DA-4641-A9F0-13F3BFDDE369}" type="pres">
      <dgm:prSet presAssocID="{D84DBEA0-E7E6-4338-8A04-EAADC142E07B}" presName="level2hierChild" presStyleCnt="0"/>
      <dgm:spPr/>
    </dgm:pt>
    <dgm:pt modelId="{AE2CF427-03B8-49EF-9480-2ED600F696C1}" type="pres">
      <dgm:prSet presAssocID="{C7EB592A-69C6-4AA4-898C-EE42E00816FC}" presName="conn2-1" presStyleLbl="parChTrans1D2" presStyleIdx="0" presStyleCnt="1"/>
      <dgm:spPr/>
    </dgm:pt>
    <dgm:pt modelId="{72C61E60-05C6-45D2-9368-568795A00392}" type="pres">
      <dgm:prSet presAssocID="{C7EB592A-69C6-4AA4-898C-EE42E00816FC}" presName="connTx" presStyleLbl="parChTrans1D2" presStyleIdx="0" presStyleCnt="1"/>
      <dgm:spPr/>
    </dgm:pt>
    <dgm:pt modelId="{28858ABD-E7F3-4348-ADCB-0AAA1C40F284}" type="pres">
      <dgm:prSet presAssocID="{530711BC-1098-4C57-AE89-01CA2F7FA7AC}" presName="root2" presStyleCnt="0"/>
      <dgm:spPr/>
    </dgm:pt>
    <dgm:pt modelId="{F6D425D3-0E8D-47BF-9A84-BC0C155E7882}" type="pres">
      <dgm:prSet presAssocID="{530711BC-1098-4C57-AE89-01CA2F7FA7AC}" presName="LevelTwoTextNode" presStyleLbl="node2" presStyleIdx="0" presStyleCnt="1">
        <dgm:presLayoutVars>
          <dgm:chPref val="3"/>
        </dgm:presLayoutVars>
      </dgm:prSet>
      <dgm:spPr/>
    </dgm:pt>
    <dgm:pt modelId="{91E84CBB-BAF4-4C36-9C04-EEEA7968EAE6}" type="pres">
      <dgm:prSet presAssocID="{530711BC-1098-4C57-AE89-01CA2F7FA7AC}" presName="level3hierChild" presStyleCnt="0"/>
      <dgm:spPr/>
    </dgm:pt>
    <dgm:pt modelId="{7CA42F88-BE1B-4BB2-85AD-10E1CF4E9555}" type="pres">
      <dgm:prSet presAssocID="{833D30E3-23D8-44FB-86F8-DE835B339670}" presName="conn2-1" presStyleLbl="parChTrans1D3" presStyleIdx="0" presStyleCnt="2"/>
      <dgm:spPr/>
    </dgm:pt>
    <dgm:pt modelId="{17CC0DBA-D504-4268-803B-5845FAD5FEB1}" type="pres">
      <dgm:prSet presAssocID="{833D30E3-23D8-44FB-86F8-DE835B339670}" presName="connTx" presStyleLbl="parChTrans1D3" presStyleIdx="0" presStyleCnt="2"/>
      <dgm:spPr/>
    </dgm:pt>
    <dgm:pt modelId="{8D216FB9-6642-4509-909A-0DBD0F1064AD}" type="pres">
      <dgm:prSet presAssocID="{9ABC97E2-840C-4DAB-8C02-00BA10C3132E}" presName="root2" presStyleCnt="0"/>
      <dgm:spPr/>
    </dgm:pt>
    <dgm:pt modelId="{F7EA370E-6CA4-4268-980C-938CFBB0384D}" type="pres">
      <dgm:prSet presAssocID="{9ABC97E2-840C-4DAB-8C02-00BA10C3132E}" presName="LevelTwoTextNode" presStyleLbl="asst2" presStyleIdx="0" presStyleCnt="5">
        <dgm:presLayoutVars>
          <dgm:chPref val="3"/>
        </dgm:presLayoutVars>
      </dgm:prSet>
      <dgm:spPr/>
    </dgm:pt>
    <dgm:pt modelId="{1F420D0F-9E1A-454F-9735-83A23F8FC5BB}" type="pres">
      <dgm:prSet presAssocID="{9ABC97E2-840C-4DAB-8C02-00BA10C3132E}" presName="level3hierChild" presStyleCnt="0"/>
      <dgm:spPr/>
    </dgm:pt>
    <dgm:pt modelId="{ACC0E1BC-C777-4AC5-BAD2-C1E28D98FDEF}" type="pres">
      <dgm:prSet presAssocID="{B1ACD283-0251-4D92-9510-C1206720AE34}" presName="conn2-1" presStyleLbl="parChTrans1D4" presStyleIdx="0" presStyleCnt="3"/>
      <dgm:spPr/>
    </dgm:pt>
    <dgm:pt modelId="{461A832E-711A-4DC7-8F32-DC709383013E}" type="pres">
      <dgm:prSet presAssocID="{B1ACD283-0251-4D92-9510-C1206720AE34}" presName="connTx" presStyleLbl="parChTrans1D4" presStyleIdx="0" presStyleCnt="3"/>
      <dgm:spPr/>
    </dgm:pt>
    <dgm:pt modelId="{7F194BCC-37E5-43CE-8FD2-32DC99DDF127}" type="pres">
      <dgm:prSet presAssocID="{90117692-0D2D-4CB6-924E-B8A502920EE2}" presName="root2" presStyleCnt="0"/>
      <dgm:spPr/>
    </dgm:pt>
    <dgm:pt modelId="{7CED1E5F-73BD-48A3-A3F2-05AC5DEE6603}" type="pres">
      <dgm:prSet presAssocID="{90117692-0D2D-4CB6-924E-B8A502920EE2}" presName="LevelTwoTextNode" presStyleLbl="asst2" presStyleIdx="1" presStyleCnt="5" custScaleY="197317">
        <dgm:presLayoutVars>
          <dgm:chPref val="3"/>
        </dgm:presLayoutVars>
      </dgm:prSet>
      <dgm:spPr/>
    </dgm:pt>
    <dgm:pt modelId="{A2120192-9871-4B98-B510-3AE12EE32F11}" type="pres">
      <dgm:prSet presAssocID="{90117692-0D2D-4CB6-924E-B8A502920EE2}" presName="level3hierChild" presStyleCnt="0"/>
      <dgm:spPr/>
    </dgm:pt>
    <dgm:pt modelId="{88748E99-0597-4076-AAB8-F3A95F04A727}" type="pres">
      <dgm:prSet presAssocID="{C3E3F652-8F9E-4612-AFAB-E6FBDB5C92BB}" presName="conn2-1" presStyleLbl="parChTrans1D3" presStyleIdx="1" presStyleCnt="2"/>
      <dgm:spPr/>
    </dgm:pt>
    <dgm:pt modelId="{4DDC0F33-5BC6-4CFF-B693-C81C1ACD80A9}" type="pres">
      <dgm:prSet presAssocID="{C3E3F652-8F9E-4612-AFAB-E6FBDB5C92BB}" presName="connTx" presStyleLbl="parChTrans1D3" presStyleIdx="1" presStyleCnt="2"/>
      <dgm:spPr/>
    </dgm:pt>
    <dgm:pt modelId="{B153911F-41B6-4619-AF49-9CB3009E3121}" type="pres">
      <dgm:prSet presAssocID="{601B8B83-7DE8-4B8B-A799-B18572843CF8}" presName="root2" presStyleCnt="0"/>
      <dgm:spPr/>
    </dgm:pt>
    <dgm:pt modelId="{C10F6DFD-B4B1-4C18-AC09-FC5E4E44C28C}" type="pres">
      <dgm:prSet presAssocID="{601B8B83-7DE8-4B8B-A799-B18572843CF8}" presName="LevelTwoTextNode" presStyleLbl="asst2" presStyleIdx="2" presStyleCnt="5">
        <dgm:presLayoutVars>
          <dgm:chPref val="3"/>
        </dgm:presLayoutVars>
      </dgm:prSet>
      <dgm:spPr/>
    </dgm:pt>
    <dgm:pt modelId="{C4BBC6C3-9A42-4ECB-A201-4FF47333F5BB}" type="pres">
      <dgm:prSet presAssocID="{601B8B83-7DE8-4B8B-A799-B18572843CF8}" presName="level3hierChild" presStyleCnt="0"/>
      <dgm:spPr/>
    </dgm:pt>
    <dgm:pt modelId="{12F479EA-C6B7-4D5B-B4EA-BB6D6DD70836}" type="pres">
      <dgm:prSet presAssocID="{2D5E2720-FDB4-42B1-BA75-EA6617BB98F3}" presName="conn2-1" presStyleLbl="parChTrans1D4" presStyleIdx="1" presStyleCnt="3"/>
      <dgm:spPr/>
    </dgm:pt>
    <dgm:pt modelId="{A0B514C7-CEB3-4685-8C21-F54FE5EAC51F}" type="pres">
      <dgm:prSet presAssocID="{2D5E2720-FDB4-42B1-BA75-EA6617BB98F3}" presName="connTx" presStyleLbl="parChTrans1D4" presStyleIdx="1" presStyleCnt="3"/>
      <dgm:spPr/>
    </dgm:pt>
    <dgm:pt modelId="{180D5EFE-BB37-489F-85E6-189251E7CF51}" type="pres">
      <dgm:prSet presAssocID="{6CFBE53F-8E34-4A6C-884E-45C4D0C2421C}" presName="root2" presStyleCnt="0"/>
      <dgm:spPr/>
    </dgm:pt>
    <dgm:pt modelId="{503D1716-1FD4-47FB-9BC2-592446A968AA}" type="pres">
      <dgm:prSet presAssocID="{6CFBE53F-8E34-4A6C-884E-45C4D0C2421C}" presName="LevelTwoTextNode" presStyleLbl="asst2" presStyleIdx="3" presStyleCnt="5" custScaleY="164587">
        <dgm:presLayoutVars>
          <dgm:chPref val="3"/>
        </dgm:presLayoutVars>
      </dgm:prSet>
      <dgm:spPr/>
    </dgm:pt>
    <dgm:pt modelId="{E1E39E52-8F76-445A-A148-FFB07A6F7887}" type="pres">
      <dgm:prSet presAssocID="{6CFBE53F-8E34-4A6C-884E-45C4D0C2421C}" presName="level3hierChild" presStyleCnt="0"/>
      <dgm:spPr/>
    </dgm:pt>
    <dgm:pt modelId="{AADB3086-C1F9-402F-9CD3-648B5EAA046B}" type="pres">
      <dgm:prSet presAssocID="{268BC984-57E2-463D-B7FF-07B06F358495}" presName="conn2-1" presStyleLbl="parChTrans1D4" presStyleIdx="2" presStyleCnt="3"/>
      <dgm:spPr/>
    </dgm:pt>
    <dgm:pt modelId="{00D28AB2-A479-4093-8C14-6EBEBBD41515}" type="pres">
      <dgm:prSet presAssocID="{268BC984-57E2-463D-B7FF-07B06F358495}" presName="connTx" presStyleLbl="parChTrans1D4" presStyleIdx="2" presStyleCnt="3"/>
      <dgm:spPr/>
    </dgm:pt>
    <dgm:pt modelId="{74A31753-AF3C-475E-AF09-F3E510636F4F}" type="pres">
      <dgm:prSet presAssocID="{9C30B8D9-B3B4-4150-92C3-2D841ADBFB8E}" presName="root2" presStyleCnt="0"/>
      <dgm:spPr/>
    </dgm:pt>
    <dgm:pt modelId="{EFD69CBB-6305-4D79-BDC3-009513BDFD64}" type="pres">
      <dgm:prSet presAssocID="{9C30B8D9-B3B4-4150-92C3-2D841ADBFB8E}" presName="LevelTwoTextNode" presStyleLbl="asst2" presStyleIdx="4" presStyleCnt="5" custScaleY="173258">
        <dgm:presLayoutVars>
          <dgm:chPref val="3"/>
        </dgm:presLayoutVars>
      </dgm:prSet>
      <dgm:spPr/>
    </dgm:pt>
    <dgm:pt modelId="{9A3C853A-85E6-4C5E-9EA2-E23517ED6D66}" type="pres">
      <dgm:prSet presAssocID="{9C30B8D9-B3B4-4150-92C3-2D841ADBFB8E}" presName="level3hierChild" presStyleCnt="0"/>
      <dgm:spPr/>
    </dgm:pt>
  </dgm:ptLst>
  <dgm:cxnLst>
    <dgm:cxn modelId="{C0800006-662A-4F52-AB9A-F887498541F8}" srcId="{601B8B83-7DE8-4B8B-A799-B18572843CF8}" destId="{9C30B8D9-B3B4-4150-92C3-2D841ADBFB8E}" srcOrd="1" destOrd="0" parTransId="{268BC984-57E2-463D-B7FF-07B06F358495}" sibTransId="{FA4AF1CC-AB85-4585-9C4D-AE774D403D9C}"/>
    <dgm:cxn modelId="{13DA5412-337A-4E62-A090-3A69F6F56809}" type="presOf" srcId="{C3E3F652-8F9E-4612-AFAB-E6FBDB5C92BB}" destId="{88748E99-0597-4076-AAB8-F3A95F04A727}" srcOrd="0" destOrd="0" presId="urn:microsoft.com/office/officeart/2005/8/layout/hierarchy2"/>
    <dgm:cxn modelId="{88158C1D-75BC-4CB6-9CEF-1A63EB01F3B7}" srcId="{436055B6-89B4-41F7-BC43-57AC2C27E1A9}" destId="{D84DBEA0-E7E6-4338-8A04-EAADC142E07B}" srcOrd="0" destOrd="0" parTransId="{BA411C85-E749-4309-8E89-2403F874EE09}" sibTransId="{E8AE8295-F051-47B0-ABAB-E693F48CF399}"/>
    <dgm:cxn modelId="{39699736-0240-4036-BE55-55C8F5088FDF}" type="presOf" srcId="{D84DBEA0-E7E6-4338-8A04-EAADC142E07B}" destId="{1559DC96-1569-4E3B-86F3-6F1F6AD6C940}" srcOrd="0" destOrd="0" presId="urn:microsoft.com/office/officeart/2005/8/layout/hierarchy2"/>
    <dgm:cxn modelId="{B83F3937-11EF-4332-B520-DACF5C5F9A1C}" type="presOf" srcId="{833D30E3-23D8-44FB-86F8-DE835B339670}" destId="{17CC0DBA-D504-4268-803B-5845FAD5FEB1}" srcOrd="1" destOrd="0" presId="urn:microsoft.com/office/officeart/2005/8/layout/hierarchy2"/>
    <dgm:cxn modelId="{F136D73F-C7D3-4DD9-8C88-4F4A74D307D4}" type="presOf" srcId="{C7EB592A-69C6-4AA4-898C-EE42E00816FC}" destId="{AE2CF427-03B8-49EF-9480-2ED600F696C1}" srcOrd="0" destOrd="0" presId="urn:microsoft.com/office/officeart/2005/8/layout/hierarchy2"/>
    <dgm:cxn modelId="{959D855C-14BE-4958-B5E5-A8E53B081F7A}" type="presOf" srcId="{C7EB592A-69C6-4AA4-898C-EE42E00816FC}" destId="{72C61E60-05C6-45D2-9368-568795A00392}" srcOrd="1" destOrd="0" presId="urn:microsoft.com/office/officeart/2005/8/layout/hierarchy2"/>
    <dgm:cxn modelId="{4EA42C44-9BD0-483E-88E1-04FBFBB72A60}" type="presOf" srcId="{2D5E2720-FDB4-42B1-BA75-EA6617BB98F3}" destId="{A0B514C7-CEB3-4685-8C21-F54FE5EAC51F}" srcOrd="1" destOrd="0" presId="urn:microsoft.com/office/officeart/2005/8/layout/hierarchy2"/>
    <dgm:cxn modelId="{4D8C4748-A2E1-46F8-BADC-FBD0EC12EB33}" srcId="{D84DBEA0-E7E6-4338-8A04-EAADC142E07B}" destId="{530711BC-1098-4C57-AE89-01CA2F7FA7AC}" srcOrd="0" destOrd="0" parTransId="{C7EB592A-69C6-4AA4-898C-EE42E00816FC}" sibTransId="{EA621077-F8C8-4CD5-8D18-C0B7B43F5E52}"/>
    <dgm:cxn modelId="{4D9BCE69-2752-4D85-BD9E-E9F4D0C33E22}" type="presOf" srcId="{601B8B83-7DE8-4B8B-A799-B18572843CF8}" destId="{C10F6DFD-B4B1-4C18-AC09-FC5E4E44C28C}" srcOrd="0" destOrd="0" presId="urn:microsoft.com/office/officeart/2005/8/layout/hierarchy2"/>
    <dgm:cxn modelId="{07C86F6B-68F5-4FF7-B2FF-34FFCB29551C}" type="presOf" srcId="{90117692-0D2D-4CB6-924E-B8A502920EE2}" destId="{7CED1E5F-73BD-48A3-A3F2-05AC5DEE6603}" srcOrd="0" destOrd="0" presId="urn:microsoft.com/office/officeart/2005/8/layout/hierarchy2"/>
    <dgm:cxn modelId="{97789F4B-BC9A-42FD-9754-A5779A3BC477}" type="presOf" srcId="{9ABC97E2-840C-4DAB-8C02-00BA10C3132E}" destId="{F7EA370E-6CA4-4268-980C-938CFBB0384D}" srcOrd="0" destOrd="0" presId="urn:microsoft.com/office/officeart/2005/8/layout/hierarchy2"/>
    <dgm:cxn modelId="{5A17244C-A45A-48F8-9FC9-FCC2D4645FD7}" type="presOf" srcId="{B1ACD283-0251-4D92-9510-C1206720AE34}" destId="{ACC0E1BC-C777-4AC5-BAD2-C1E28D98FDEF}" srcOrd="0" destOrd="0" presId="urn:microsoft.com/office/officeart/2005/8/layout/hierarchy2"/>
    <dgm:cxn modelId="{12AF324D-4087-4408-ABA2-4D1F3FC970C3}" type="presOf" srcId="{436055B6-89B4-41F7-BC43-57AC2C27E1A9}" destId="{A081AA5A-7846-4D3C-8826-C6E4A526EB64}" srcOrd="0" destOrd="0" presId="urn:microsoft.com/office/officeart/2005/8/layout/hierarchy2"/>
    <dgm:cxn modelId="{6D999F51-70F5-49FD-AFA7-1D8CC5029958}" type="presOf" srcId="{268BC984-57E2-463D-B7FF-07B06F358495}" destId="{AADB3086-C1F9-402F-9CD3-648B5EAA046B}" srcOrd="0" destOrd="0" presId="urn:microsoft.com/office/officeart/2005/8/layout/hierarchy2"/>
    <dgm:cxn modelId="{5D7C7374-AB71-40B5-AC3B-FF3C04A6D211}" srcId="{530711BC-1098-4C57-AE89-01CA2F7FA7AC}" destId="{9ABC97E2-840C-4DAB-8C02-00BA10C3132E}" srcOrd="0" destOrd="0" parTransId="{833D30E3-23D8-44FB-86F8-DE835B339670}" sibTransId="{C8A8BE0B-19EB-44FA-9214-073F0975CDD3}"/>
    <dgm:cxn modelId="{D99D6F78-6B58-475C-809C-C0D39344AB32}" type="presOf" srcId="{9C30B8D9-B3B4-4150-92C3-2D841ADBFB8E}" destId="{EFD69CBB-6305-4D79-BDC3-009513BDFD64}" srcOrd="0" destOrd="0" presId="urn:microsoft.com/office/officeart/2005/8/layout/hierarchy2"/>
    <dgm:cxn modelId="{93A25D7A-210F-4D69-A490-2BDD67B8CF71}" type="presOf" srcId="{268BC984-57E2-463D-B7FF-07B06F358495}" destId="{00D28AB2-A479-4093-8C14-6EBEBBD41515}" srcOrd="1" destOrd="0" presId="urn:microsoft.com/office/officeart/2005/8/layout/hierarchy2"/>
    <dgm:cxn modelId="{3A6FD787-ACDD-4DC9-9E62-234915BB3D75}" type="presOf" srcId="{2D5E2720-FDB4-42B1-BA75-EA6617BB98F3}" destId="{12F479EA-C6B7-4D5B-B4EA-BB6D6DD70836}" srcOrd="0" destOrd="0" presId="urn:microsoft.com/office/officeart/2005/8/layout/hierarchy2"/>
    <dgm:cxn modelId="{A6E72291-15C8-456D-8C04-268D124AC8B3}" type="presOf" srcId="{530711BC-1098-4C57-AE89-01CA2F7FA7AC}" destId="{F6D425D3-0E8D-47BF-9A84-BC0C155E7882}" srcOrd="0" destOrd="0" presId="urn:microsoft.com/office/officeart/2005/8/layout/hierarchy2"/>
    <dgm:cxn modelId="{D254C199-C814-442A-B57E-A79FE3B00D87}" type="presOf" srcId="{B1ACD283-0251-4D92-9510-C1206720AE34}" destId="{461A832E-711A-4DC7-8F32-DC709383013E}" srcOrd="1" destOrd="0" presId="urn:microsoft.com/office/officeart/2005/8/layout/hierarchy2"/>
    <dgm:cxn modelId="{8CADACA4-AAFA-4120-AD2A-C65E3AFDB751}" srcId="{601B8B83-7DE8-4B8B-A799-B18572843CF8}" destId="{6CFBE53F-8E34-4A6C-884E-45C4D0C2421C}" srcOrd="0" destOrd="0" parTransId="{2D5E2720-FDB4-42B1-BA75-EA6617BB98F3}" sibTransId="{C1A8BC03-B451-44CF-AF8D-58A1DBB651AA}"/>
    <dgm:cxn modelId="{F7A0B1D9-D493-44DF-9E9B-7433A1B4B7E5}" srcId="{530711BC-1098-4C57-AE89-01CA2F7FA7AC}" destId="{601B8B83-7DE8-4B8B-A799-B18572843CF8}" srcOrd="1" destOrd="0" parTransId="{C3E3F652-8F9E-4612-AFAB-E6FBDB5C92BB}" sibTransId="{B303C043-69A4-407B-8A28-634964D4B377}"/>
    <dgm:cxn modelId="{5CD340DC-3FA7-4EA9-A675-9B5B02808077}" type="presOf" srcId="{C3E3F652-8F9E-4612-AFAB-E6FBDB5C92BB}" destId="{4DDC0F33-5BC6-4CFF-B693-C81C1ACD80A9}" srcOrd="1" destOrd="0" presId="urn:microsoft.com/office/officeart/2005/8/layout/hierarchy2"/>
    <dgm:cxn modelId="{44326EEA-2126-429B-AB0F-88AE5A6F936F}" type="presOf" srcId="{833D30E3-23D8-44FB-86F8-DE835B339670}" destId="{7CA42F88-BE1B-4BB2-85AD-10E1CF4E9555}" srcOrd="0" destOrd="0" presId="urn:microsoft.com/office/officeart/2005/8/layout/hierarchy2"/>
    <dgm:cxn modelId="{8526E6EC-BBFB-46E5-BDF2-4CD89F1827BC}" type="presOf" srcId="{6CFBE53F-8E34-4A6C-884E-45C4D0C2421C}" destId="{503D1716-1FD4-47FB-9BC2-592446A968AA}" srcOrd="0" destOrd="0" presId="urn:microsoft.com/office/officeart/2005/8/layout/hierarchy2"/>
    <dgm:cxn modelId="{4FF50BFB-453B-43CD-AE85-4818175A76D7}" srcId="{9ABC97E2-840C-4DAB-8C02-00BA10C3132E}" destId="{90117692-0D2D-4CB6-924E-B8A502920EE2}" srcOrd="0" destOrd="0" parTransId="{B1ACD283-0251-4D92-9510-C1206720AE34}" sibTransId="{A5A4AA95-7A2F-44B6-8C05-66DAB76F02DB}"/>
    <dgm:cxn modelId="{AD29A8F4-BF43-40D1-B012-62DBB9DAE1EB}" type="presParOf" srcId="{A081AA5A-7846-4D3C-8826-C6E4A526EB64}" destId="{6F2387AB-F541-4437-AF93-4D28B4357F54}" srcOrd="0" destOrd="0" presId="urn:microsoft.com/office/officeart/2005/8/layout/hierarchy2"/>
    <dgm:cxn modelId="{B91ADC61-B4E1-494A-8718-AD2EAF1775AA}" type="presParOf" srcId="{6F2387AB-F541-4437-AF93-4D28B4357F54}" destId="{1559DC96-1569-4E3B-86F3-6F1F6AD6C940}" srcOrd="0" destOrd="0" presId="urn:microsoft.com/office/officeart/2005/8/layout/hierarchy2"/>
    <dgm:cxn modelId="{2354803A-3AD8-4D72-91E1-7014576F68D4}" type="presParOf" srcId="{6F2387AB-F541-4437-AF93-4D28B4357F54}" destId="{19B73B2C-D8DA-4641-A9F0-13F3BFDDE369}" srcOrd="1" destOrd="0" presId="urn:microsoft.com/office/officeart/2005/8/layout/hierarchy2"/>
    <dgm:cxn modelId="{66AE6578-6690-40DE-99A8-407B2E553B81}" type="presParOf" srcId="{19B73B2C-D8DA-4641-A9F0-13F3BFDDE369}" destId="{AE2CF427-03B8-49EF-9480-2ED600F696C1}" srcOrd="0" destOrd="0" presId="urn:microsoft.com/office/officeart/2005/8/layout/hierarchy2"/>
    <dgm:cxn modelId="{30CAD4EC-A8C6-4369-B2A2-ECCEE2900299}" type="presParOf" srcId="{AE2CF427-03B8-49EF-9480-2ED600F696C1}" destId="{72C61E60-05C6-45D2-9368-568795A00392}" srcOrd="0" destOrd="0" presId="urn:microsoft.com/office/officeart/2005/8/layout/hierarchy2"/>
    <dgm:cxn modelId="{56216F27-D402-4FF7-AC24-CAF5A78A7ADB}" type="presParOf" srcId="{19B73B2C-D8DA-4641-A9F0-13F3BFDDE369}" destId="{28858ABD-E7F3-4348-ADCB-0AAA1C40F284}" srcOrd="1" destOrd="0" presId="urn:microsoft.com/office/officeart/2005/8/layout/hierarchy2"/>
    <dgm:cxn modelId="{47301C43-4ADF-489D-A2CF-AC0C432E0DB6}" type="presParOf" srcId="{28858ABD-E7F3-4348-ADCB-0AAA1C40F284}" destId="{F6D425D3-0E8D-47BF-9A84-BC0C155E7882}" srcOrd="0" destOrd="0" presId="urn:microsoft.com/office/officeart/2005/8/layout/hierarchy2"/>
    <dgm:cxn modelId="{A40759B3-5EF4-4367-8B72-1474EC2E7682}" type="presParOf" srcId="{28858ABD-E7F3-4348-ADCB-0AAA1C40F284}" destId="{91E84CBB-BAF4-4C36-9C04-EEEA7968EAE6}" srcOrd="1" destOrd="0" presId="urn:microsoft.com/office/officeart/2005/8/layout/hierarchy2"/>
    <dgm:cxn modelId="{E0558137-5EB6-4F5A-80AD-C56723E30C72}" type="presParOf" srcId="{91E84CBB-BAF4-4C36-9C04-EEEA7968EAE6}" destId="{7CA42F88-BE1B-4BB2-85AD-10E1CF4E9555}" srcOrd="0" destOrd="0" presId="urn:microsoft.com/office/officeart/2005/8/layout/hierarchy2"/>
    <dgm:cxn modelId="{7A4B3F48-54B1-4382-BF4E-3CA318DA5ED6}" type="presParOf" srcId="{7CA42F88-BE1B-4BB2-85AD-10E1CF4E9555}" destId="{17CC0DBA-D504-4268-803B-5845FAD5FEB1}" srcOrd="0" destOrd="0" presId="urn:microsoft.com/office/officeart/2005/8/layout/hierarchy2"/>
    <dgm:cxn modelId="{872F0BB6-9A6E-4E05-80D7-4468FA0F0EAB}" type="presParOf" srcId="{91E84CBB-BAF4-4C36-9C04-EEEA7968EAE6}" destId="{8D216FB9-6642-4509-909A-0DBD0F1064AD}" srcOrd="1" destOrd="0" presId="urn:microsoft.com/office/officeart/2005/8/layout/hierarchy2"/>
    <dgm:cxn modelId="{ED17B372-5971-458F-9F2B-D5A1BFCCC47C}" type="presParOf" srcId="{8D216FB9-6642-4509-909A-0DBD0F1064AD}" destId="{F7EA370E-6CA4-4268-980C-938CFBB0384D}" srcOrd="0" destOrd="0" presId="urn:microsoft.com/office/officeart/2005/8/layout/hierarchy2"/>
    <dgm:cxn modelId="{B352DA8D-8164-493F-8A83-B1748FB67B11}" type="presParOf" srcId="{8D216FB9-6642-4509-909A-0DBD0F1064AD}" destId="{1F420D0F-9E1A-454F-9735-83A23F8FC5BB}" srcOrd="1" destOrd="0" presId="urn:microsoft.com/office/officeart/2005/8/layout/hierarchy2"/>
    <dgm:cxn modelId="{145C019F-49D1-4E0E-80E7-E3F55BA8F45C}" type="presParOf" srcId="{1F420D0F-9E1A-454F-9735-83A23F8FC5BB}" destId="{ACC0E1BC-C777-4AC5-BAD2-C1E28D98FDEF}" srcOrd="0" destOrd="0" presId="urn:microsoft.com/office/officeart/2005/8/layout/hierarchy2"/>
    <dgm:cxn modelId="{F174495A-C223-4158-8198-1F61CDC11A97}" type="presParOf" srcId="{ACC0E1BC-C777-4AC5-BAD2-C1E28D98FDEF}" destId="{461A832E-711A-4DC7-8F32-DC709383013E}" srcOrd="0" destOrd="0" presId="urn:microsoft.com/office/officeart/2005/8/layout/hierarchy2"/>
    <dgm:cxn modelId="{EA07F90D-4E96-4FDD-BAB5-DF557311C6C1}" type="presParOf" srcId="{1F420D0F-9E1A-454F-9735-83A23F8FC5BB}" destId="{7F194BCC-37E5-43CE-8FD2-32DC99DDF127}" srcOrd="1" destOrd="0" presId="urn:microsoft.com/office/officeart/2005/8/layout/hierarchy2"/>
    <dgm:cxn modelId="{D2800C04-C035-4E48-B08E-3C7D4604A2F1}" type="presParOf" srcId="{7F194BCC-37E5-43CE-8FD2-32DC99DDF127}" destId="{7CED1E5F-73BD-48A3-A3F2-05AC5DEE6603}" srcOrd="0" destOrd="0" presId="urn:microsoft.com/office/officeart/2005/8/layout/hierarchy2"/>
    <dgm:cxn modelId="{43D9EA21-83F5-4DF1-9E86-C6E00A668417}" type="presParOf" srcId="{7F194BCC-37E5-43CE-8FD2-32DC99DDF127}" destId="{A2120192-9871-4B98-B510-3AE12EE32F11}" srcOrd="1" destOrd="0" presId="urn:microsoft.com/office/officeart/2005/8/layout/hierarchy2"/>
    <dgm:cxn modelId="{0737331F-6E41-43E6-BBF9-A550A1E2ADBC}" type="presParOf" srcId="{91E84CBB-BAF4-4C36-9C04-EEEA7968EAE6}" destId="{88748E99-0597-4076-AAB8-F3A95F04A727}" srcOrd="2" destOrd="0" presId="urn:microsoft.com/office/officeart/2005/8/layout/hierarchy2"/>
    <dgm:cxn modelId="{FDF5E809-FAEA-43C1-B587-3454B25D2BE9}" type="presParOf" srcId="{88748E99-0597-4076-AAB8-F3A95F04A727}" destId="{4DDC0F33-5BC6-4CFF-B693-C81C1ACD80A9}" srcOrd="0" destOrd="0" presId="urn:microsoft.com/office/officeart/2005/8/layout/hierarchy2"/>
    <dgm:cxn modelId="{C7617CFE-7959-4154-90A8-D4E39BAE878B}" type="presParOf" srcId="{91E84CBB-BAF4-4C36-9C04-EEEA7968EAE6}" destId="{B153911F-41B6-4619-AF49-9CB3009E3121}" srcOrd="3" destOrd="0" presId="urn:microsoft.com/office/officeart/2005/8/layout/hierarchy2"/>
    <dgm:cxn modelId="{E0C75DBA-550B-4DE8-9123-1FE6D09D3805}" type="presParOf" srcId="{B153911F-41B6-4619-AF49-9CB3009E3121}" destId="{C10F6DFD-B4B1-4C18-AC09-FC5E4E44C28C}" srcOrd="0" destOrd="0" presId="urn:microsoft.com/office/officeart/2005/8/layout/hierarchy2"/>
    <dgm:cxn modelId="{6BAB84F7-18A2-4E96-9A05-C4C4FE467534}" type="presParOf" srcId="{B153911F-41B6-4619-AF49-9CB3009E3121}" destId="{C4BBC6C3-9A42-4ECB-A201-4FF47333F5BB}" srcOrd="1" destOrd="0" presId="urn:microsoft.com/office/officeart/2005/8/layout/hierarchy2"/>
    <dgm:cxn modelId="{345FEB3F-277F-45CB-8AAE-DDF26EC083A3}" type="presParOf" srcId="{C4BBC6C3-9A42-4ECB-A201-4FF47333F5BB}" destId="{12F479EA-C6B7-4D5B-B4EA-BB6D6DD70836}" srcOrd="0" destOrd="0" presId="urn:microsoft.com/office/officeart/2005/8/layout/hierarchy2"/>
    <dgm:cxn modelId="{124BB118-8C9F-4E93-AB15-4EFCF4954055}" type="presParOf" srcId="{12F479EA-C6B7-4D5B-B4EA-BB6D6DD70836}" destId="{A0B514C7-CEB3-4685-8C21-F54FE5EAC51F}" srcOrd="0" destOrd="0" presId="urn:microsoft.com/office/officeart/2005/8/layout/hierarchy2"/>
    <dgm:cxn modelId="{3EA85EF4-88DD-4C04-9BE6-198A4236D6D9}" type="presParOf" srcId="{C4BBC6C3-9A42-4ECB-A201-4FF47333F5BB}" destId="{180D5EFE-BB37-489F-85E6-189251E7CF51}" srcOrd="1" destOrd="0" presId="urn:microsoft.com/office/officeart/2005/8/layout/hierarchy2"/>
    <dgm:cxn modelId="{AD0A3395-2906-4A83-87A4-FA664596B8F7}" type="presParOf" srcId="{180D5EFE-BB37-489F-85E6-189251E7CF51}" destId="{503D1716-1FD4-47FB-9BC2-592446A968AA}" srcOrd="0" destOrd="0" presId="urn:microsoft.com/office/officeart/2005/8/layout/hierarchy2"/>
    <dgm:cxn modelId="{F2B45E11-9C85-4AFC-82C8-BAAC0C95F795}" type="presParOf" srcId="{180D5EFE-BB37-489F-85E6-189251E7CF51}" destId="{E1E39E52-8F76-445A-A148-FFB07A6F7887}" srcOrd="1" destOrd="0" presId="urn:microsoft.com/office/officeart/2005/8/layout/hierarchy2"/>
    <dgm:cxn modelId="{9C09471B-27FD-47F1-8B96-FF55294D04F6}" type="presParOf" srcId="{C4BBC6C3-9A42-4ECB-A201-4FF47333F5BB}" destId="{AADB3086-C1F9-402F-9CD3-648B5EAA046B}" srcOrd="2" destOrd="0" presId="urn:microsoft.com/office/officeart/2005/8/layout/hierarchy2"/>
    <dgm:cxn modelId="{3C5DF2F9-1BDA-4C24-870A-5961EFE0EC11}" type="presParOf" srcId="{AADB3086-C1F9-402F-9CD3-648B5EAA046B}" destId="{00D28AB2-A479-4093-8C14-6EBEBBD41515}" srcOrd="0" destOrd="0" presId="urn:microsoft.com/office/officeart/2005/8/layout/hierarchy2"/>
    <dgm:cxn modelId="{FE5433E4-5289-4762-922D-F4E4B10D8DC0}" type="presParOf" srcId="{C4BBC6C3-9A42-4ECB-A201-4FF47333F5BB}" destId="{74A31753-AF3C-475E-AF09-F3E510636F4F}" srcOrd="3" destOrd="0" presId="urn:microsoft.com/office/officeart/2005/8/layout/hierarchy2"/>
    <dgm:cxn modelId="{1ACDDFDE-DEF5-4EB0-9186-F9345CABFCD8}" type="presParOf" srcId="{74A31753-AF3C-475E-AF09-F3E510636F4F}" destId="{EFD69CBB-6305-4D79-BDC3-009513BDFD64}" srcOrd="0" destOrd="0" presId="urn:microsoft.com/office/officeart/2005/8/layout/hierarchy2"/>
    <dgm:cxn modelId="{CE3A512D-A498-4BC8-832E-E55920D2833F}" type="presParOf" srcId="{74A31753-AF3C-475E-AF09-F3E510636F4F}" destId="{9A3C853A-85E6-4C5E-9EA2-E23517ED6D66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0CE967B-D2E3-412E-A684-60D4C2B62406}" type="doc">
      <dgm:prSet loTypeId="urn:microsoft.com/office/officeart/2005/8/layout/vList4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MX"/>
        </a:p>
      </dgm:t>
    </dgm:pt>
    <dgm:pt modelId="{BEE7D97E-8224-4D1D-AD63-10CE651E0043}" type="pres">
      <dgm:prSet presAssocID="{90CE967B-D2E3-412E-A684-60D4C2B62406}" presName="linear" presStyleCnt="0">
        <dgm:presLayoutVars>
          <dgm:dir/>
          <dgm:resizeHandles val="exact"/>
        </dgm:presLayoutVars>
      </dgm:prSet>
      <dgm:spPr/>
    </dgm:pt>
  </dgm:ptLst>
  <dgm:cxnLst>
    <dgm:cxn modelId="{88973C9C-7B71-4FE5-B6C7-F7CB6F4BA77A}" type="presOf" srcId="{90CE967B-D2E3-412E-A684-60D4C2B62406}" destId="{BEE7D97E-8224-4D1D-AD63-10CE651E0043}" srcOrd="0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CA7E276-00A8-41E5-AFD7-C794C350DF40}" type="doc">
      <dgm:prSet loTypeId="urn:microsoft.com/office/officeart/2005/8/layout/list1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s-MX"/>
        </a:p>
      </dgm:t>
    </dgm:pt>
    <dgm:pt modelId="{9FC2FEBA-0EC0-401C-8191-0520BAB20EA9}">
      <dgm:prSet phldrT="[Texto]" custT="1"/>
      <dgm:spPr>
        <a:solidFill>
          <a:srgbClr val="1E5192"/>
        </a:solidFill>
      </dgm:spPr>
      <dgm:t>
        <a:bodyPr/>
        <a:lstStyle/>
        <a:p>
          <a:r>
            <a:rPr lang="es-MX" sz="3700" dirty="0">
              <a:latin typeface="Times New Roman" panose="02020603050405020304" pitchFamily="18" charset="0"/>
              <a:cs typeface="Times New Roman" panose="02020603050405020304" pitchFamily="18" charset="0"/>
            </a:rPr>
            <a:t>2. Inversión social, pobreza y crecimiento en México</a:t>
          </a:r>
        </a:p>
      </dgm:t>
    </dgm:pt>
    <dgm:pt modelId="{6B08DB25-509E-430B-A96B-9A490EF1051B}" type="parTrans" cxnId="{9AE7E945-AA03-4A03-AAEF-EA3334DCC9A0}">
      <dgm:prSet/>
      <dgm:spPr/>
      <dgm:t>
        <a:bodyPr/>
        <a:lstStyle/>
        <a:p>
          <a:endParaRPr lang="es-MX"/>
        </a:p>
      </dgm:t>
    </dgm:pt>
    <dgm:pt modelId="{D8258E35-E300-455F-B587-6E53A137E885}" type="sibTrans" cxnId="{9AE7E945-AA03-4A03-AAEF-EA3334DCC9A0}">
      <dgm:prSet/>
      <dgm:spPr/>
      <dgm:t>
        <a:bodyPr/>
        <a:lstStyle/>
        <a:p>
          <a:endParaRPr lang="es-MX"/>
        </a:p>
      </dgm:t>
    </dgm:pt>
    <dgm:pt modelId="{6CB0067F-E0C9-4809-97D9-18AA5DEC023B}" type="pres">
      <dgm:prSet presAssocID="{DCA7E276-00A8-41E5-AFD7-C794C350DF40}" presName="linear" presStyleCnt="0">
        <dgm:presLayoutVars>
          <dgm:dir/>
          <dgm:animLvl val="lvl"/>
          <dgm:resizeHandles val="exact"/>
        </dgm:presLayoutVars>
      </dgm:prSet>
      <dgm:spPr/>
    </dgm:pt>
    <dgm:pt modelId="{2215A7FC-6AB0-4757-A88D-283B062066CF}" type="pres">
      <dgm:prSet presAssocID="{9FC2FEBA-0EC0-401C-8191-0520BAB20EA9}" presName="parentLin" presStyleCnt="0"/>
      <dgm:spPr/>
    </dgm:pt>
    <dgm:pt modelId="{241B7CCA-753B-480D-8BA6-F1C3619527BE}" type="pres">
      <dgm:prSet presAssocID="{9FC2FEBA-0EC0-401C-8191-0520BAB20EA9}" presName="parentLeftMargin" presStyleLbl="node1" presStyleIdx="0" presStyleCnt="1"/>
      <dgm:spPr/>
    </dgm:pt>
    <dgm:pt modelId="{91FD2494-394B-4327-BCC8-F31FB108AD7C}" type="pres">
      <dgm:prSet presAssocID="{9FC2FEBA-0EC0-401C-8191-0520BAB20EA9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A5031A86-F9AD-43E2-B770-E5EA0611675D}" type="pres">
      <dgm:prSet presAssocID="{9FC2FEBA-0EC0-401C-8191-0520BAB20EA9}" presName="negativeSpace" presStyleCnt="0"/>
      <dgm:spPr/>
    </dgm:pt>
    <dgm:pt modelId="{EA4D1901-3258-4F0B-9BF1-728CBF998A13}" type="pres">
      <dgm:prSet presAssocID="{9FC2FEBA-0EC0-401C-8191-0520BAB20EA9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9AE7E945-AA03-4A03-AAEF-EA3334DCC9A0}" srcId="{DCA7E276-00A8-41E5-AFD7-C794C350DF40}" destId="{9FC2FEBA-0EC0-401C-8191-0520BAB20EA9}" srcOrd="0" destOrd="0" parTransId="{6B08DB25-509E-430B-A96B-9A490EF1051B}" sibTransId="{D8258E35-E300-455F-B587-6E53A137E885}"/>
    <dgm:cxn modelId="{7E040849-D6F5-47D4-A8A5-DA9ADA1CBF0C}" type="presOf" srcId="{DCA7E276-00A8-41E5-AFD7-C794C350DF40}" destId="{6CB0067F-E0C9-4809-97D9-18AA5DEC023B}" srcOrd="0" destOrd="0" presId="urn:microsoft.com/office/officeart/2005/8/layout/list1"/>
    <dgm:cxn modelId="{F2669980-6F4E-4603-BBCC-2283D8923176}" type="presOf" srcId="{9FC2FEBA-0EC0-401C-8191-0520BAB20EA9}" destId="{241B7CCA-753B-480D-8BA6-F1C3619527BE}" srcOrd="0" destOrd="0" presId="urn:microsoft.com/office/officeart/2005/8/layout/list1"/>
    <dgm:cxn modelId="{2ECBFEF3-0759-42FF-8454-DFC683E81C81}" type="presOf" srcId="{9FC2FEBA-0EC0-401C-8191-0520BAB20EA9}" destId="{91FD2494-394B-4327-BCC8-F31FB108AD7C}" srcOrd="1" destOrd="0" presId="urn:microsoft.com/office/officeart/2005/8/layout/list1"/>
    <dgm:cxn modelId="{24F52B05-E2EB-4A66-8D8E-035E79CAFB3A}" type="presParOf" srcId="{6CB0067F-E0C9-4809-97D9-18AA5DEC023B}" destId="{2215A7FC-6AB0-4757-A88D-283B062066CF}" srcOrd="0" destOrd="0" presId="urn:microsoft.com/office/officeart/2005/8/layout/list1"/>
    <dgm:cxn modelId="{37774F02-F680-4101-9981-428DE1378E2C}" type="presParOf" srcId="{2215A7FC-6AB0-4757-A88D-283B062066CF}" destId="{241B7CCA-753B-480D-8BA6-F1C3619527BE}" srcOrd="0" destOrd="0" presId="urn:microsoft.com/office/officeart/2005/8/layout/list1"/>
    <dgm:cxn modelId="{9F1BCF96-8DE4-424C-94D4-F6C8249FB80A}" type="presParOf" srcId="{2215A7FC-6AB0-4757-A88D-283B062066CF}" destId="{91FD2494-394B-4327-BCC8-F31FB108AD7C}" srcOrd="1" destOrd="0" presId="urn:microsoft.com/office/officeart/2005/8/layout/list1"/>
    <dgm:cxn modelId="{DE3B9F14-D99D-4EA0-BF9B-5F67829C74EA}" type="presParOf" srcId="{6CB0067F-E0C9-4809-97D9-18AA5DEC023B}" destId="{A5031A86-F9AD-43E2-B770-E5EA0611675D}" srcOrd="1" destOrd="0" presId="urn:microsoft.com/office/officeart/2005/8/layout/list1"/>
    <dgm:cxn modelId="{7C08E527-5BF9-414C-B663-4BF1DD3124D8}" type="presParOf" srcId="{6CB0067F-E0C9-4809-97D9-18AA5DEC023B}" destId="{EA4D1901-3258-4F0B-9BF1-728CBF998A13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00C32DE-FF2A-43A5-B20D-1CB51DCAC35C}" type="doc">
      <dgm:prSet loTypeId="urn:microsoft.com/office/officeart/2005/8/layout/b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3635089A-0570-4E62-81F6-F88439F2A457}">
      <dgm:prSet phldrT="[Texto]"/>
      <dgm:spPr/>
      <dgm:t>
        <a:bodyPr/>
        <a:lstStyle/>
        <a:p>
          <a:r>
            <a:rPr lang="es-MX" dirty="0">
              <a:latin typeface="Times New Roman" panose="02020603050405020304" pitchFamily="18" charset="0"/>
              <a:cs typeface="Times New Roman" panose="02020603050405020304" pitchFamily="18" charset="0"/>
            </a:rPr>
            <a:t>↑ Inversión</a:t>
          </a:r>
        </a:p>
      </dgm:t>
    </dgm:pt>
    <dgm:pt modelId="{A5F4DB7F-A9BE-4E77-9362-58D9CC47306D}" type="parTrans" cxnId="{4F0E156C-8DD6-44A2-B49C-49B75D4FE24D}">
      <dgm:prSet/>
      <dgm:spPr/>
      <dgm:t>
        <a:bodyPr/>
        <a:lstStyle/>
        <a:p>
          <a:endParaRPr lang="es-MX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6C4A8D6-E56E-4D8A-9457-DAD315A4D33D}" type="sibTrans" cxnId="{4F0E156C-8DD6-44A2-B49C-49B75D4FE24D}">
      <dgm:prSet/>
      <dgm:spPr/>
      <dgm:t>
        <a:bodyPr/>
        <a:lstStyle/>
        <a:p>
          <a:endParaRPr lang="es-MX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52FBCC9-3B7E-4787-881B-7EC17CD59C02}">
      <dgm:prSet phldrT="[Texto]"/>
      <dgm:spPr/>
      <dgm:t>
        <a:bodyPr/>
        <a:lstStyle/>
        <a:p>
          <a:r>
            <a:rPr lang="es-MX" dirty="0">
              <a:latin typeface="Times New Roman" panose="02020603050405020304" pitchFamily="18" charset="0"/>
              <a:cs typeface="Times New Roman" panose="02020603050405020304" pitchFamily="18" charset="0"/>
            </a:rPr>
            <a:t>↑ Acumulación de factores</a:t>
          </a:r>
        </a:p>
      </dgm:t>
    </dgm:pt>
    <dgm:pt modelId="{90EA8BD0-9029-4903-8993-EB9CE457C6B0}" type="parTrans" cxnId="{08F5420F-469B-4998-92B2-6757E2B4E779}">
      <dgm:prSet/>
      <dgm:spPr/>
      <dgm:t>
        <a:bodyPr/>
        <a:lstStyle/>
        <a:p>
          <a:endParaRPr lang="es-MX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221CA8C-2D3C-41D6-A3C9-234F673AEE9F}" type="sibTrans" cxnId="{08F5420F-469B-4998-92B2-6757E2B4E779}">
      <dgm:prSet/>
      <dgm:spPr/>
      <dgm:t>
        <a:bodyPr/>
        <a:lstStyle/>
        <a:p>
          <a:endParaRPr lang="es-MX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7891FAC-B06E-48EC-9792-E0386A08E1C1}">
      <dgm:prSet phldrT="[Texto]"/>
      <dgm:spPr/>
      <dgm:t>
        <a:bodyPr/>
        <a:lstStyle/>
        <a:p>
          <a:r>
            <a:rPr lang="es-MX" dirty="0">
              <a:latin typeface="Times New Roman" panose="02020603050405020304" pitchFamily="18" charset="0"/>
              <a:cs typeface="Times New Roman" panose="02020603050405020304" pitchFamily="18" charset="0"/>
            </a:rPr>
            <a:t>↑ Innovación tecnológica</a:t>
          </a:r>
        </a:p>
      </dgm:t>
    </dgm:pt>
    <dgm:pt modelId="{D315F132-6636-40C5-8D96-871301FAD2FA}" type="parTrans" cxnId="{8ED5F277-763F-4BB2-A722-D8D291255AAA}">
      <dgm:prSet/>
      <dgm:spPr/>
      <dgm:t>
        <a:bodyPr/>
        <a:lstStyle/>
        <a:p>
          <a:endParaRPr lang="es-MX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5D6B66F-C1E4-49B3-9BDD-EF3C67CC1DDD}" type="sibTrans" cxnId="{8ED5F277-763F-4BB2-A722-D8D291255AAA}">
      <dgm:prSet/>
      <dgm:spPr/>
      <dgm:t>
        <a:bodyPr/>
        <a:lstStyle/>
        <a:p>
          <a:endParaRPr lang="es-MX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59E4AFB-E66D-4DE6-90DE-20A331ED9140}">
      <dgm:prSet phldrT="[Texto]"/>
      <dgm:spPr/>
      <dgm:t>
        <a:bodyPr/>
        <a:lstStyle/>
        <a:p>
          <a:r>
            <a:rPr lang="es-MX" dirty="0">
              <a:latin typeface="Times New Roman" panose="02020603050405020304" pitchFamily="18" charset="0"/>
              <a:cs typeface="Times New Roman" panose="02020603050405020304" pitchFamily="18" charset="0"/>
            </a:rPr>
            <a:t>↑ Productividad del trabajo</a:t>
          </a:r>
        </a:p>
      </dgm:t>
    </dgm:pt>
    <dgm:pt modelId="{4AC6CC93-D73F-4739-86E7-B7D01650617A}" type="parTrans" cxnId="{07FEE76C-86A4-4AB7-8494-78ED791FFEAE}">
      <dgm:prSet/>
      <dgm:spPr/>
      <dgm:t>
        <a:bodyPr/>
        <a:lstStyle/>
        <a:p>
          <a:endParaRPr lang="es-MX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729C5B6-FEEF-453A-93E4-27C1468D0141}" type="sibTrans" cxnId="{07FEE76C-86A4-4AB7-8494-78ED791FFEAE}">
      <dgm:prSet/>
      <dgm:spPr/>
      <dgm:t>
        <a:bodyPr/>
        <a:lstStyle/>
        <a:p>
          <a:endParaRPr lang="es-MX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2FCDC02-8A01-4CF5-8013-11AB5A9F5F37}">
      <dgm:prSet phldrT="[Texto]"/>
      <dgm:spPr/>
      <dgm:t>
        <a:bodyPr/>
        <a:lstStyle/>
        <a:p>
          <a:r>
            <a:rPr lang="es-MX" dirty="0">
              <a:latin typeface="Times New Roman" panose="02020603050405020304" pitchFamily="18" charset="0"/>
              <a:cs typeface="Times New Roman" panose="02020603050405020304" pitchFamily="18" charset="0"/>
            </a:rPr>
            <a:t>↑ Crecimiento de “largo plazo”.</a:t>
          </a:r>
        </a:p>
      </dgm:t>
    </dgm:pt>
    <dgm:pt modelId="{77030069-5E78-4387-95A1-E016ED5B095E}" type="parTrans" cxnId="{515AD738-567B-4CD5-989A-5BCEDF76D58B}">
      <dgm:prSet/>
      <dgm:spPr/>
      <dgm:t>
        <a:bodyPr/>
        <a:lstStyle/>
        <a:p>
          <a:endParaRPr lang="es-MX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E8E7786-4CF2-44C6-8EE3-4F7C11233B54}" type="sibTrans" cxnId="{515AD738-567B-4CD5-989A-5BCEDF76D58B}">
      <dgm:prSet/>
      <dgm:spPr/>
      <dgm:t>
        <a:bodyPr/>
        <a:lstStyle/>
        <a:p>
          <a:endParaRPr lang="es-MX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0530A84-743D-4E12-8BD2-DDD7970C0F8B}">
      <dgm:prSet phldrT="[Texto]"/>
      <dgm:spPr/>
      <dgm:t>
        <a:bodyPr/>
        <a:lstStyle/>
        <a:p>
          <a:r>
            <a:rPr lang="es-MX" dirty="0">
              <a:latin typeface="Times New Roman" panose="02020603050405020304" pitchFamily="18" charset="0"/>
              <a:cs typeface="Times New Roman" panose="02020603050405020304" pitchFamily="18" charset="0"/>
            </a:rPr>
            <a:t>↑ Remuneración a todos los factores</a:t>
          </a:r>
        </a:p>
      </dgm:t>
    </dgm:pt>
    <dgm:pt modelId="{697AD176-8752-4DC2-8193-6C60AFB88919}" type="parTrans" cxnId="{3835EA63-64D9-45F3-9CB2-2479002371E1}">
      <dgm:prSet/>
      <dgm:spPr/>
      <dgm:t>
        <a:bodyPr/>
        <a:lstStyle/>
        <a:p>
          <a:endParaRPr lang="es-MX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9ED2EE5-7DB3-46AB-97B6-8112A2B5DA35}" type="sibTrans" cxnId="{3835EA63-64D9-45F3-9CB2-2479002371E1}">
      <dgm:prSet/>
      <dgm:spPr/>
      <dgm:t>
        <a:bodyPr/>
        <a:lstStyle/>
        <a:p>
          <a:endParaRPr lang="es-MX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99D50CC-B8FC-4BC2-A891-4CDC0C93FE89}">
      <dgm:prSet phldrT="[Texto]"/>
      <dgm:spPr/>
      <dgm:t>
        <a:bodyPr/>
        <a:lstStyle/>
        <a:p>
          <a:r>
            <a:rPr lang="es-MX" dirty="0">
              <a:latin typeface="Times New Roman" panose="02020603050405020304" pitchFamily="18" charset="0"/>
              <a:cs typeface="Times New Roman" panose="02020603050405020304" pitchFamily="18" charset="0"/>
            </a:rPr>
            <a:t>↑ Salario real y ↓ desempleo</a:t>
          </a:r>
        </a:p>
      </dgm:t>
    </dgm:pt>
    <dgm:pt modelId="{C98B3D77-E14C-4E66-B42F-C66A43883F1A}" type="parTrans" cxnId="{57603608-EAA3-406B-A9AA-544E829C467E}">
      <dgm:prSet/>
      <dgm:spPr/>
      <dgm:t>
        <a:bodyPr/>
        <a:lstStyle/>
        <a:p>
          <a:endParaRPr lang="es-MX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827F852-2D2F-4A1F-8C5D-1FA196E14FD5}" type="sibTrans" cxnId="{57603608-EAA3-406B-A9AA-544E829C467E}">
      <dgm:prSet/>
      <dgm:spPr/>
      <dgm:t>
        <a:bodyPr/>
        <a:lstStyle/>
        <a:p>
          <a:endParaRPr lang="es-MX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5CE905E-FE77-491B-A9E6-AB8CC49D97FF}">
      <dgm:prSet phldrT="[Texto]"/>
      <dgm:spPr/>
      <dgm:t>
        <a:bodyPr/>
        <a:lstStyle/>
        <a:p>
          <a:r>
            <a:rPr lang="es-MX" dirty="0">
              <a:latin typeface="Times New Roman" panose="02020603050405020304" pitchFamily="18" charset="0"/>
              <a:cs typeface="Times New Roman" panose="02020603050405020304" pitchFamily="18" charset="0"/>
            </a:rPr>
            <a:t>Progreso técnico</a:t>
          </a:r>
        </a:p>
      </dgm:t>
    </dgm:pt>
    <dgm:pt modelId="{07FDB26F-C888-42C8-8C58-16A2B90927B5}" type="parTrans" cxnId="{EEE46E43-B815-4234-97FF-A58ADC90DD0F}">
      <dgm:prSet/>
      <dgm:spPr/>
      <dgm:t>
        <a:bodyPr/>
        <a:lstStyle/>
        <a:p>
          <a:endParaRPr lang="es-MX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04CD7F7-95A3-4BBA-9EB8-5D217CE73711}" type="sibTrans" cxnId="{EEE46E43-B815-4234-97FF-A58ADC90DD0F}">
      <dgm:prSet/>
      <dgm:spPr/>
      <dgm:t>
        <a:bodyPr/>
        <a:lstStyle/>
        <a:p>
          <a:endParaRPr lang="es-MX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FF33238-51AD-4323-9169-B9BE85011CAF}" type="pres">
      <dgm:prSet presAssocID="{F00C32DE-FF2A-43A5-B20D-1CB51DCAC35C}" presName="Name0" presStyleCnt="0">
        <dgm:presLayoutVars>
          <dgm:dir/>
          <dgm:resizeHandles val="exact"/>
        </dgm:presLayoutVars>
      </dgm:prSet>
      <dgm:spPr/>
    </dgm:pt>
    <dgm:pt modelId="{392EBD68-E001-4A80-AC46-DD0B14954B8D}" type="pres">
      <dgm:prSet presAssocID="{3635089A-0570-4E62-81F6-F88439F2A457}" presName="node" presStyleLbl="node1" presStyleIdx="0" presStyleCnt="8">
        <dgm:presLayoutVars>
          <dgm:bulletEnabled val="1"/>
        </dgm:presLayoutVars>
      </dgm:prSet>
      <dgm:spPr/>
    </dgm:pt>
    <dgm:pt modelId="{E6B855F6-48C5-430A-8F35-62E92E24A566}" type="pres">
      <dgm:prSet presAssocID="{B6C4A8D6-E56E-4D8A-9457-DAD315A4D33D}" presName="sibTrans" presStyleLbl="sibTrans1D1" presStyleIdx="0" presStyleCnt="7"/>
      <dgm:spPr/>
    </dgm:pt>
    <dgm:pt modelId="{869BF8EE-46C0-479B-847C-4A86D3E7DF1E}" type="pres">
      <dgm:prSet presAssocID="{B6C4A8D6-E56E-4D8A-9457-DAD315A4D33D}" presName="connectorText" presStyleLbl="sibTrans1D1" presStyleIdx="0" presStyleCnt="7"/>
      <dgm:spPr/>
    </dgm:pt>
    <dgm:pt modelId="{836FE15B-C537-44EA-824E-FE4CB0382D7B}" type="pres">
      <dgm:prSet presAssocID="{152FBCC9-3B7E-4787-881B-7EC17CD59C02}" presName="node" presStyleLbl="node1" presStyleIdx="1" presStyleCnt="8">
        <dgm:presLayoutVars>
          <dgm:bulletEnabled val="1"/>
        </dgm:presLayoutVars>
      </dgm:prSet>
      <dgm:spPr/>
    </dgm:pt>
    <dgm:pt modelId="{E3B94759-7918-424D-B3FA-8C0AC7241A93}" type="pres">
      <dgm:prSet presAssocID="{C221CA8C-2D3C-41D6-A3C9-234F673AEE9F}" presName="sibTrans" presStyleLbl="sibTrans1D1" presStyleIdx="1" presStyleCnt="7"/>
      <dgm:spPr/>
    </dgm:pt>
    <dgm:pt modelId="{88DA79B5-6698-4360-8270-A9BB8C622356}" type="pres">
      <dgm:prSet presAssocID="{C221CA8C-2D3C-41D6-A3C9-234F673AEE9F}" presName="connectorText" presStyleLbl="sibTrans1D1" presStyleIdx="1" presStyleCnt="7"/>
      <dgm:spPr/>
    </dgm:pt>
    <dgm:pt modelId="{11755244-3EC0-49A9-AA33-573FBCCEA83A}" type="pres">
      <dgm:prSet presAssocID="{97891FAC-B06E-48EC-9792-E0386A08E1C1}" presName="node" presStyleLbl="node1" presStyleIdx="2" presStyleCnt="8">
        <dgm:presLayoutVars>
          <dgm:bulletEnabled val="1"/>
        </dgm:presLayoutVars>
      </dgm:prSet>
      <dgm:spPr/>
    </dgm:pt>
    <dgm:pt modelId="{D7D230A1-062A-4B86-8AC0-3FF1078F5D06}" type="pres">
      <dgm:prSet presAssocID="{E5D6B66F-C1E4-49B3-9BDD-EF3C67CC1DDD}" presName="sibTrans" presStyleLbl="sibTrans1D1" presStyleIdx="2" presStyleCnt="7"/>
      <dgm:spPr/>
    </dgm:pt>
    <dgm:pt modelId="{CA183A61-E931-42E9-8EB7-7A4E6C1FED1B}" type="pres">
      <dgm:prSet presAssocID="{E5D6B66F-C1E4-49B3-9BDD-EF3C67CC1DDD}" presName="connectorText" presStyleLbl="sibTrans1D1" presStyleIdx="2" presStyleCnt="7"/>
      <dgm:spPr/>
    </dgm:pt>
    <dgm:pt modelId="{2A6E157E-1E5D-4536-BAE8-3BEC22881763}" type="pres">
      <dgm:prSet presAssocID="{D5CE905E-FE77-491B-A9E6-AB8CC49D97FF}" presName="node" presStyleLbl="node1" presStyleIdx="3" presStyleCnt="8">
        <dgm:presLayoutVars>
          <dgm:bulletEnabled val="1"/>
        </dgm:presLayoutVars>
      </dgm:prSet>
      <dgm:spPr/>
    </dgm:pt>
    <dgm:pt modelId="{F57E5AA1-4E16-46FC-A5C2-05F018A33AAE}" type="pres">
      <dgm:prSet presAssocID="{B04CD7F7-95A3-4BBA-9EB8-5D217CE73711}" presName="sibTrans" presStyleLbl="sibTrans1D1" presStyleIdx="3" presStyleCnt="7"/>
      <dgm:spPr/>
    </dgm:pt>
    <dgm:pt modelId="{20652086-75C0-4384-B8FF-9F588495E6AA}" type="pres">
      <dgm:prSet presAssocID="{B04CD7F7-95A3-4BBA-9EB8-5D217CE73711}" presName="connectorText" presStyleLbl="sibTrans1D1" presStyleIdx="3" presStyleCnt="7"/>
      <dgm:spPr/>
    </dgm:pt>
    <dgm:pt modelId="{3D9FD577-CD3E-4AE4-AEAC-8AB0F0390152}" type="pres">
      <dgm:prSet presAssocID="{E59E4AFB-E66D-4DE6-90DE-20A331ED9140}" presName="node" presStyleLbl="node1" presStyleIdx="4" presStyleCnt="8">
        <dgm:presLayoutVars>
          <dgm:bulletEnabled val="1"/>
        </dgm:presLayoutVars>
      </dgm:prSet>
      <dgm:spPr/>
    </dgm:pt>
    <dgm:pt modelId="{CA2903ED-A7CB-4DBE-8A90-F3F42B9B03EE}" type="pres">
      <dgm:prSet presAssocID="{9729C5B6-FEEF-453A-93E4-27C1468D0141}" presName="sibTrans" presStyleLbl="sibTrans1D1" presStyleIdx="4" presStyleCnt="7"/>
      <dgm:spPr/>
    </dgm:pt>
    <dgm:pt modelId="{F1B7D502-A883-496F-933E-41BBE20FC428}" type="pres">
      <dgm:prSet presAssocID="{9729C5B6-FEEF-453A-93E4-27C1468D0141}" presName="connectorText" presStyleLbl="sibTrans1D1" presStyleIdx="4" presStyleCnt="7"/>
      <dgm:spPr/>
    </dgm:pt>
    <dgm:pt modelId="{87078091-E0D8-4953-8C50-4115DA2DE73E}" type="pres">
      <dgm:prSet presAssocID="{A0530A84-743D-4E12-8BD2-DDD7970C0F8B}" presName="node" presStyleLbl="node1" presStyleIdx="5" presStyleCnt="8">
        <dgm:presLayoutVars>
          <dgm:bulletEnabled val="1"/>
        </dgm:presLayoutVars>
      </dgm:prSet>
      <dgm:spPr/>
    </dgm:pt>
    <dgm:pt modelId="{CEEFB947-0362-46A5-9C85-4491ABE9CC95}" type="pres">
      <dgm:prSet presAssocID="{59ED2EE5-7DB3-46AB-97B6-8112A2B5DA35}" presName="sibTrans" presStyleLbl="sibTrans1D1" presStyleIdx="5" presStyleCnt="7"/>
      <dgm:spPr/>
    </dgm:pt>
    <dgm:pt modelId="{5AF4AEB9-4089-43CD-A146-B9D59C3D1566}" type="pres">
      <dgm:prSet presAssocID="{59ED2EE5-7DB3-46AB-97B6-8112A2B5DA35}" presName="connectorText" presStyleLbl="sibTrans1D1" presStyleIdx="5" presStyleCnt="7"/>
      <dgm:spPr/>
    </dgm:pt>
    <dgm:pt modelId="{AD7FDAC6-2E79-418D-A9A8-C099C99DC3BB}" type="pres">
      <dgm:prSet presAssocID="{A99D50CC-B8FC-4BC2-A891-4CDC0C93FE89}" presName="node" presStyleLbl="node1" presStyleIdx="6" presStyleCnt="8">
        <dgm:presLayoutVars>
          <dgm:bulletEnabled val="1"/>
        </dgm:presLayoutVars>
      </dgm:prSet>
      <dgm:spPr/>
    </dgm:pt>
    <dgm:pt modelId="{3E3E43C0-5F77-4445-8944-F3504559AB84}" type="pres">
      <dgm:prSet presAssocID="{1827F852-2D2F-4A1F-8C5D-1FA196E14FD5}" presName="sibTrans" presStyleLbl="sibTrans1D1" presStyleIdx="6" presStyleCnt="7"/>
      <dgm:spPr/>
    </dgm:pt>
    <dgm:pt modelId="{ECD63D45-4D3E-4B78-A617-C5429D9056EB}" type="pres">
      <dgm:prSet presAssocID="{1827F852-2D2F-4A1F-8C5D-1FA196E14FD5}" presName="connectorText" presStyleLbl="sibTrans1D1" presStyleIdx="6" presStyleCnt="7"/>
      <dgm:spPr/>
    </dgm:pt>
    <dgm:pt modelId="{64B3C2E5-3CDE-4B54-BF8B-1992C7C041D5}" type="pres">
      <dgm:prSet presAssocID="{32FCDC02-8A01-4CF5-8013-11AB5A9F5F37}" presName="node" presStyleLbl="node1" presStyleIdx="7" presStyleCnt="8">
        <dgm:presLayoutVars>
          <dgm:bulletEnabled val="1"/>
        </dgm:presLayoutVars>
      </dgm:prSet>
      <dgm:spPr/>
    </dgm:pt>
  </dgm:ptLst>
  <dgm:cxnLst>
    <dgm:cxn modelId="{57603608-EAA3-406B-A9AA-544E829C467E}" srcId="{F00C32DE-FF2A-43A5-B20D-1CB51DCAC35C}" destId="{A99D50CC-B8FC-4BC2-A891-4CDC0C93FE89}" srcOrd="6" destOrd="0" parTransId="{C98B3D77-E14C-4E66-B42F-C66A43883F1A}" sibTransId="{1827F852-2D2F-4A1F-8C5D-1FA196E14FD5}"/>
    <dgm:cxn modelId="{48E7830A-B862-489A-8567-9833E2D02735}" type="presOf" srcId="{C221CA8C-2D3C-41D6-A3C9-234F673AEE9F}" destId="{E3B94759-7918-424D-B3FA-8C0AC7241A93}" srcOrd="0" destOrd="0" presId="urn:microsoft.com/office/officeart/2005/8/layout/bProcess3"/>
    <dgm:cxn modelId="{2EA2FF0A-A4D5-444D-B6EC-6CB6557FFD21}" type="presOf" srcId="{E5D6B66F-C1E4-49B3-9BDD-EF3C67CC1DDD}" destId="{CA183A61-E931-42E9-8EB7-7A4E6C1FED1B}" srcOrd="1" destOrd="0" presId="urn:microsoft.com/office/officeart/2005/8/layout/bProcess3"/>
    <dgm:cxn modelId="{08F5420F-469B-4998-92B2-6757E2B4E779}" srcId="{F00C32DE-FF2A-43A5-B20D-1CB51DCAC35C}" destId="{152FBCC9-3B7E-4787-881B-7EC17CD59C02}" srcOrd="1" destOrd="0" parTransId="{90EA8BD0-9029-4903-8993-EB9CE457C6B0}" sibTransId="{C221CA8C-2D3C-41D6-A3C9-234F673AEE9F}"/>
    <dgm:cxn modelId="{AA026C2D-6DC5-4BE8-A2F8-E7C24FBAB51E}" type="presOf" srcId="{1827F852-2D2F-4A1F-8C5D-1FA196E14FD5}" destId="{3E3E43C0-5F77-4445-8944-F3504559AB84}" srcOrd="0" destOrd="0" presId="urn:microsoft.com/office/officeart/2005/8/layout/bProcess3"/>
    <dgm:cxn modelId="{807C4F38-5B65-4383-BDC9-70536B42B721}" type="presOf" srcId="{152FBCC9-3B7E-4787-881B-7EC17CD59C02}" destId="{836FE15B-C537-44EA-824E-FE4CB0382D7B}" srcOrd="0" destOrd="0" presId="urn:microsoft.com/office/officeart/2005/8/layout/bProcess3"/>
    <dgm:cxn modelId="{515AD738-567B-4CD5-989A-5BCEDF76D58B}" srcId="{F00C32DE-FF2A-43A5-B20D-1CB51DCAC35C}" destId="{32FCDC02-8A01-4CF5-8013-11AB5A9F5F37}" srcOrd="7" destOrd="0" parTransId="{77030069-5E78-4387-95A1-E016ED5B095E}" sibTransId="{1E8E7786-4CF2-44C6-8EE3-4F7C11233B54}"/>
    <dgm:cxn modelId="{5583F25B-6089-4B8D-85B0-95EB0E5B6845}" type="presOf" srcId="{F00C32DE-FF2A-43A5-B20D-1CB51DCAC35C}" destId="{6FF33238-51AD-4323-9169-B9BE85011CAF}" srcOrd="0" destOrd="0" presId="urn:microsoft.com/office/officeart/2005/8/layout/bProcess3"/>
    <dgm:cxn modelId="{EEE46E43-B815-4234-97FF-A58ADC90DD0F}" srcId="{F00C32DE-FF2A-43A5-B20D-1CB51DCAC35C}" destId="{D5CE905E-FE77-491B-A9E6-AB8CC49D97FF}" srcOrd="3" destOrd="0" parTransId="{07FDB26F-C888-42C8-8C58-16A2B90927B5}" sibTransId="{B04CD7F7-95A3-4BBA-9EB8-5D217CE73711}"/>
    <dgm:cxn modelId="{3835EA63-64D9-45F3-9CB2-2479002371E1}" srcId="{F00C32DE-FF2A-43A5-B20D-1CB51DCAC35C}" destId="{A0530A84-743D-4E12-8BD2-DDD7970C0F8B}" srcOrd="5" destOrd="0" parTransId="{697AD176-8752-4DC2-8193-6C60AFB88919}" sibTransId="{59ED2EE5-7DB3-46AB-97B6-8112A2B5DA35}"/>
    <dgm:cxn modelId="{B4F3326A-233C-45C3-AE47-C2AC79513D7F}" type="presOf" srcId="{C221CA8C-2D3C-41D6-A3C9-234F673AEE9F}" destId="{88DA79B5-6698-4360-8270-A9BB8C622356}" srcOrd="1" destOrd="0" presId="urn:microsoft.com/office/officeart/2005/8/layout/bProcess3"/>
    <dgm:cxn modelId="{5DFC9D4A-92A9-4BC6-A50F-F203C3D09598}" type="presOf" srcId="{1827F852-2D2F-4A1F-8C5D-1FA196E14FD5}" destId="{ECD63D45-4D3E-4B78-A617-C5429D9056EB}" srcOrd="1" destOrd="0" presId="urn:microsoft.com/office/officeart/2005/8/layout/bProcess3"/>
    <dgm:cxn modelId="{4F0E156C-8DD6-44A2-B49C-49B75D4FE24D}" srcId="{F00C32DE-FF2A-43A5-B20D-1CB51DCAC35C}" destId="{3635089A-0570-4E62-81F6-F88439F2A457}" srcOrd="0" destOrd="0" parTransId="{A5F4DB7F-A9BE-4E77-9362-58D9CC47306D}" sibTransId="{B6C4A8D6-E56E-4D8A-9457-DAD315A4D33D}"/>
    <dgm:cxn modelId="{8C39296C-77EA-496A-9625-5D2259BB8A85}" type="presOf" srcId="{32FCDC02-8A01-4CF5-8013-11AB5A9F5F37}" destId="{64B3C2E5-3CDE-4B54-BF8B-1992C7C041D5}" srcOrd="0" destOrd="0" presId="urn:microsoft.com/office/officeart/2005/8/layout/bProcess3"/>
    <dgm:cxn modelId="{07FEE76C-86A4-4AB7-8494-78ED791FFEAE}" srcId="{F00C32DE-FF2A-43A5-B20D-1CB51DCAC35C}" destId="{E59E4AFB-E66D-4DE6-90DE-20A331ED9140}" srcOrd="4" destOrd="0" parTransId="{4AC6CC93-D73F-4739-86E7-B7D01650617A}" sibTransId="{9729C5B6-FEEF-453A-93E4-27C1468D0141}"/>
    <dgm:cxn modelId="{2BFED252-2FC3-41A0-8CBB-537107556743}" type="presOf" srcId="{97891FAC-B06E-48EC-9792-E0386A08E1C1}" destId="{11755244-3EC0-49A9-AA33-573FBCCEA83A}" srcOrd="0" destOrd="0" presId="urn:microsoft.com/office/officeart/2005/8/layout/bProcess3"/>
    <dgm:cxn modelId="{8ED5F277-763F-4BB2-A722-D8D291255AAA}" srcId="{F00C32DE-FF2A-43A5-B20D-1CB51DCAC35C}" destId="{97891FAC-B06E-48EC-9792-E0386A08E1C1}" srcOrd="2" destOrd="0" parTransId="{D315F132-6636-40C5-8D96-871301FAD2FA}" sibTransId="{E5D6B66F-C1E4-49B3-9BDD-EF3C67CC1DDD}"/>
    <dgm:cxn modelId="{018C867E-F8D5-4BC2-8F78-F99771FA695D}" type="presOf" srcId="{B04CD7F7-95A3-4BBA-9EB8-5D217CE73711}" destId="{F57E5AA1-4E16-46FC-A5C2-05F018A33AAE}" srcOrd="0" destOrd="0" presId="urn:microsoft.com/office/officeart/2005/8/layout/bProcess3"/>
    <dgm:cxn modelId="{47B39B86-E439-4CB4-BCD5-ECF7F58419D7}" type="presOf" srcId="{B6C4A8D6-E56E-4D8A-9457-DAD315A4D33D}" destId="{E6B855F6-48C5-430A-8F35-62E92E24A566}" srcOrd="0" destOrd="0" presId="urn:microsoft.com/office/officeart/2005/8/layout/bProcess3"/>
    <dgm:cxn modelId="{5604858E-EA07-4EB1-B49A-445DFE85E1E0}" type="presOf" srcId="{D5CE905E-FE77-491B-A9E6-AB8CC49D97FF}" destId="{2A6E157E-1E5D-4536-BAE8-3BEC22881763}" srcOrd="0" destOrd="0" presId="urn:microsoft.com/office/officeart/2005/8/layout/bProcess3"/>
    <dgm:cxn modelId="{F66E3C96-DDFA-4B0B-B1B3-4FC5D55DC57D}" type="presOf" srcId="{E5D6B66F-C1E4-49B3-9BDD-EF3C67CC1DDD}" destId="{D7D230A1-062A-4B86-8AC0-3FF1078F5D06}" srcOrd="0" destOrd="0" presId="urn:microsoft.com/office/officeart/2005/8/layout/bProcess3"/>
    <dgm:cxn modelId="{4FB982A3-6172-4D79-8529-73B79439B5E2}" type="presOf" srcId="{A99D50CC-B8FC-4BC2-A891-4CDC0C93FE89}" destId="{AD7FDAC6-2E79-418D-A9A8-C099C99DC3BB}" srcOrd="0" destOrd="0" presId="urn:microsoft.com/office/officeart/2005/8/layout/bProcess3"/>
    <dgm:cxn modelId="{DA047EA4-5AC7-4561-88E6-2D1465AD8774}" type="presOf" srcId="{9729C5B6-FEEF-453A-93E4-27C1468D0141}" destId="{F1B7D502-A883-496F-933E-41BBE20FC428}" srcOrd="1" destOrd="0" presId="urn:microsoft.com/office/officeart/2005/8/layout/bProcess3"/>
    <dgm:cxn modelId="{8FAA79AD-7472-4CB4-84C6-D1C9952DBAE7}" type="presOf" srcId="{59ED2EE5-7DB3-46AB-97B6-8112A2B5DA35}" destId="{CEEFB947-0362-46A5-9C85-4491ABE9CC95}" srcOrd="0" destOrd="0" presId="urn:microsoft.com/office/officeart/2005/8/layout/bProcess3"/>
    <dgm:cxn modelId="{160063B1-AA23-43C2-B27F-1F55A3E2D6DB}" type="presOf" srcId="{3635089A-0570-4E62-81F6-F88439F2A457}" destId="{392EBD68-E001-4A80-AC46-DD0B14954B8D}" srcOrd="0" destOrd="0" presId="urn:microsoft.com/office/officeart/2005/8/layout/bProcess3"/>
    <dgm:cxn modelId="{239D6EC2-7FF0-4F64-B97E-44C7DFCCC8F1}" type="presOf" srcId="{B04CD7F7-95A3-4BBA-9EB8-5D217CE73711}" destId="{20652086-75C0-4384-B8FF-9F588495E6AA}" srcOrd="1" destOrd="0" presId="urn:microsoft.com/office/officeart/2005/8/layout/bProcess3"/>
    <dgm:cxn modelId="{6FBC64D3-2876-441A-8218-32BE14EBD7A0}" type="presOf" srcId="{E59E4AFB-E66D-4DE6-90DE-20A331ED9140}" destId="{3D9FD577-CD3E-4AE4-AEAC-8AB0F0390152}" srcOrd="0" destOrd="0" presId="urn:microsoft.com/office/officeart/2005/8/layout/bProcess3"/>
    <dgm:cxn modelId="{E6100AE4-C7F3-4A50-8A0E-1CEEB9EC6867}" type="presOf" srcId="{A0530A84-743D-4E12-8BD2-DDD7970C0F8B}" destId="{87078091-E0D8-4953-8C50-4115DA2DE73E}" srcOrd="0" destOrd="0" presId="urn:microsoft.com/office/officeart/2005/8/layout/bProcess3"/>
    <dgm:cxn modelId="{C5D11EE9-CA84-4597-9691-9D63349BE03E}" type="presOf" srcId="{59ED2EE5-7DB3-46AB-97B6-8112A2B5DA35}" destId="{5AF4AEB9-4089-43CD-A146-B9D59C3D1566}" srcOrd="1" destOrd="0" presId="urn:microsoft.com/office/officeart/2005/8/layout/bProcess3"/>
    <dgm:cxn modelId="{7E24BCED-EE48-4DCC-BD4A-1F526CAB13A8}" type="presOf" srcId="{9729C5B6-FEEF-453A-93E4-27C1468D0141}" destId="{CA2903ED-A7CB-4DBE-8A90-F3F42B9B03EE}" srcOrd="0" destOrd="0" presId="urn:microsoft.com/office/officeart/2005/8/layout/bProcess3"/>
    <dgm:cxn modelId="{9F6C6DF9-E64B-4124-85D2-0C7C31CA0D8C}" type="presOf" srcId="{B6C4A8D6-E56E-4D8A-9457-DAD315A4D33D}" destId="{869BF8EE-46C0-479B-847C-4A86D3E7DF1E}" srcOrd="1" destOrd="0" presId="urn:microsoft.com/office/officeart/2005/8/layout/bProcess3"/>
    <dgm:cxn modelId="{71FD5347-07FB-47EC-9713-6CCE0C3B9B4E}" type="presParOf" srcId="{6FF33238-51AD-4323-9169-B9BE85011CAF}" destId="{392EBD68-E001-4A80-AC46-DD0B14954B8D}" srcOrd="0" destOrd="0" presId="urn:microsoft.com/office/officeart/2005/8/layout/bProcess3"/>
    <dgm:cxn modelId="{08C043A1-DA7A-4DC7-ACDE-8FE755B2C0BE}" type="presParOf" srcId="{6FF33238-51AD-4323-9169-B9BE85011CAF}" destId="{E6B855F6-48C5-430A-8F35-62E92E24A566}" srcOrd="1" destOrd="0" presId="urn:microsoft.com/office/officeart/2005/8/layout/bProcess3"/>
    <dgm:cxn modelId="{0939652D-C50A-4029-8C41-384CBBC9113A}" type="presParOf" srcId="{E6B855F6-48C5-430A-8F35-62E92E24A566}" destId="{869BF8EE-46C0-479B-847C-4A86D3E7DF1E}" srcOrd="0" destOrd="0" presId="urn:microsoft.com/office/officeart/2005/8/layout/bProcess3"/>
    <dgm:cxn modelId="{4B7C218E-7AED-4270-94B6-0920F4496228}" type="presParOf" srcId="{6FF33238-51AD-4323-9169-B9BE85011CAF}" destId="{836FE15B-C537-44EA-824E-FE4CB0382D7B}" srcOrd="2" destOrd="0" presId="urn:microsoft.com/office/officeart/2005/8/layout/bProcess3"/>
    <dgm:cxn modelId="{EFEDC03C-1444-41CF-BCC5-2529E797C997}" type="presParOf" srcId="{6FF33238-51AD-4323-9169-B9BE85011CAF}" destId="{E3B94759-7918-424D-B3FA-8C0AC7241A93}" srcOrd="3" destOrd="0" presId="urn:microsoft.com/office/officeart/2005/8/layout/bProcess3"/>
    <dgm:cxn modelId="{FFBA63CA-A0E9-42B1-81A1-20D38F455172}" type="presParOf" srcId="{E3B94759-7918-424D-B3FA-8C0AC7241A93}" destId="{88DA79B5-6698-4360-8270-A9BB8C622356}" srcOrd="0" destOrd="0" presId="urn:microsoft.com/office/officeart/2005/8/layout/bProcess3"/>
    <dgm:cxn modelId="{4B038B22-90FE-4899-807A-F169D090A379}" type="presParOf" srcId="{6FF33238-51AD-4323-9169-B9BE85011CAF}" destId="{11755244-3EC0-49A9-AA33-573FBCCEA83A}" srcOrd="4" destOrd="0" presId="urn:microsoft.com/office/officeart/2005/8/layout/bProcess3"/>
    <dgm:cxn modelId="{6CD065DE-BC07-45C5-AE6F-D0BE92F4D749}" type="presParOf" srcId="{6FF33238-51AD-4323-9169-B9BE85011CAF}" destId="{D7D230A1-062A-4B86-8AC0-3FF1078F5D06}" srcOrd="5" destOrd="0" presId="urn:microsoft.com/office/officeart/2005/8/layout/bProcess3"/>
    <dgm:cxn modelId="{439495DE-D0DB-438C-BCF4-EF7A2F1E6433}" type="presParOf" srcId="{D7D230A1-062A-4B86-8AC0-3FF1078F5D06}" destId="{CA183A61-E931-42E9-8EB7-7A4E6C1FED1B}" srcOrd="0" destOrd="0" presId="urn:microsoft.com/office/officeart/2005/8/layout/bProcess3"/>
    <dgm:cxn modelId="{D33ABE02-B41E-489C-9F1E-0499EBD72B35}" type="presParOf" srcId="{6FF33238-51AD-4323-9169-B9BE85011CAF}" destId="{2A6E157E-1E5D-4536-BAE8-3BEC22881763}" srcOrd="6" destOrd="0" presId="urn:microsoft.com/office/officeart/2005/8/layout/bProcess3"/>
    <dgm:cxn modelId="{33541FCE-9BFE-45B7-9A9A-87D65C213335}" type="presParOf" srcId="{6FF33238-51AD-4323-9169-B9BE85011CAF}" destId="{F57E5AA1-4E16-46FC-A5C2-05F018A33AAE}" srcOrd="7" destOrd="0" presId="urn:microsoft.com/office/officeart/2005/8/layout/bProcess3"/>
    <dgm:cxn modelId="{9006F17C-2F1F-404E-81FB-7D3E1F28B297}" type="presParOf" srcId="{F57E5AA1-4E16-46FC-A5C2-05F018A33AAE}" destId="{20652086-75C0-4384-B8FF-9F588495E6AA}" srcOrd="0" destOrd="0" presId="urn:microsoft.com/office/officeart/2005/8/layout/bProcess3"/>
    <dgm:cxn modelId="{E2F5E8EF-267D-4A5C-971D-4768D7868D46}" type="presParOf" srcId="{6FF33238-51AD-4323-9169-B9BE85011CAF}" destId="{3D9FD577-CD3E-4AE4-AEAC-8AB0F0390152}" srcOrd="8" destOrd="0" presId="urn:microsoft.com/office/officeart/2005/8/layout/bProcess3"/>
    <dgm:cxn modelId="{EF6BAA3C-E551-4142-8CB8-11D640D233E0}" type="presParOf" srcId="{6FF33238-51AD-4323-9169-B9BE85011CAF}" destId="{CA2903ED-A7CB-4DBE-8A90-F3F42B9B03EE}" srcOrd="9" destOrd="0" presId="urn:microsoft.com/office/officeart/2005/8/layout/bProcess3"/>
    <dgm:cxn modelId="{B0AA6BDE-A051-48B0-9DD4-1826758F7FBC}" type="presParOf" srcId="{CA2903ED-A7CB-4DBE-8A90-F3F42B9B03EE}" destId="{F1B7D502-A883-496F-933E-41BBE20FC428}" srcOrd="0" destOrd="0" presId="urn:microsoft.com/office/officeart/2005/8/layout/bProcess3"/>
    <dgm:cxn modelId="{A250071F-6652-43A6-AD1B-17F2A318BD20}" type="presParOf" srcId="{6FF33238-51AD-4323-9169-B9BE85011CAF}" destId="{87078091-E0D8-4953-8C50-4115DA2DE73E}" srcOrd="10" destOrd="0" presId="urn:microsoft.com/office/officeart/2005/8/layout/bProcess3"/>
    <dgm:cxn modelId="{1C3E4BB3-CD09-41F1-969B-C71329E2BC33}" type="presParOf" srcId="{6FF33238-51AD-4323-9169-B9BE85011CAF}" destId="{CEEFB947-0362-46A5-9C85-4491ABE9CC95}" srcOrd="11" destOrd="0" presId="urn:microsoft.com/office/officeart/2005/8/layout/bProcess3"/>
    <dgm:cxn modelId="{BB397B28-BA6D-49BA-969B-E4CB58918427}" type="presParOf" srcId="{CEEFB947-0362-46A5-9C85-4491ABE9CC95}" destId="{5AF4AEB9-4089-43CD-A146-B9D59C3D1566}" srcOrd="0" destOrd="0" presId="urn:microsoft.com/office/officeart/2005/8/layout/bProcess3"/>
    <dgm:cxn modelId="{09D739F6-5E86-4102-94E8-D9A3E66BFDE0}" type="presParOf" srcId="{6FF33238-51AD-4323-9169-B9BE85011CAF}" destId="{AD7FDAC6-2E79-418D-A9A8-C099C99DC3BB}" srcOrd="12" destOrd="0" presId="urn:microsoft.com/office/officeart/2005/8/layout/bProcess3"/>
    <dgm:cxn modelId="{294782C2-1D08-47CD-81DD-5E7B8FCBE1BD}" type="presParOf" srcId="{6FF33238-51AD-4323-9169-B9BE85011CAF}" destId="{3E3E43C0-5F77-4445-8944-F3504559AB84}" srcOrd="13" destOrd="0" presId="urn:microsoft.com/office/officeart/2005/8/layout/bProcess3"/>
    <dgm:cxn modelId="{55782326-4CCA-4810-B2AF-0CCB104A52DE}" type="presParOf" srcId="{3E3E43C0-5F77-4445-8944-F3504559AB84}" destId="{ECD63D45-4D3E-4B78-A617-C5429D9056EB}" srcOrd="0" destOrd="0" presId="urn:microsoft.com/office/officeart/2005/8/layout/bProcess3"/>
    <dgm:cxn modelId="{DBD83079-49C7-4D05-85F8-0B07782949AC}" type="presParOf" srcId="{6FF33238-51AD-4323-9169-B9BE85011CAF}" destId="{64B3C2E5-3CDE-4B54-BF8B-1992C7C041D5}" srcOrd="14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CA7E276-00A8-41E5-AFD7-C794C350DF40}" type="doc">
      <dgm:prSet loTypeId="urn:microsoft.com/office/officeart/2005/8/layout/list1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s-MX"/>
        </a:p>
      </dgm:t>
    </dgm:pt>
    <dgm:pt modelId="{9FC2FEBA-0EC0-401C-8191-0520BAB20EA9}">
      <dgm:prSet phldrT="[Texto]" custT="1"/>
      <dgm:spPr>
        <a:solidFill>
          <a:srgbClr val="1E5192"/>
        </a:solidFill>
      </dgm:spPr>
      <dgm:t>
        <a:bodyPr/>
        <a:lstStyle/>
        <a:p>
          <a:r>
            <a:rPr lang="es-MX" sz="3700" dirty="0">
              <a:latin typeface="Times New Roman" panose="02020603050405020304" pitchFamily="18" charset="0"/>
              <a:cs typeface="Times New Roman" panose="02020603050405020304" pitchFamily="18" charset="0"/>
            </a:rPr>
            <a:t>3. Pronósticos 2018-2020</a:t>
          </a:r>
        </a:p>
      </dgm:t>
    </dgm:pt>
    <dgm:pt modelId="{6B08DB25-509E-430B-A96B-9A490EF1051B}" type="parTrans" cxnId="{9AE7E945-AA03-4A03-AAEF-EA3334DCC9A0}">
      <dgm:prSet/>
      <dgm:spPr/>
      <dgm:t>
        <a:bodyPr/>
        <a:lstStyle/>
        <a:p>
          <a:endParaRPr lang="es-MX"/>
        </a:p>
      </dgm:t>
    </dgm:pt>
    <dgm:pt modelId="{D8258E35-E300-455F-B587-6E53A137E885}" type="sibTrans" cxnId="{9AE7E945-AA03-4A03-AAEF-EA3334DCC9A0}">
      <dgm:prSet/>
      <dgm:spPr/>
      <dgm:t>
        <a:bodyPr/>
        <a:lstStyle/>
        <a:p>
          <a:endParaRPr lang="es-MX"/>
        </a:p>
      </dgm:t>
    </dgm:pt>
    <dgm:pt modelId="{6CB0067F-E0C9-4809-97D9-18AA5DEC023B}" type="pres">
      <dgm:prSet presAssocID="{DCA7E276-00A8-41E5-AFD7-C794C350DF40}" presName="linear" presStyleCnt="0">
        <dgm:presLayoutVars>
          <dgm:dir/>
          <dgm:animLvl val="lvl"/>
          <dgm:resizeHandles val="exact"/>
        </dgm:presLayoutVars>
      </dgm:prSet>
      <dgm:spPr/>
    </dgm:pt>
    <dgm:pt modelId="{2215A7FC-6AB0-4757-A88D-283B062066CF}" type="pres">
      <dgm:prSet presAssocID="{9FC2FEBA-0EC0-401C-8191-0520BAB20EA9}" presName="parentLin" presStyleCnt="0"/>
      <dgm:spPr/>
    </dgm:pt>
    <dgm:pt modelId="{241B7CCA-753B-480D-8BA6-F1C3619527BE}" type="pres">
      <dgm:prSet presAssocID="{9FC2FEBA-0EC0-401C-8191-0520BAB20EA9}" presName="parentLeftMargin" presStyleLbl="node1" presStyleIdx="0" presStyleCnt="1"/>
      <dgm:spPr/>
    </dgm:pt>
    <dgm:pt modelId="{91FD2494-394B-4327-BCC8-F31FB108AD7C}" type="pres">
      <dgm:prSet presAssocID="{9FC2FEBA-0EC0-401C-8191-0520BAB20EA9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A5031A86-F9AD-43E2-B770-E5EA0611675D}" type="pres">
      <dgm:prSet presAssocID="{9FC2FEBA-0EC0-401C-8191-0520BAB20EA9}" presName="negativeSpace" presStyleCnt="0"/>
      <dgm:spPr/>
    </dgm:pt>
    <dgm:pt modelId="{EA4D1901-3258-4F0B-9BF1-728CBF998A13}" type="pres">
      <dgm:prSet presAssocID="{9FC2FEBA-0EC0-401C-8191-0520BAB20EA9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9AE7E945-AA03-4A03-AAEF-EA3334DCC9A0}" srcId="{DCA7E276-00A8-41E5-AFD7-C794C350DF40}" destId="{9FC2FEBA-0EC0-401C-8191-0520BAB20EA9}" srcOrd="0" destOrd="0" parTransId="{6B08DB25-509E-430B-A96B-9A490EF1051B}" sibTransId="{D8258E35-E300-455F-B587-6E53A137E885}"/>
    <dgm:cxn modelId="{7E040849-D6F5-47D4-A8A5-DA9ADA1CBF0C}" type="presOf" srcId="{DCA7E276-00A8-41E5-AFD7-C794C350DF40}" destId="{6CB0067F-E0C9-4809-97D9-18AA5DEC023B}" srcOrd="0" destOrd="0" presId="urn:microsoft.com/office/officeart/2005/8/layout/list1"/>
    <dgm:cxn modelId="{F2669980-6F4E-4603-BBCC-2283D8923176}" type="presOf" srcId="{9FC2FEBA-0EC0-401C-8191-0520BAB20EA9}" destId="{241B7CCA-753B-480D-8BA6-F1C3619527BE}" srcOrd="0" destOrd="0" presId="urn:microsoft.com/office/officeart/2005/8/layout/list1"/>
    <dgm:cxn modelId="{2ECBFEF3-0759-42FF-8454-DFC683E81C81}" type="presOf" srcId="{9FC2FEBA-0EC0-401C-8191-0520BAB20EA9}" destId="{91FD2494-394B-4327-BCC8-F31FB108AD7C}" srcOrd="1" destOrd="0" presId="urn:microsoft.com/office/officeart/2005/8/layout/list1"/>
    <dgm:cxn modelId="{24F52B05-E2EB-4A66-8D8E-035E79CAFB3A}" type="presParOf" srcId="{6CB0067F-E0C9-4809-97D9-18AA5DEC023B}" destId="{2215A7FC-6AB0-4757-A88D-283B062066CF}" srcOrd="0" destOrd="0" presId="urn:microsoft.com/office/officeart/2005/8/layout/list1"/>
    <dgm:cxn modelId="{37774F02-F680-4101-9981-428DE1378E2C}" type="presParOf" srcId="{2215A7FC-6AB0-4757-A88D-283B062066CF}" destId="{241B7CCA-753B-480D-8BA6-F1C3619527BE}" srcOrd="0" destOrd="0" presId="urn:microsoft.com/office/officeart/2005/8/layout/list1"/>
    <dgm:cxn modelId="{9F1BCF96-8DE4-424C-94D4-F6C8249FB80A}" type="presParOf" srcId="{2215A7FC-6AB0-4757-A88D-283B062066CF}" destId="{91FD2494-394B-4327-BCC8-F31FB108AD7C}" srcOrd="1" destOrd="0" presId="urn:microsoft.com/office/officeart/2005/8/layout/list1"/>
    <dgm:cxn modelId="{DE3B9F14-D99D-4EA0-BF9B-5F67829C74EA}" type="presParOf" srcId="{6CB0067F-E0C9-4809-97D9-18AA5DEC023B}" destId="{A5031A86-F9AD-43E2-B770-E5EA0611675D}" srcOrd="1" destOrd="0" presId="urn:microsoft.com/office/officeart/2005/8/layout/list1"/>
    <dgm:cxn modelId="{7C08E527-5BF9-414C-B663-4BF1DD3124D8}" type="presParOf" srcId="{6CB0067F-E0C9-4809-97D9-18AA5DEC023B}" destId="{EA4D1901-3258-4F0B-9BF1-728CBF998A13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D86069-F44F-496C-A181-356AD68F4E0B}">
      <dsp:nvSpPr>
        <dsp:cNvPr id="0" name=""/>
        <dsp:cNvSpPr/>
      </dsp:nvSpPr>
      <dsp:spPr>
        <a:xfrm>
          <a:off x="0" y="703870"/>
          <a:ext cx="11058985" cy="118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300" tIns="978916" rIns="858300" bIns="199136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MX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703870"/>
        <a:ext cx="11058985" cy="1184400"/>
      </dsp:txXfrm>
    </dsp:sp>
    <dsp:sp modelId="{9A2755DD-897C-41C8-BD38-67DAD1CD8CDC}">
      <dsp:nvSpPr>
        <dsp:cNvPr id="0" name=""/>
        <dsp:cNvSpPr/>
      </dsp:nvSpPr>
      <dsp:spPr>
        <a:xfrm>
          <a:off x="513192" y="0"/>
          <a:ext cx="7741289" cy="138744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602" tIns="0" rIns="292602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1. Balance de riesgos</a:t>
          </a:r>
        </a:p>
      </dsp:txBody>
      <dsp:txXfrm>
        <a:off x="580921" y="67729"/>
        <a:ext cx="7605831" cy="1251982"/>
      </dsp:txXfrm>
    </dsp:sp>
    <dsp:sp modelId="{6171F799-C559-41F1-87C5-62CBCB2E6203}">
      <dsp:nvSpPr>
        <dsp:cNvPr id="0" name=""/>
        <dsp:cNvSpPr/>
      </dsp:nvSpPr>
      <dsp:spPr>
        <a:xfrm>
          <a:off x="0" y="2835790"/>
          <a:ext cx="11058985" cy="118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FD0B00-9937-4939-BC26-562DBDBE98AF}">
      <dsp:nvSpPr>
        <dsp:cNvPr id="0" name=""/>
        <dsp:cNvSpPr/>
      </dsp:nvSpPr>
      <dsp:spPr>
        <a:xfrm>
          <a:off x="552949" y="2142070"/>
          <a:ext cx="7741289" cy="138744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602" tIns="0" rIns="292602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2. Inversión social, pobreza y crecimiento</a:t>
          </a:r>
        </a:p>
      </dsp:txBody>
      <dsp:txXfrm>
        <a:off x="620678" y="2209799"/>
        <a:ext cx="7605831" cy="1251982"/>
      </dsp:txXfrm>
    </dsp:sp>
    <dsp:sp modelId="{799B57D3-0429-49EC-8050-C868E12BA10C}">
      <dsp:nvSpPr>
        <dsp:cNvPr id="0" name=""/>
        <dsp:cNvSpPr/>
      </dsp:nvSpPr>
      <dsp:spPr>
        <a:xfrm>
          <a:off x="0" y="4967710"/>
          <a:ext cx="11058985" cy="118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B5F400-2DBD-4245-948A-DCFCC6AA06B6}">
      <dsp:nvSpPr>
        <dsp:cNvPr id="0" name=""/>
        <dsp:cNvSpPr/>
      </dsp:nvSpPr>
      <dsp:spPr>
        <a:xfrm>
          <a:off x="552949" y="4273990"/>
          <a:ext cx="7741289" cy="138744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602" tIns="0" rIns="292602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3. Pronósticos 2018-2020</a:t>
          </a:r>
        </a:p>
      </dsp:txBody>
      <dsp:txXfrm>
        <a:off x="620678" y="4341719"/>
        <a:ext cx="7605831" cy="12519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4D1901-3258-4F0B-9BF1-728CBF998A13}">
      <dsp:nvSpPr>
        <dsp:cNvPr id="0" name=""/>
        <dsp:cNvSpPr/>
      </dsp:nvSpPr>
      <dsp:spPr>
        <a:xfrm>
          <a:off x="0" y="3089700"/>
          <a:ext cx="11058985" cy="163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FD2494-394B-4327-BCC8-F31FB108AD7C}">
      <dsp:nvSpPr>
        <dsp:cNvPr id="0" name=""/>
        <dsp:cNvSpPr/>
      </dsp:nvSpPr>
      <dsp:spPr>
        <a:xfrm>
          <a:off x="552949" y="2130300"/>
          <a:ext cx="7741289" cy="1918800"/>
        </a:xfrm>
        <a:prstGeom prst="roundRect">
          <a:avLst/>
        </a:prstGeom>
        <a:solidFill>
          <a:srgbClr val="1E519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602" tIns="0" rIns="292602" bIns="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1. Bance de Riesgos</a:t>
          </a:r>
        </a:p>
      </dsp:txBody>
      <dsp:txXfrm>
        <a:off x="646617" y="2223968"/>
        <a:ext cx="7553953" cy="173146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59DC96-1569-4E3B-86F3-6F1F6AD6C940}">
      <dsp:nvSpPr>
        <dsp:cNvPr id="0" name=""/>
        <dsp:cNvSpPr/>
      </dsp:nvSpPr>
      <dsp:spPr>
        <a:xfrm>
          <a:off x="3782" y="2500384"/>
          <a:ext cx="2089546" cy="104477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Toma de decisiones</a:t>
          </a:r>
        </a:p>
      </dsp:txBody>
      <dsp:txXfrm>
        <a:off x="34382" y="2530984"/>
        <a:ext cx="2028346" cy="983573"/>
      </dsp:txXfrm>
    </dsp:sp>
    <dsp:sp modelId="{AE2CF427-03B8-49EF-9480-2ED600F696C1}">
      <dsp:nvSpPr>
        <dsp:cNvPr id="0" name=""/>
        <dsp:cNvSpPr/>
      </dsp:nvSpPr>
      <dsp:spPr>
        <a:xfrm>
          <a:off x="2093329" y="3009060"/>
          <a:ext cx="835818" cy="27421"/>
        </a:xfrm>
        <a:custGeom>
          <a:avLst/>
          <a:gdLst/>
          <a:ahLst/>
          <a:cxnLst/>
          <a:rect l="0" t="0" r="0" b="0"/>
          <a:pathLst>
            <a:path>
              <a:moveTo>
                <a:pt x="0" y="13710"/>
              </a:moveTo>
              <a:lnTo>
                <a:pt x="835818" y="1371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5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90342" y="3001875"/>
        <a:ext cx="41790" cy="41790"/>
      </dsp:txXfrm>
    </dsp:sp>
    <dsp:sp modelId="{F6D425D3-0E8D-47BF-9A84-BC0C155E7882}">
      <dsp:nvSpPr>
        <dsp:cNvPr id="0" name=""/>
        <dsp:cNvSpPr/>
      </dsp:nvSpPr>
      <dsp:spPr>
        <a:xfrm>
          <a:off x="2929147" y="2500384"/>
          <a:ext cx="2089546" cy="104477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Formación de expectativas sobre el futuro</a:t>
          </a:r>
        </a:p>
      </dsp:txBody>
      <dsp:txXfrm>
        <a:off x="2959747" y="2530984"/>
        <a:ext cx="2028346" cy="983573"/>
      </dsp:txXfrm>
    </dsp:sp>
    <dsp:sp modelId="{7CA42F88-BE1B-4BB2-85AD-10E1CF4E9555}">
      <dsp:nvSpPr>
        <dsp:cNvPr id="0" name=""/>
        <dsp:cNvSpPr/>
      </dsp:nvSpPr>
      <dsp:spPr>
        <a:xfrm rot="17932789">
          <a:off x="4571320" y="2251387"/>
          <a:ext cx="1730567" cy="27421"/>
        </a:xfrm>
        <a:custGeom>
          <a:avLst/>
          <a:gdLst/>
          <a:ahLst/>
          <a:cxnLst/>
          <a:rect l="0" t="0" r="0" b="0"/>
          <a:pathLst>
            <a:path>
              <a:moveTo>
                <a:pt x="0" y="13710"/>
              </a:moveTo>
              <a:lnTo>
                <a:pt x="1730567" y="1371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6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393339" y="2221834"/>
        <a:ext cx="86528" cy="86528"/>
      </dsp:txXfrm>
    </dsp:sp>
    <dsp:sp modelId="{F7EA370E-6CA4-4268-980C-938CFBB0384D}">
      <dsp:nvSpPr>
        <dsp:cNvPr id="0" name=""/>
        <dsp:cNvSpPr/>
      </dsp:nvSpPr>
      <dsp:spPr>
        <a:xfrm>
          <a:off x="5854513" y="985039"/>
          <a:ext cx="2089546" cy="10447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Riesgo</a:t>
          </a:r>
        </a:p>
      </dsp:txBody>
      <dsp:txXfrm>
        <a:off x="5885113" y="1015639"/>
        <a:ext cx="2028346" cy="983573"/>
      </dsp:txXfrm>
    </dsp:sp>
    <dsp:sp modelId="{ACC0E1BC-C777-4AC5-BAD2-C1E28D98FDEF}">
      <dsp:nvSpPr>
        <dsp:cNvPr id="0" name=""/>
        <dsp:cNvSpPr/>
      </dsp:nvSpPr>
      <dsp:spPr>
        <a:xfrm>
          <a:off x="7944060" y="1493715"/>
          <a:ext cx="835818" cy="27421"/>
        </a:xfrm>
        <a:custGeom>
          <a:avLst/>
          <a:gdLst/>
          <a:ahLst/>
          <a:cxnLst/>
          <a:rect l="0" t="0" r="0" b="0"/>
          <a:pathLst>
            <a:path>
              <a:moveTo>
                <a:pt x="0" y="13710"/>
              </a:moveTo>
              <a:lnTo>
                <a:pt x="835818" y="1371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5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341074" y="1486531"/>
        <a:ext cx="41790" cy="41790"/>
      </dsp:txXfrm>
    </dsp:sp>
    <dsp:sp modelId="{7CED1E5F-73BD-48A3-A3F2-05AC5DEE6603}">
      <dsp:nvSpPr>
        <dsp:cNvPr id="0" name=""/>
        <dsp:cNvSpPr/>
      </dsp:nvSpPr>
      <dsp:spPr>
        <a:xfrm>
          <a:off x="8779879" y="476668"/>
          <a:ext cx="2089546" cy="20615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Se conoce la probabilidad de ocurrencia de cada resultado (esperanza)</a:t>
          </a:r>
        </a:p>
      </dsp:txBody>
      <dsp:txXfrm>
        <a:off x="8840259" y="537048"/>
        <a:ext cx="1968786" cy="1940755"/>
      </dsp:txXfrm>
    </dsp:sp>
    <dsp:sp modelId="{88748E99-0597-4076-AAB8-F3A95F04A727}">
      <dsp:nvSpPr>
        <dsp:cNvPr id="0" name=""/>
        <dsp:cNvSpPr/>
      </dsp:nvSpPr>
      <dsp:spPr>
        <a:xfrm rot="3667211">
          <a:off x="4571320" y="3766732"/>
          <a:ext cx="1730567" cy="27421"/>
        </a:xfrm>
        <a:custGeom>
          <a:avLst/>
          <a:gdLst/>
          <a:ahLst/>
          <a:cxnLst/>
          <a:rect l="0" t="0" r="0" b="0"/>
          <a:pathLst>
            <a:path>
              <a:moveTo>
                <a:pt x="0" y="13710"/>
              </a:moveTo>
              <a:lnTo>
                <a:pt x="1730567" y="1371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6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393339" y="3737179"/>
        <a:ext cx="86528" cy="86528"/>
      </dsp:txXfrm>
    </dsp:sp>
    <dsp:sp modelId="{C10F6DFD-B4B1-4C18-AC09-FC5E4E44C28C}">
      <dsp:nvSpPr>
        <dsp:cNvPr id="0" name=""/>
        <dsp:cNvSpPr/>
      </dsp:nvSpPr>
      <dsp:spPr>
        <a:xfrm>
          <a:off x="5854513" y="4015729"/>
          <a:ext cx="2089546" cy="10447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Incertidumbre</a:t>
          </a:r>
        </a:p>
      </dsp:txBody>
      <dsp:txXfrm>
        <a:off x="5885113" y="4046329"/>
        <a:ext cx="2028346" cy="983573"/>
      </dsp:txXfrm>
    </dsp:sp>
    <dsp:sp modelId="{12F479EA-C6B7-4D5B-B4EA-BB6D6DD70836}">
      <dsp:nvSpPr>
        <dsp:cNvPr id="0" name=""/>
        <dsp:cNvSpPr/>
      </dsp:nvSpPr>
      <dsp:spPr>
        <a:xfrm rot="18621668">
          <a:off x="7716652" y="4032687"/>
          <a:ext cx="1290634" cy="27421"/>
        </a:xfrm>
        <a:custGeom>
          <a:avLst/>
          <a:gdLst/>
          <a:ahLst/>
          <a:cxnLst/>
          <a:rect l="0" t="0" r="0" b="0"/>
          <a:pathLst>
            <a:path>
              <a:moveTo>
                <a:pt x="0" y="13710"/>
              </a:moveTo>
              <a:lnTo>
                <a:pt x="1290634" y="1371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5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329703" y="4014132"/>
        <a:ext cx="64531" cy="64531"/>
      </dsp:txXfrm>
    </dsp:sp>
    <dsp:sp modelId="{503D1716-1FD4-47FB-9BC2-592446A968AA}">
      <dsp:nvSpPr>
        <dsp:cNvPr id="0" name=""/>
        <dsp:cNvSpPr/>
      </dsp:nvSpPr>
      <dsp:spPr>
        <a:xfrm>
          <a:off x="8779879" y="2694900"/>
          <a:ext cx="2089546" cy="17195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No se puede asignar probabilidades de ocurrencia de cada resultado posible</a:t>
          </a:r>
        </a:p>
      </dsp:txBody>
      <dsp:txXfrm>
        <a:off x="8830243" y="2745264"/>
        <a:ext cx="1988818" cy="1618833"/>
      </dsp:txXfrm>
    </dsp:sp>
    <dsp:sp modelId="{AADB3086-C1F9-402F-9CD3-648B5EAA046B}">
      <dsp:nvSpPr>
        <dsp:cNvPr id="0" name=""/>
        <dsp:cNvSpPr/>
      </dsp:nvSpPr>
      <dsp:spPr>
        <a:xfrm rot="2898066">
          <a:off x="7733738" y="4993474"/>
          <a:ext cx="1256462" cy="27421"/>
        </a:xfrm>
        <a:custGeom>
          <a:avLst/>
          <a:gdLst/>
          <a:ahLst/>
          <a:cxnLst/>
          <a:rect l="0" t="0" r="0" b="0"/>
          <a:pathLst>
            <a:path>
              <a:moveTo>
                <a:pt x="0" y="13710"/>
              </a:moveTo>
              <a:lnTo>
                <a:pt x="1256462" y="1371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5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330558" y="4975773"/>
        <a:ext cx="62823" cy="62823"/>
      </dsp:txXfrm>
    </dsp:sp>
    <dsp:sp modelId="{EFD69CBB-6305-4D79-BDC3-009513BDFD64}">
      <dsp:nvSpPr>
        <dsp:cNvPr id="0" name=""/>
        <dsp:cNvSpPr/>
      </dsp:nvSpPr>
      <dsp:spPr>
        <a:xfrm>
          <a:off x="8779879" y="4571177"/>
          <a:ext cx="2089546" cy="18101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Resultados posibles desconocidos</a:t>
          </a:r>
        </a:p>
      </dsp:txBody>
      <dsp:txXfrm>
        <a:off x="8832897" y="4624195"/>
        <a:ext cx="1983510" cy="170411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4D1901-3258-4F0B-9BF1-728CBF998A13}">
      <dsp:nvSpPr>
        <dsp:cNvPr id="0" name=""/>
        <dsp:cNvSpPr/>
      </dsp:nvSpPr>
      <dsp:spPr>
        <a:xfrm>
          <a:off x="0" y="3089700"/>
          <a:ext cx="11058985" cy="163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FD2494-394B-4327-BCC8-F31FB108AD7C}">
      <dsp:nvSpPr>
        <dsp:cNvPr id="0" name=""/>
        <dsp:cNvSpPr/>
      </dsp:nvSpPr>
      <dsp:spPr>
        <a:xfrm>
          <a:off x="552949" y="2130300"/>
          <a:ext cx="7741289" cy="1918800"/>
        </a:xfrm>
        <a:prstGeom prst="roundRect">
          <a:avLst/>
        </a:prstGeom>
        <a:solidFill>
          <a:srgbClr val="1E519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602" tIns="0" rIns="292602" bIns="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2. Inversión social, pobreza y crecimiento en México</a:t>
          </a:r>
        </a:p>
      </dsp:txBody>
      <dsp:txXfrm>
        <a:off x="646617" y="2223968"/>
        <a:ext cx="7553953" cy="173146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B855F6-48C5-430A-8F35-62E92E24A566}">
      <dsp:nvSpPr>
        <dsp:cNvPr id="0" name=""/>
        <dsp:cNvSpPr/>
      </dsp:nvSpPr>
      <dsp:spPr>
        <a:xfrm>
          <a:off x="2310973" y="1580403"/>
          <a:ext cx="50084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00841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5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48108" y="1623466"/>
        <a:ext cx="26572" cy="5314"/>
      </dsp:txXfrm>
    </dsp:sp>
    <dsp:sp modelId="{392EBD68-E001-4A80-AC46-DD0B14954B8D}">
      <dsp:nvSpPr>
        <dsp:cNvPr id="0" name=""/>
        <dsp:cNvSpPr/>
      </dsp:nvSpPr>
      <dsp:spPr>
        <a:xfrm>
          <a:off x="2157" y="932938"/>
          <a:ext cx="2310616" cy="13863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↑ Inversión</a:t>
          </a:r>
        </a:p>
      </dsp:txBody>
      <dsp:txXfrm>
        <a:off x="2157" y="932938"/>
        <a:ext cx="2310616" cy="1386369"/>
      </dsp:txXfrm>
    </dsp:sp>
    <dsp:sp modelId="{E3B94759-7918-424D-B3FA-8C0AC7241A93}">
      <dsp:nvSpPr>
        <dsp:cNvPr id="0" name=""/>
        <dsp:cNvSpPr/>
      </dsp:nvSpPr>
      <dsp:spPr>
        <a:xfrm>
          <a:off x="5153031" y="1580403"/>
          <a:ext cx="50084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00841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5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390165" y="1623466"/>
        <a:ext cx="26572" cy="5314"/>
      </dsp:txXfrm>
    </dsp:sp>
    <dsp:sp modelId="{836FE15B-C537-44EA-824E-FE4CB0382D7B}">
      <dsp:nvSpPr>
        <dsp:cNvPr id="0" name=""/>
        <dsp:cNvSpPr/>
      </dsp:nvSpPr>
      <dsp:spPr>
        <a:xfrm>
          <a:off x="2844214" y="932938"/>
          <a:ext cx="2310616" cy="13863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↑ Acumulación de factores</a:t>
          </a:r>
        </a:p>
      </dsp:txBody>
      <dsp:txXfrm>
        <a:off x="2844214" y="932938"/>
        <a:ext cx="2310616" cy="1386369"/>
      </dsp:txXfrm>
    </dsp:sp>
    <dsp:sp modelId="{D7D230A1-062A-4B86-8AC0-3FF1078F5D06}">
      <dsp:nvSpPr>
        <dsp:cNvPr id="0" name=""/>
        <dsp:cNvSpPr/>
      </dsp:nvSpPr>
      <dsp:spPr>
        <a:xfrm>
          <a:off x="7995089" y="1580403"/>
          <a:ext cx="50084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00841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5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232223" y="1623466"/>
        <a:ext cx="26572" cy="5314"/>
      </dsp:txXfrm>
    </dsp:sp>
    <dsp:sp modelId="{11755244-3EC0-49A9-AA33-573FBCCEA83A}">
      <dsp:nvSpPr>
        <dsp:cNvPr id="0" name=""/>
        <dsp:cNvSpPr/>
      </dsp:nvSpPr>
      <dsp:spPr>
        <a:xfrm>
          <a:off x="5686272" y="932938"/>
          <a:ext cx="2310616" cy="13863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↑ Innovación tecnológica</a:t>
          </a:r>
        </a:p>
      </dsp:txBody>
      <dsp:txXfrm>
        <a:off x="5686272" y="932938"/>
        <a:ext cx="2310616" cy="1386369"/>
      </dsp:txXfrm>
    </dsp:sp>
    <dsp:sp modelId="{F57E5AA1-4E16-46FC-A5C2-05F018A33AAE}">
      <dsp:nvSpPr>
        <dsp:cNvPr id="0" name=""/>
        <dsp:cNvSpPr/>
      </dsp:nvSpPr>
      <dsp:spPr>
        <a:xfrm>
          <a:off x="1157465" y="2317508"/>
          <a:ext cx="8526173" cy="500841"/>
        </a:xfrm>
        <a:custGeom>
          <a:avLst/>
          <a:gdLst/>
          <a:ahLst/>
          <a:cxnLst/>
          <a:rect l="0" t="0" r="0" b="0"/>
          <a:pathLst>
            <a:path>
              <a:moveTo>
                <a:pt x="8526173" y="0"/>
              </a:moveTo>
              <a:lnTo>
                <a:pt x="8526173" y="267520"/>
              </a:lnTo>
              <a:lnTo>
                <a:pt x="0" y="267520"/>
              </a:lnTo>
              <a:lnTo>
                <a:pt x="0" y="500841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5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206983" y="2565272"/>
        <a:ext cx="427136" cy="5314"/>
      </dsp:txXfrm>
    </dsp:sp>
    <dsp:sp modelId="{2A6E157E-1E5D-4536-BAE8-3BEC22881763}">
      <dsp:nvSpPr>
        <dsp:cNvPr id="0" name=""/>
        <dsp:cNvSpPr/>
      </dsp:nvSpPr>
      <dsp:spPr>
        <a:xfrm>
          <a:off x="8528330" y="932938"/>
          <a:ext cx="2310616" cy="13863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Progreso técnico</a:t>
          </a:r>
        </a:p>
      </dsp:txBody>
      <dsp:txXfrm>
        <a:off x="8528330" y="932938"/>
        <a:ext cx="2310616" cy="1386369"/>
      </dsp:txXfrm>
    </dsp:sp>
    <dsp:sp modelId="{CA2903ED-A7CB-4DBE-8A90-F3F42B9B03EE}">
      <dsp:nvSpPr>
        <dsp:cNvPr id="0" name=""/>
        <dsp:cNvSpPr/>
      </dsp:nvSpPr>
      <dsp:spPr>
        <a:xfrm>
          <a:off x="2310973" y="3498215"/>
          <a:ext cx="50084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00841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5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48108" y="3541277"/>
        <a:ext cx="26572" cy="5314"/>
      </dsp:txXfrm>
    </dsp:sp>
    <dsp:sp modelId="{3D9FD577-CD3E-4AE4-AEAC-8AB0F0390152}">
      <dsp:nvSpPr>
        <dsp:cNvPr id="0" name=""/>
        <dsp:cNvSpPr/>
      </dsp:nvSpPr>
      <dsp:spPr>
        <a:xfrm>
          <a:off x="2157" y="2850750"/>
          <a:ext cx="2310616" cy="13863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↑ Productividad del trabajo</a:t>
          </a:r>
        </a:p>
      </dsp:txBody>
      <dsp:txXfrm>
        <a:off x="2157" y="2850750"/>
        <a:ext cx="2310616" cy="1386369"/>
      </dsp:txXfrm>
    </dsp:sp>
    <dsp:sp modelId="{CEEFB947-0362-46A5-9C85-4491ABE9CC95}">
      <dsp:nvSpPr>
        <dsp:cNvPr id="0" name=""/>
        <dsp:cNvSpPr/>
      </dsp:nvSpPr>
      <dsp:spPr>
        <a:xfrm>
          <a:off x="5153031" y="3498215"/>
          <a:ext cx="50084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00841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5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390165" y="3541277"/>
        <a:ext cx="26572" cy="5314"/>
      </dsp:txXfrm>
    </dsp:sp>
    <dsp:sp modelId="{87078091-E0D8-4953-8C50-4115DA2DE73E}">
      <dsp:nvSpPr>
        <dsp:cNvPr id="0" name=""/>
        <dsp:cNvSpPr/>
      </dsp:nvSpPr>
      <dsp:spPr>
        <a:xfrm>
          <a:off x="2844214" y="2850750"/>
          <a:ext cx="2310616" cy="13863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↑ Remuneración a todos los factores</a:t>
          </a:r>
        </a:p>
      </dsp:txBody>
      <dsp:txXfrm>
        <a:off x="2844214" y="2850750"/>
        <a:ext cx="2310616" cy="1386369"/>
      </dsp:txXfrm>
    </dsp:sp>
    <dsp:sp modelId="{3E3E43C0-5F77-4445-8944-F3504559AB84}">
      <dsp:nvSpPr>
        <dsp:cNvPr id="0" name=""/>
        <dsp:cNvSpPr/>
      </dsp:nvSpPr>
      <dsp:spPr>
        <a:xfrm>
          <a:off x="7995089" y="3498215"/>
          <a:ext cx="50084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00841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5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232223" y="3541277"/>
        <a:ext cx="26572" cy="5314"/>
      </dsp:txXfrm>
    </dsp:sp>
    <dsp:sp modelId="{AD7FDAC6-2E79-418D-A9A8-C099C99DC3BB}">
      <dsp:nvSpPr>
        <dsp:cNvPr id="0" name=""/>
        <dsp:cNvSpPr/>
      </dsp:nvSpPr>
      <dsp:spPr>
        <a:xfrm>
          <a:off x="5686272" y="2850750"/>
          <a:ext cx="2310616" cy="13863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↑ Salario real y ↓ desempleo</a:t>
          </a:r>
        </a:p>
      </dsp:txBody>
      <dsp:txXfrm>
        <a:off x="5686272" y="2850750"/>
        <a:ext cx="2310616" cy="1386369"/>
      </dsp:txXfrm>
    </dsp:sp>
    <dsp:sp modelId="{64B3C2E5-3CDE-4B54-BF8B-1992C7C041D5}">
      <dsp:nvSpPr>
        <dsp:cNvPr id="0" name=""/>
        <dsp:cNvSpPr/>
      </dsp:nvSpPr>
      <dsp:spPr>
        <a:xfrm>
          <a:off x="8528330" y="2850750"/>
          <a:ext cx="2310616" cy="13863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↑ Crecimiento de “largo plazo”.</a:t>
          </a:r>
        </a:p>
      </dsp:txBody>
      <dsp:txXfrm>
        <a:off x="8528330" y="2850750"/>
        <a:ext cx="2310616" cy="138636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4D1901-3258-4F0B-9BF1-728CBF998A13}">
      <dsp:nvSpPr>
        <dsp:cNvPr id="0" name=""/>
        <dsp:cNvSpPr/>
      </dsp:nvSpPr>
      <dsp:spPr>
        <a:xfrm>
          <a:off x="0" y="3089700"/>
          <a:ext cx="11058985" cy="163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FD2494-394B-4327-BCC8-F31FB108AD7C}">
      <dsp:nvSpPr>
        <dsp:cNvPr id="0" name=""/>
        <dsp:cNvSpPr/>
      </dsp:nvSpPr>
      <dsp:spPr>
        <a:xfrm>
          <a:off x="552949" y="2130300"/>
          <a:ext cx="7741289" cy="1918800"/>
        </a:xfrm>
        <a:prstGeom prst="roundRect">
          <a:avLst/>
        </a:prstGeom>
        <a:solidFill>
          <a:srgbClr val="1E519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602" tIns="0" rIns="292602" bIns="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3. Pronósticos 2018-2020</a:t>
          </a:r>
        </a:p>
      </dsp:txBody>
      <dsp:txXfrm>
        <a:off x="646617" y="2223968"/>
        <a:ext cx="7553953" cy="17314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image" Target="../media/image4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e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7.emf"/><Relationship Id="rId1" Type="http://schemas.openxmlformats.org/officeDocument/2006/relationships/image" Target="../media/image66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image" Target="../media/image4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image" Target="../media/image5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0.07775</cdr:x>
      <cdr:y>0.20205</cdr:y>
    </cdr:from>
    <cdr:to>
      <cdr:x>0.54155</cdr:x>
      <cdr:y>0.71045</cdr:y>
    </cdr:to>
    <cdr:cxnSp macro="">
      <cdr:nvCxnSpPr>
        <cdr:cNvPr id="3" name="Conector recto de flecha 2">
          <a:extLst xmlns:a="http://schemas.openxmlformats.org/drawingml/2006/main">
            <a:ext uri="{FF2B5EF4-FFF2-40B4-BE49-F238E27FC236}">
              <a16:creationId xmlns:a16="http://schemas.microsoft.com/office/drawing/2014/main" id="{F71791C3-5563-49C4-9F06-89C3F4707A50}"/>
            </a:ext>
          </a:extLst>
        </cdr:cNvPr>
        <cdr:cNvCxnSpPr/>
      </cdr:nvCxnSpPr>
      <cdr:spPr>
        <a:xfrm xmlns:a="http://schemas.openxmlformats.org/drawingml/2006/main" flipV="1">
          <a:off x="384313" y="821634"/>
          <a:ext cx="2292626" cy="2067339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0.52011</cdr:x>
      <cdr:y>0.13687</cdr:y>
    </cdr:from>
    <cdr:to>
      <cdr:x>0.61824</cdr:x>
      <cdr:y>0.19228</cdr:y>
    </cdr:to>
    <cdr:sp macro="" textlink="">
      <cdr:nvSpPr>
        <cdr:cNvPr id="5" name="CuadroTexto 4">
          <a:extLst xmlns:a="http://schemas.openxmlformats.org/drawingml/2006/main">
            <a:ext uri="{FF2B5EF4-FFF2-40B4-BE49-F238E27FC236}">
              <a16:creationId xmlns:a16="http://schemas.microsoft.com/office/drawing/2014/main" id="{25BAB458-4725-4E03-AB00-4719A12D1C9A}"/>
            </a:ext>
          </a:extLst>
        </cdr:cNvPr>
        <cdr:cNvSpPr txBox="1"/>
      </cdr:nvSpPr>
      <cdr:spPr>
        <a:xfrm xmlns:a="http://schemas.openxmlformats.org/drawingml/2006/main">
          <a:off x="2570922" y="556590"/>
          <a:ext cx="485092" cy="225287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MX" sz="1100" b="1" dirty="0"/>
            <a:t>27%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0.63365</cdr:x>
      <cdr:y>0.22292</cdr:y>
    </cdr:from>
    <cdr:to>
      <cdr:x>0.91631</cdr:x>
      <cdr:y>0.3439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132173" y="906475"/>
          <a:ext cx="1397206" cy="491949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lumMod val="20000"/>
            <a:lumOff val="80000"/>
          </a:schemeClr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MX" sz="1050"/>
            <a:t>1941 - 1982:  6.2%</a:t>
          </a:r>
        </a:p>
        <a:p xmlns:a="http://schemas.openxmlformats.org/drawingml/2006/main">
          <a:r>
            <a:rPr lang="es-MX" sz="1050"/>
            <a:t>1983 - 2018:  2.1%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0.8094</cdr:x>
      <cdr:y>0.31917</cdr:y>
    </cdr:from>
    <cdr:to>
      <cdr:x>1</cdr:x>
      <cdr:y>0.45459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A24E941F-C70B-41F5-AE7E-9E92148CBACF}"/>
            </a:ext>
          </a:extLst>
        </cdr:cNvPr>
        <cdr:cNvSpPr txBox="1"/>
      </cdr:nvSpPr>
      <cdr:spPr>
        <a:xfrm xmlns:a="http://schemas.openxmlformats.org/drawingml/2006/main">
          <a:off x="5375054" y="1179045"/>
          <a:ext cx="1265739" cy="500247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MX" sz="1100" b="1" dirty="0">
              <a:solidFill>
                <a:srgbClr val="00B050"/>
              </a:solidFill>
            </a:rPr>
            <a:t>1941 - 80:  6.3%</a:t>
          </a:r>
        </a:p>
        <a:p xmlns:a="http://schemas.openxmlformats.org/drawingml/2006/main">
          <a:r>
            <a:rPr lang="es-MX" sz="1100" b="1" dirty="0">
              <a:solidFill>
                <a:srgbClr val="00B050"/>
              </a:solidFill>
            </a:rPr>
            <a:t>1981 - 20:  2.2%</a:t>
          </a:r>
        </a:p>
      </cdr:txBody>
    </cdr:sp>
  </cdr:relSizeAnchor>
  <cdr:relSizeAnchor xmlns:cdr="http://schemas.openxmlformats.org/drawingml/2006/chartDrawing">
    <cdr:from>
      <cdr:x>0.80541</cdr:x>
      <cdr:y>0.18091</cdr:y>
    </cdr:from>
    <cdr:to>
      <cdr:x>0.97925</cdr:x>
      <cdr:y>0.31633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891BDA39-0E76-498B-9999-8F3283F5CA32}"/>
            </a:ext>
          </a:extLst>
        </cdr:cNvPr>
        <cdr:cNvSpPr txBox="1"/>
      </cdr:nvSpPr>
      <cdr:spPr>
        <a:xfrm xmlns:a="http://schemas.openxmlformats.org/drawingml/2006/main">
          <a:off x="5348549" y="668282"/>
          <a:ext cx="1154477" cy="500247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MX" sz="1050" b="1" dirty="0">
              <a:solidFill>
                <a:srgbClr val="002060"/>
              </a:solidFill>
            </a:rPr>
            <a:t>1941 - 80:  4.3%</a:t>
          </a:r>
        </a:p>
        <a:p xmlns:a="http://schemas.openxmlformats.org/drawingml/2006/main">
          <a:r>
            <a:rPr lang="es-MX" sz="1050" b="1" dirty="0">
              <a:solidFill>
                <a:srgbClr val="002060"/>
              </a:solidFill>
            </a:rPr>
            <a:t>1981 - 20:  2.8%</a:t>
          </a:r>
        </a:p>
      </cdr:txBody>
    </cdr:sp>
  </cdr:relSizeAnchor>
  <cdr:relSizeAnchor xmlns:cdr="http://schemas.openxmlformats.org/drawingml/2006/chartDrawing">
    <cdr:from>
      <cdr:x>0.51907</cdr:x>
      <cdr:y>0.49686</cdr:y>
    </cdr:from>
    <cdr:to>
      <cdr:x>0.98004</cdr:x>
      <cdr:y>0.99372</cdr:y>
    </cdr:to>
    <cdr:sp macro="" textlink="">
      <cdr:nvSpPr>
        <cdr:cNvPr id="4" name="Rectangle 3">
          <a:extLst xmlns:a="http://schemas.openxmlformats.org/drawingml/2006/main">
            <a:ext uri="{FF2B5EF4-FFF2-40B4-BE49-F238E27FC236}">
              <a16:creationId xmlns:a16="http://schemas.microsoft.com/office/drawing/2014/main" id="{4A18BF8A-AEB3-479D-8174-2E3A779D4399}"/>
            </a:ext>
          </a:extLst>
        </cdr:cNvPr>
        <cdr:cNvSpPr/>
      </cdr:nvSpPr>
      <cdr:spPr>
        <a:xfrm xmlns:a="http://schemas.openxmlformats.org/drawingml/2006/main">
          <a:off x="3447020" y="1835427"/>
          <a:ext cx="3061252" cy="183542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2700">
          <a:solidFill>
            <a:schemeClr val="bg1">
              <a:lumMod val="65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</cdr:x>
      <cdr:y>0.07882</cdr:y>
    </cdr:from>
    <cdr:to>
      <cdr:x>0.23313</cdr:x>
      <cdr:y>0.11479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495487"/>
          <a:ext cx="2020713" cy="2261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1400">
              <a:latin typeface="Arial" pitchFamily="34" charset="0"/>
              <a:cs typeface="Arial" pitchFamily="34" charset="0"/>
            </a:rPr>
            <a:t>Trillions of Dollars</a:t>
          </a:r>
        </a:p>
      </cdr:txBody>
    </cdr:sp>
  </cdr:relSizeAnchor>
  <cdr:relSizeAnchor xmlns:cdr="http://schemas.openxmlformats.org/drawingml/2006/chartDrawing">
    <cdr:from>
      <cdr:x>0</cdr:x>
      <cdr:y>0</cdr:y>
    </cdr:from>
    <cdr:to>
      <cdr:x>1</cdr:x>
      <cdr:y>0.04962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-19050" y="-28575"/>
          <a:ext cx="8667750" cy="3119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endParaRPr lang="en-US" sz="2800" dirty="0">
            <a:solidFill>
              <a:sysClr val="windowText" lastClr="000000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0.81098</cdr:x>
      <cdr:y>0.07758</cdr:y>
    </cdr:from>
    <cdr:to>
      <cdr:x>1</cdr:x>
      <cdr:y>0.11355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7029372" y="487691"/>
          <a:ext cx="1638378" cy="2261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1400">
              <a:latin typeface="Arial" pitchFamily="34" charset="0"/>
              <a:cs typeface="Arial" pitchFamily="34" charset="0"/>
            </a:rPr>
            <a:t>Trillions of Dollars</a:t>
          </a:r>
        </a:p>
      </cdr:txBody>
    </cdr:sp>
  </cdr:relSizeAnchor>
  <cdr:relSizeAnchor xmlns:cdr="http://schemas.openxmlformats.org/drawingml/2006/chartDrawing">
    <cdr:from>
      <cdr:x>0</cdr:x>
      <cdr:y>0.96029</cdr:y>
    </cdr:from>
    <cdr:to>
      <cdr:x>0.64617</cdr:x>
      <cdr:y>1</cdr:y>
    </cdr:to>
    <cdr:sp macro="" textlink="">
      <cdr:nvSpPr>
        <cdr:cNvPr id="27" name="TextBox 1"/>
        <cdr:cNvSpPr txBox="1"/>
      </cdr:nvSpPr>
      <cdr:spPr>
        <a:xfrm xmlns:a="http://schemas.openxmlformats.org/drawingml/2006/main">
          <a:off x="0" y="6074715"/>
          <a:ext cx="5604876" cy="2498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l"/>
          <a:r>
            <a:rPr lang="en-US" sz="1100" baseline="0" dirty="0">
              <a:latin typeface="Arial" pitchFamily="34" charset="0"/>
              <a:cs typeface="Arial" pitchFamily="34" charset="0"/>
            </a:rPr>
            <a:t>Source: New York Fed Consumer Credit Panel/Equifax</a:t>
          </a:r>
        </a:p>
        <a:p xmlns:a="http://schemas.openxmlformats.org/drawingml/2006/main">
          <a:pPr algn="l"/>
          <a:endParaRPr lang="en-US" sz="1100" dirty="0"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0.71124</cdr:x>
      <cdr:y>0.18588</cdr:y>
    </cdr:from>
    <cdr:to>
      <cdr:x>0.91222</cdr:x>
      <cdr:y>0.22867</cdr:y>
    </cdr:to>
    <cdr:sp macro="" textlink="">
      <cdr:nvSpPr>
        <cdr:cNvPr id="14" name="TextBox 1"/>
        <cdr:cNvSpPr txBox="1"/>
      </cdr:nvSpPr>
      <cdr:spPr>
        <a:xfrm xmlns:a="http://schemas.openxmlformats.org/drawingml/2006/main">
          <a:off x="6144036" y="1165781"/>
          <a:ext cx="1736154" cy="2683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900">
              <a:effectLst/>
              <a:latin typeface="Arial" pitchFamily="34" charset="0"/>
              <a:ea typeface="+mn-ea"/>
              <a:cs typeface="Arial" pitchFamily="34" charset="0"/>
            </a:rPr>
            <a:t>2018Q</a:t>
          </a:r>
          <a:r>
            <a:rPr lang="en-US" sz="900" baseline="0">
              <a:effectLst/>
              <a:latin typeface="Arial" pitchFamily="34" charset="0"/>
              <a:ea typeface="+mn-ea"/>
              <a:cs typeface="Arial" pitchFamily="34" charset="0"/>
            </a:rPr>
            <a:t>3 Total: $13.51 Trillion</a:t>
          </a:r>
          <a:endParaRPr lang="en-US" sz="900">
            <a:effectLst/>
            <a:latin typeface="Arial" pitchFamily="34" charset="0"/>
            <a:cs typeface="Arial" pitchFamily="34" charset="0"/>
          </a:endParaRPr>
        </a:p>
        <a:p xmlns:a="http://schemas.openxmlformats.org/drawingml/2006/main">
          <a:endParaRPr lang="en-US" sz="900"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0.88867</cdr:x>
      <cdr:y>0.22238</cdr:y>
    </cdr:from>
    <cdr:to>
      <cdr:x>0.90439</cdr:x>
      <cdr:y>0.23694</cdr:y>
    </cdr:to>
    <cdr:sp macro="" textlink="">
      <cdr:nvSpPr>
        <cdr:cNvPr id="17" name="Straight Arrow Connector 16"/>
        <cdr:cNvSpPr/>
      </cdr:nvSpPr>
      <cdr:spPr>
        <a:xfrm xmlns:a="http://schemas.openxmlformats.org/drawingml/2006/main">
          <a:off x="7671956" y="1394115"/>
          <a:ext cx="135738" cy="91274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0.70774</cdr:x>
      <cdr:y>0.21547</cdr:y>
    </cdr:from>
    <cdr:to>
      <cdr:x>0.92278</cdr:x>
      <cdr:y>0.24736</cdr:y>
    </cdr:to>
    <cdr:sp macro="" textlink="">
      <cdr:nvSpPr>
        <cdr:cNvPr id="18" name="TextBox 1"/>
        <cdr:cNvSpPr txBox="1"/>
      </cdr:nvSpPr>
      <cdr:spPr>
        <a:xfrm xmlns:a="http://schemas.openxmlformats.org/drawingml/2006/main">
          <a:off x="6113771" y="1351395"/>
          <a:ext cx="1857610" cy="2000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900">
              <a:latin typeface="Arial" pitchFamily="34" charset="0"/>
              <a:cs typeface="Arial" pitchFamily="34" charset="0"/>
            </a:rPr>
            <a:t>2018Q2 Total: $13.29 Trillion</a:t>
          </a:r>
        </a:p>
        <a:p xmlns:a="http://schemas.openxmlformats.org/drawingml/2006/main">
          <a:endParaRPr lang="en-US" sz="900"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0.89569</cdr:x>
      <cdr:y>0.20718</cdr:y>
    </cdr:from>
    <cdr:to>
      <cdr:x>0.92176</cdr:x>
      <cdr:y>0.22652</cdr:y>
    </cdr:to>
    <cdr:sp macro="" textlink="">
      <cdr:nvSpPr>
        <cdr:cNvPr id="20" name="Straight Arrow Connector 19"/>
        <cdr:cNvSpPr/>
      </cdr:nvSpPr>
      <cdr:spPr>
        <a:xfrm xmlns:a="http://schemas.openxmlformats.org/drawingml/2006/main">
          <a:off x="7732568" y="1298863"/>
          <a:ext cx="225101" cy="121225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0.91739</cdr:x>
      <cdr:y>0.23846</cdr:y>
    </cdr:from>
    <cdr:to>
      <cdr:x>0.95378</cdr:x>
      <cdr:y>0.74073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7924820" y="1495604"/>
          <a:ext cx="314353" cy="31501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900"/>
            <a:t>(3%)</a:t>
          </a:r>
        </a:p>
        <a:p xmlns:a="http://schemas.openxmlformats.org/drawingml/2006/main">
          <a:endParaRPr lang="en-US" sz="900"/>
        </a:p>
        <a:p xmlns:a="http://schemas.openxmlformats.org/drawingml/2006/main">
          <a:r>
            <a:rPr lang="en-US" sz="900"/>
            <a:t>(11%)</a:t>
          </a:r>
        </a:p>
        <a:p xmlns:a="http://schemas.openxmlformats.org/drawingml/2006/main">
          <a:endParaRPr lang="en-US" sz="600"/>
        </a:p>
        <a:p xmlns:a="http://schemas.openxmlformats.org/drawingml/2006/main">
          <a:endParaRPr lang="en-US" sz="300"/>
        </a:p>
        <a:p xmlns:a="http://schemas.openxmlformats.org/drawingml/2006/main">
          <a:endParaRPr lang="en-US" sz="300"/>
        </a:p>
        <a:p xmlns:a="http://schemas.openxmlformats.org/drawingml/2006/main">
          <a:r>
            <a:rPr lang="en-US" sz="900"/>
            <a:t>(6%)</a:t>
          </a:r>
        </a:p>
        <a:p xmlns:a="http://schemas.openxmlformats.org/drawingml/2006/main">
          <a:endParaRPr lang="en-US" sz="600"/>
        </a:p>
        <a:p xmlns:a="http://schemas.openxmlformats.org/drawingml/2006/main">
          <a:endParaRPr lang="en-US" sz="600"/>
        </a:p>
        <a:p xmlns:a="http://schemas.openxmlformats.org/drawingml/2006/main">
          <a:r>
            <a:rPr lang="en-US" sz="900"/>
            <a:t>(9%)</a:t>
          </a:r>
        </a:p>
        <a:p xmlns:a="http://schemas.openxmlformats.org/drawingml/2006/main">
          <a:endParaRPr lang="en-US" sz="500"/>
        </a:p>
        <a:p xmlns:a="http://schemas.openxmlformats.org/drawingml/2006/main">
          <a:endParaRPr lang="en-US" sz="100"/>
        </a:p>
        <a:p xmlns:a="http://schemas.openxmlformats.org/drawingml/2006/main">
          <a:endParaRPr lang="en-US" sz="100"/>
        </a:p>
        <a:p xmlns:a="http://schemas.openxmlformats.org/drawingml/2006/main">
          <a:r>
            <a:rPr lang="en-US" sz="900"/>
            <a:t>(3%)</a:t>
          </a:r>
        </a:p>
        <a:p xmlns:a="http://schemas.openxmlformats.org/drawingml/2006/main">
          <a:endParaRPr lang="en-US" sz="900"/>
        </a:p>
        <a:p xmlns:a="http://schemas.openxmlformats.org/drawingml/2006/main">
          <a:endParaRPr lang="en-US" sz="900"/>
        </a:p>
        <a:p xmlns:a="http://schemas.openxmlformats.org/drawingml/2006/main">
          <a:endParaRPr lang="en-US" sz="900"/>
        </a:p>
        <a:p xmlns:a="http://schemas.openxmlformats.org/drawingml/2006/main">
          <a:endParaRPr lang="en-US" sz="900"/>
        </a:p>
        <a:p xmlns:a="http://schemas.openxmlformats.org/drawingml/2006/main">
          <a:endParaRPr lang="en-US" sz="900"/>
        </a:p>
        <a:p xmlns:a="http://schemas.openxmlformats.org/drawingml/2006/main">
          <a:endParaRPr lang="en-US" sz="900"/>
        </a:p>
        <a:p xmlns:a="http://schemas.openxmlformats.org/drawingml/2006/main">
          <a:endParaRPr lang="en-US" sz="900"/>
        </a:p>
        <a:p xmlns:a="http://schemas.openxmlformats.org/drawingml/2006/main">
          <a:endParaRPr lang="en-US" sz="900"/>
        </a:p>
        <a:p xmlns:a="http://schemas.openxmlformats.org/drawingml/2006/main">
          <a:r>
            <a:rPr lang="en-US" sz="900"/>
            <a:t>(68%)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0F9220-64E3-47AD-A13B-286AC6838583}" type="datetimeFigureOut">
              <a:rPr lang="es-ES" smtClean="0"/>
              <a:t>29/11/2018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23983D-8238-4A6E-9724-DE2FEE187E6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2066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dirty="0">
                <a:solidFill>
                  <a:srgbClr val="004877"/>
                </a:solidFill>
                <a:latin typeface="CharterITCReg" panose="02040603040400020204" pitchFamily="18" charset="0"/>
                <a:cs typeface="Charter"/>
              </a:rPr>
              <a:t>Gráfica blox pot para precio en pesos, usando ROI</a:t>
            </a:r>
          </a:p>
          <a:p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24C5D3-C21C-C94F-8DB6-B806C720ECDB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28237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dirty="0">
                <a:solidFill>
                  <a:srgbClr val="004877"/>
                </a:solidFill>
                <a:latin typeface="CharterITCReg" panose="02040603040400020204" pitchFamily="18" charset="0"/>
                <a:cs typeface="Charter"/>
              </a:rPr>
              <a:t>Gráfica blox pot para precio en pesos, usando ROI</a:t>
            </a:r>
          </a:p>
          <a:p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24C5D3-C21C-C94F-8DB6-B806C720ECDB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80532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dirty="0">
                <a:solidFill>
                  <a:srgbClr val="004877"/>
                </a:solidFill>
                <a:latin typeface="CharterITCReg" panose="02040603040400020204" pitchFamily="18" charset="0"/>
                <a:cs typeface="Charter"/>
              </a:rPr>
              <a:t>Gráfica blox pot para precio en pesos, usando ROI</a:t>
            </a:r>
          </a:p>
          <a:p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24C5D3-C21C-C94F-8DB6-B806C720ECDB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31727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dirty="0">
                <a:solidFill>
                  <a:srgbClr val="004877"/>
                </a:solidFill>
                <a:latin typeface="CharterITCReg" panose="02040603040400020204" pitchFamily="18" charset="0"/>
                <a:cs typeface="Charter"/>
              </a:rPr>
              <a:t>Gráfica blox pot para precio en pesos, usando ROI</a:t>
            </a:r>
          </a:p>
          <a:p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24C5D3-C21C-C94F-8DB6-B806C720ECDB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69575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dirty="0">
                <a:solidFill>
                  <a:srgbClr val="004877"/>
                </a:solidFill>
                <a:latin typeface="CharterITCReg" panose="02040603040400020204" pitchFamily="18" charset="0"/>
                <a:cs typeface="Charter"/>
              </a:rPr>
              <a:t>Gráfica blox pot para precio en pesos, usando ROI</a:t>
            </a:r>
          </a:p>
          <a:p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24C5D3-C21C-C94F-8DB6-B806C720ECDB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17700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dirty="0">
                <a:solidFill>
                  <a:srgbClr val="004877"/>
                </a:solidFill>
                <a:latin typeface="CharterITCReg" panose="02040603040400020204" pitchFamily="18" charset="0"/>
                <a:cs typeface="Charter"/>
              </a:rPr>
              <a:t>Gráfica blox pot para precio en pesos, usando ROI</a:t>
            </a:r>
          </a:p>
          <a:p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24C5D3-C21C-C94F-8DB6-B806C720ECDB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27614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dirty="0">
                <a:solidFill>
                  <a:srgbClr val="004877"/>
                </a:solidFill>
                <a:latin typeface="CharterITCReg" panose="02040603040400020204" pitchFamily="18" charset="0"/>
                <a:cs typeface="Charter"/>
              </a:rPr>
              <a:t>Gráfica blox pot para precio en pesos, usando ROI</a:t>
            </a:r>
          </a:p>
          <a:p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24C5D3-C21C-C94F-8DB6-B806C720ECDB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85615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dirty="0">
                <a:solidFill>
                  <a:srgbClr val="004877"/>
                </a:solidFill>
                <a:latin typeface="CharterITCReg" panose="02040603040400020204" pitchFamily="18" charset="0"/>
                <a:cs typeface="Charter"/>
              </a:rPr>
              <a:t>Gráfica blox pot para precio en pesos, usando ROI</a:t>
            </a:r>
          </a:p>
          <a:p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24C5D3-C21C-C94F-8DB6-B806C720ECDB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55318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dirty="0">
                <a:solidFill>
                  <a:srgbClr val="004877"/>
                </a:solidFill>
                <a:latin typeface="CharterITCReg" panose="02040603040400020204" pitchFamily="18" charset="0"/>
                <a:cs typeface="Charter"/>
              </a:rPr>
              <a:t>Gráfica blox pot para precio en pesos, usando ROI</a:t>
            </a:r>
          </a:p>
          <a:p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24C5D3-C21C-C94F-8DB6-B806C720ECDB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05514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dirty="0">
                <a:solidFill>
                  <a:srgbClr val="004877"/>
                </a:solidFill>
                <a:latin typeface="CharterITCReg" panose="02040603040400020204" pitchFamily="18" charset="0"/>
                <a:cs typeface="Charter"/>
              </a:rPr>
              <a:t>Gráfica blox pot para precio en pesos, usando ROI</a:t>
            </a:r>
          </a:p>
          <a:p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24C5D3-C21C-C94F-8DB6-B806C720ECDB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13567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dirty="0">
                <a:solidFill>
                  <a:srgbClr val="004877"/>
                </a:solidFill>
                <a:latin typeface="CharterITCReg" panose="02040603040400020204" pitchFamily="18" charset="0"/>
                <a:cs typeface="Charter"/>
              </a:rPr>
              <a:t>Gráfica blox pot para precio en pesos, usando ROI</a:t>
            </a:r>
          </a:p>
          <a:p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24C5D3-C21C-C94F-8DB6-B806C720ECDB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792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dirty="0">
                <a:solidFill>
                  <a:srgbClr val="004877"/>
                </a:solidFill>
                <a:latin typeface="CharterITCReg" panose="02040603040400020204" pitchFamily="18" charset="0"/>
                <a:cs typeface="Charter"/>
              </a:rPr>
              <a:t>Gráfica blox pot para precio en pesos, usando ROI</a:t>
            </a:r>
          </a:p>
          <a:p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24C5D3-C21C-C94F-8DB6-B806C720ECDB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95401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642997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6456780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29577239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77375311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09211845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99695206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85250712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96826068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88080346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8279341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dirty="0">
                <a:solidFill>
                  <a:srgbClr val="004877"/>
                </a:solidFill>
                <a:latin typeface="CharterITCReg" panose="02040603040400020204" pitchFamily="18" charset="0"/>
                <a:cs typeface="Charter"/>
              </a:rPr>
              <a:t>Gráfica blox pot para precio en pesos, usando ROI</a:t>
            </a:r>
          </a:p>
          <a:p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24C5D3-C21C-C94F-8DB6-B806C720ECDB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25843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dirty="0">
                <a:solidFill>
                  <a:srgbClr val="004877"/>
                </a:solidFill>
                <a:latin typeface="CharterITCReg" panose="02040603040400020204" pitchFamily="18" charset="0"/>
                <a:cs typeface="Charter"/>
              </a:rPr>
              <a:t>Gráfica blox pot para precio en pesos, usando ROI</a:t>
            </a:r>
          </a:p>
          <a:p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24C5D3-C21C-C94F-8DB6-B806C720ECDB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14019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dirty="0">
                <a:solidFill>
                  <a:srgbClr val="004877"/>
                </a:solidFill>
                <a:latin typeface="CharterITCReg" panose="02040603040400020204" pitchFamily="18" charset="0"/>
                <a:cs typeface="Charter"/>
              </a:rPr>
              <a:t>Gráfica blox pot para precio en pesos, usando ROI</a:t>
            </a:r>
          </a:p>
          <a:p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24C5D3-C21C-C94F-8DB6-B806C720ECDB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31910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dirty="0">
                <a:solidFill>
                  <a:srgbClr val="004877"/>
                </a:solidFill>
                <a:latin typeface="CharterITCReg" panose="02040603040400020204" pitchFamily="18" charset="0"/>
                <a:cs typeface="Charter"/>
              </a:rPr>
              <a:t>Gráfica blox pot para precio en pesos, usando ROI</a:t>
            </a:r>
          </a:p>
          <a:p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24C5D3-C21C-C94F-8DB6-B806C720ECDB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82818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dirty="0">
                <a:solidFill>
                  <a:srgbClr val="004877"/>
                </a:solidFill>
                <a:latin typeface="CharterITCReg" panose="02040603040400020204" pitchFamily="18" charset="0"/>
                <a:cs typeface="Charter"/>
              </a:rPr>
              <a:t>Gráfica blox pot para precio en pesos, usando ROI</a:t>
            </a:r>
          </a:p>
          <a:p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24C5D3-C21C-C94F-8DB6-B806C720ECDB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8843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dirty="0">
                <a:solidFill>
                  <a:srgbClr val="004877"/>
                </a:solidFill>
                <a:latin typeface="CharterITCReg" panose="02040603040400020204" pitchFamily="18" charset="0"/>
                <a:cs typeface="Charter"/>
              </a:rPr>
              <a:t>Gráfica blox pot para precio en pesos, usando ROI</a:t>
            </a:r>
          </a:p>
          <a:p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24C5D3-C21C-C94F-8DB6-B806C720ECDB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52312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dirty="0">
                <a:solidFill>
                  <a:srgbClr val="004877"/>
                </a:solidFill>
                <a:latin typeface="CharterITCReg" panose="02040603040400020204" pitchFamily="18" charset="0"/>
                <a:cs typeface="Charter"/>
              </a:rPr>
              <a:t>Gráfica blox pot para precio en pesos, usando ROI</a:t>
            </a:r>
          </a:p>
          <a:p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24C5D3-C21C-C94F-8DB6-B806C720ECDB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6798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820024-9E13-452B-9B66-9A3E6D1901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CE2FD01-9195-4242-A49C-BE3848C9DE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F82566A-C85F-42DC-B88C-0F855E81B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E6735-BB6B-4A39-AC51-24A3A59ADE86}" type="datetimeFigureOut">
              <a:rPr lang="es-MX" smtClean="0"/>
              <a:t>29/11/2018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FA6ED25-E5C6-4459-85AB-7D2276A68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B0C9034-CDDD-4CC5-A124-0752122AB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3EB01-C0AF-4255-8D70-9F969714E59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49807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99254A-08EB-4C31-A187-114DA845F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4BFF03C-EB54-4F83-BF4C-FFC81988D4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FB55B2C-7B9E-43ED-B168-DE85EA5BC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E6735-BB6B-4A39-AC51-24A3A59ADE86}" type="datetimeFigureOut">
              <a:rPr lang="es-MX" smtClean="0"/>
              <a:t>29/11/2018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5BD19C9-E79E-40D5-895E-B81C7ADFF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AAAE5B9-9C37-463F-86CA-0016F1628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3EB01-C0AF-4255-8D70-9F969714E59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47311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F1657DA-C200-4E76-BFC2-23F62005F2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FE3FD1C-A0D1-4BFB-BA6A-7ECB884937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C919B5C-6DE3-450B-8B92-B726CD215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E6735-BB6B-4A39-AC51-24A3A59ADE86}" type="datetimeFigureOut">
              <a:rPr lang="es-MX" smtClean="0"/>
              <a:t>29/11/2018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8768EDF-DF71-4B52-93F7-6A8D948B7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BA6A219-6EAE-4870-9229-2DC620EDA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3EB01-C0AF-4255-8D70-9F969714E59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824823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11296609" y="6217621"/>
            <a:ext cx="7316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s" smtClean="0"/>
              <a:pPr/>
              <a:t>‹Nº›</a:t>
            </a:fld>
            <a:endParaRPr lang="es"/>
          </a:p>
        </p:txBody>
      </p:sp>
    </p:spTree>
    <p:extLst>
      <p:ext uri="{BB962C8B-B14F-4D97-AF65-F5344CB8AC3E}">
        <p14:creationId xmlns:p14="http://schemas.microsoft.com/office/powerpoint/2010/main" val="21886349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6933"/>
            </a:lvl1pPr>
            <a:lvl2pPr lvl="1" algn="ctr">
              <a:spcBef>
                <a:spcPts val="0"/>
              </a:spcBef>
              <a:buSzPct val="100000"/>
              <a:defRPr sz="6933"/>
            </a:lvl2pPr>
            <a:lvl3pPr lvl="2" algn="ctr">
              <a:spcBef>
                <a:spcPts val="0"/>
              </a:spcBef>
              <a:buSzPct val="100000"/>
              <a:defRPr sz="6933"/>
            </a:lvl3pPr>
            <a:lvl4pPr lvl="3" algn="ctr">
              <a:spcBef>
                <a:spcPts val="0"/>
              </a:spcBef>
              <a:buSzPct val="100000"/>
              <a:defRPr sz="6933"/>
            </a:lvl4pPr>
            <a:lvl5pPr lvl="4" algn="ctr">
              <a:spcBef>
                <a:spcPts val="0"/>
              </a:spcBef>
              <a:buSzPct val="100000"/>
              <a:defRPr sz="6933"/>
            </a:lvl5pPr>
            <a:lvl6pPr lvl="5" algn="ctr">
              <a:spcBef>
                <a:spcPts val="0"/>
              </a:spcBef>
              <a:buSzPct val="100000"/>
              <a:defRPr sz="6933"/>
            </a:lvl6pPr>
            <a:lvl7pPr lvl="6" algn="ctr">
              <a:spcBef>
                <a:spcPts val="0"/>
              </a:spcBef>
              <a:buSzPct val="100000"/>
              <a:defRPr sz="6933"/>
            </a:lvl7pPr>
            <a:lvl8pPr lvl="7" algn="ctr">
              <a:spcBef>
                <a:spcPts val="0"/>
              </a:spcBef>
              <a:buSzPct val="100000"/>
              <a:defRPr sz="6933"/>
            </a:lvl8pPr>
            <a:lvl9pPr lvl="8" algn="ctr">
              <a:spcBef>
                <a:spcPts val="0"/>
              </a:spcBef>
              <a:buSzPct val="100000"/>
              <a:defRPr sz="6933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33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11296609" y="6217621"/>
            <a:ext cx="7316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s" smtClean="0"/>
              <a:pPr/>
              <a:t>‹Nº›</a:t>
            </a:fld>
            <a:endParaRPr lang="es"/>
          </a:p>
        </p:txBody>
      </p:sp>
    </p:spTree>
    <p:extLst>
      <p:ext uri="{BB962C8B-B14F-4D97-AF65-F5344CB8AC3E}">
        <p14:creationId xmlns:p14="http://schemas.microsoft.com/office/powerpoint/2010/main" val="926734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11296609" y="6217621"/>
            <a:ext cx="7316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s" smtClean="0"/>
              <a:pPr/>
              <a:t>‹Nº›</a:t>
            </a:fld>
            <a:endParaRPr lang="es"/>
          </a:p>
        </p:txBody>
      </p:sp>
    </p:spTree>
    <p:extLst>
      <p:ext uri="{BB962C8B-B14F-4D97-AF65-F5344CB8AC3E}">
        <p14:creationId xmlns:p14="http://schemas.microsoft.com/office/powerpoint/2010/main" val="27928610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buChar char="●"/>
              <a:defRPr sz="1867"/>
            </a:lvl1pPr>
            <a:lvl2pPr lvl="1">
              <a:spcBef>
                <a:spcPts val="0"/>
              </a:spcBef>
              <a:buSzPct val="100000"/>
              <a:buChar char="○"/>
              <a:defRPr sz="1600"/>
            </a:lvl2pPr>
            <a:lvl3pPr lvl="2">
              <a:spcBef>
                <a:spcPts val="0"/>
              </a:spcBef>
              <a:buSzPct val="100000"/>
              <a:buChar char="■"/>
              <a:defRPr sz="1600"/>
            </a:lvl3pPr>
            <a:lvl4pPr lvl="3">
              <a:spcBef>
                <a:spcPts val="0"/>
              </a:spcBef>
              <a:buSzPct val="100000"/>
              <a:buChar char="●"/>
              <a:defRPr sz="1600"/>
            </a:lvl4pPr>
            <a:lvl5pPr lvl="4">
              <a:spcBef>
                <a:spcPts val="0"/>
              </a:spcBef>
              <a:buSzPct val="100000"/>
              <a:buChar char="○"/>
              <a:defRPr sz="1600"/>
            </a:lvl5pPr>
            <a:lvl6pPr lvl="5">
              <a:spcBef>
                <a:spcPts val="0"/>
              </a:spcBef>
              <a:buSzPct val="100000"/>
              <a:buChar char="■"/>
              <a:defRPr sz="1600"/>
            </a:lvl6pPr>
            <a:lvl7pPr lvl="6">
              <a:spcBef>
                <a:spcPts val="0"/>
              </a:spcBef>
              <a:buSzPct val="100000"/>
              <a:buChar char="●"/>
              <a:defRPr sz="1600"/>
            </a:lvl7pPr>
            <a:lvl8pPr lvl="7">
              <a:spcBef>
                <a:spcPts val="0"/>
              </a:spcBef>
              <a:buSzPct val="100000"/>
              <a:buChar char="○"/>
              <a:defRPr sz="1600"/>
            </a:lvl8pPr>
            <a:lvl9pPr lvl="8">
              <a:spcBef>
                <a:spcPts val="0"/>
              </a:spcBef>
              <a:buSzPct val="1000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buChar char="●"/>
              <a:defRPr sz="1867"/>
            </a:lvl1pPr>
            <a:lvl2pPr lvl="1">
              <a:spcBef>
                <a:spcPts val="0"/>
              </a:spcBef>
              <a:buSzPct val="100000"/>
              <a:buChar char="○"/>
              <a:defRPr sz="1600"/>
            </a:lvl2pPr>
            <a:lvl3pPr lvl="2">
              <a:spcBef>
                <a:spcPts val="0"/>
              </a:spcBef>
              <a:buSzPct val="100000"/>
              <a:buChar char="■"/>
              <a:defRPr sz="1600"/>
            </a:lvl3pPr>
            <a:lvl4pPr lvl="3">
              <a:spcBef>
                <a:spcPts val="0"/>
              </a:spcBef>
              <a:buSzPct val="100000"/>
              <a:buChar char="●"/>
              <a:defRPr sz="1600"/>
            </a:lvl4pPr>
            <a:lvl5pPr lvl="4">
              <a:spcBef>
                <a:spcPts val="0"/>
              </a:spcBef>
              <a:buSzPct val="100000"/>
              <a:buChar char="○"/>
              <a:defRPr sz="1600"/>
            </a:lvl5pPr>
            <a:lvl6pPr lvl="5">
              <a:spcBef>
                <a:spcPts val="0"/>
              </a:spcBef>
              <a:buSzPct val="100000"/>
              <a:buChar char="■"/>
              <a:defRPr sz="1600"/>
            </a:lvl6pPr>
            <a:lvl7pPr lvl="6">
              <a:spcBef>
                <a:spcPts val="0"/>
              </a:spcBef>
              <a:buSzPct val="100000"/>
              <a:buChar char="●"/>
              <a:defRPr sz="1600"/>
            </a:lvl7pPr>
            <a:lvl8pPr lvl="7">
              <a:spcBef>
                <a:spcPts val="0"/>
              </a:spcBef>
              <a:buSzPct val="100000"/>
              <a:buChar char="○"/>
              <a:defRPr sz="1600"/>
            </a:lvl8pPr>
            <a:lvl9pPr lvl="8">
              <a:spcBef>
                <a:spcPts val="0"/>
              </a:spcBef>
              <a:buSzPct val="1000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11296609" y="6217621"/>
            <a:ext cx="7316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s" smtClean="0"/>
              <a:pPr/>
              <a:t>‹Nº›</a:t>
            </a:fld>
            <a:endParaRPr lang="es"/>
          </a:p>
        </p:txBody>
      </p:sp>
    </p:spTree>
    <p:extLst>
      <p:ext uri="{BB962C8B-B14F-4D97-AF65-F5344CB8AC3E}">
        <p14:creationId xmlns:p14="http://schemas.microsoft.com/office/powerpoint/2010/main" val="20840133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11296609" y="6217621"/>
            <a:ext cx="7316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s" smtClean="0"/>
              <a:pPr/>
              <a:t>‹Nº›</a:t>
            </a:fld>
            <a:endParaRPr lang="es"/>
          </a:p>
        </p:txBody>
      </p:sp>
    </p:spTree>
    <p:extLst>
      <p:ext uri="{BB962C8B-B14F-4D97-AF65-F5344CB8AC3E}">
        <p14:creationId xmlns:p14="http://schemas.microsoft.com/office/powerpoint/2010/main" val="17286541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3200"/>
            </a:lvl1pPr>
            <a:lvl2pPr lvl="1">
              <a:spcBef>
                <a:spcPts val="0"/>
              </a:spcBef>
              <a:buSzPct val="100000"/>
              <a:defRPr sz="3200"/>
            </a:lvl2pPr>
            <a:lvl3pPr lvl="2">
              <a:spcBef>
                <a:spcPts val="0"/>
              </a:spcBef>
              <a:buSzPct val="100000"/>
              <a:defRPr sz="3200"/>
            </a:lvl3pPr>
            <a:lvl4pPr lvl="3">
              <a:spcBef>
                <a:spcPts val="0"/>
              </a:spcBef>
              <a:buSzPct val="100000"/>
              <a:defRPr sz="3200"/>
            </a:lvl4pPr>
            <a:lvl5pPr lvl="4">
              <a:spcBef>
                <a:spcPts val="0"/>
              </a:spcBef>
              <a:buSzPct val="100000"/>
              <a:defRPr sz="3200"/>
            </a:lvl5pPr>
            <a:lvl6pPr lvl="5">
              <a:spcBef>
                <a:spcPts val="0"/>
              </a:spcBef>
              <a:buSzPct val="100000"/>
              <a:defRPr sz="3200"/>
            </a:lvl6pPr>
            <a:lvl7pPr lvl="6">
              <a:spcBef>
                <a:spcPts val="0"/>
              </a:spcBef>
              <a:buSzPct val="100000"/>
              <a:defRPr sz="3200"/>
            </a:lvl7pPr>
            <a:lvl8pPr lvl="7">
              <a:spcBef>
                <a:spcPts val="0"/>
              </a:spcBef>
              <a:buSzPct val="100000"/>
              <a:defRPr sz="3200"/>
            </a:lvl8pPr>
            <a:lvl9pPr lvl="8">
              <a:spcBef>
                <a:spcPts val="0"/>
              </a:spcBef>
              <a:buSzPct val="100000"/>
              <a:defRPr sz="32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buChar char="●"/>
              <a:defRPr sz="1600"/>
            </a:lvl1pPr>
            <a:lvl2pPr lvl="1">
              <a:spcBef>
                <a:spcPts val="0"/>
              </a:spcBef>
              <a:buSzPct val="100000"/>
              <a:buChar char="○"/>
              <a:defRPr sz="1600"/>
            </a:lvl2pPr>
            <a:lvl3pPr lvl="2">
              <a:spcBef>
                <a:spcPts val="0"/>
              </a:spcBef>
              <a:buSzPct val="100000"/>
              <a:buChar char="■"/>
              <a:defRPr sz="1600"/>
            </a:lvl3pPr>
            <a:lvl4pPr lvl="3">
              <a:spcBef>
                <a:spcPts val="0"/>
              </a:spcBef>
              <a:buSzPct val="100000"/>
              <a:buChar char="●"/>
              <a:defRPr sz="1600"/>
            </a:lvl4pPr>
            <a:lvl5pPr lvl="4">
              <a:spcBef>
                <a:spcPts val="0"/>
              </a:spcBef>
              <a:buSzPct val="100000"/>
              <a:buChar char="○"/>
              <a:defRPr sz="1600"/>
            </a:lvl5pPr>
            <a:lvl6pPr lvl="5">
              <a:spcBef>
                <a:spcPts val="0"/>
              </a:spcBef>
              <a:buSzPct val="100000"/>
              <a:buChar char="■"/>
              <a:defRPr sz="1600"/>
            </a:lvl6pPr>
            <a:lvl7pPr lvl="6">
              <a:spcBef>
                <a:spcPts val="0"/>
              </a:spcBef>
              <a:buSzPct val="100000"/>
              <a:buChar char="●"/>
              <a:defRPr sz="1600"/>
            </a:lvl7pPr>
            <a:lvl8pPr lvl="7">
              <a:spcBef>
                <a:spcPts val="0"/>
              </a:spcBef>
              <a:buSzPct val="100000"/>
              <a:buChar char="○"/>
              <a:defRPr sz="1600"/>
            </a:lvl8pPr>
            <a:lvl9pPr lvl="8">
              <a:spcBef>
                <a:spcPts val="0"/>
              </a:spcBef>
              <a:buSzPct val="1000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11296609" y="6217621"/>
            <a:ext cx="7316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s" smtClean="0"/>
              <a:pPr/>
              <a:t>‹Nº›</a:t>
            </a:fld>
            <a:endParaRPr lang="es"/>
          </a:p>
        </p:txBody>
      </p:sp>
    </p:spTree>
    <p:extLst>
      <p:ext uri="{BB962C8B-B14F-4D97-AF65-F5344CB8AC3E}">
        <p14:creationId xmlns:p14="http://schemas.microsoft.com/office/powerpoint/2010/main" val="11632088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6400"/>
            </a:lvl1pPr>
            <a:lvl2pPr lvl="1">
              <a:spcBef>
                <a:spcPts val="0"/>
              </a:spcBef>
              <a:buSzPct val="100000"/>
              <a:defRPr sz="6400"/>
            </a:lvl2pPr>
            <a:lvl3pPr lvl="2">
              <a:spcBef>
                <a:spcPts val="0"/>
              </a:spcBef>
              <a:buSzPct val="100000"/>
              <a:defRPr sz="6400"/>
            </a:lvl3pPr>
            <a:lvl4pPr lvl="3">
              <a:spcBef>
                <a:spcPts val="0"/>
              </a:spcBef>
              <a:buSzPct val="100000"/>
              <a:defRPr sz="6400"/>
            </a:lvl4pPr>
            <a:lvl5pPr lvl="4">
              <a:spcBef>
                <a:spcPts val="0"/>
              </a:spcBef>
              <a:buSzPct val="100000"/>
              <a:defRPr sz="6400"/>
            </a:lvl5pPr>
            <a:lvl6pPr lvl="5">
              <a:spcBef>
                <a:spcPts val="0"/>
              </a:spcBef>
              <a:buSzPct val="100000"/>
              <a:defRPr sz="6400"/>
            </a:lvl6pPr>
            <a:lvl7pPr lvl="6">
              <a:spcBef>
                <a:spcPts val="0"/>
              </a:spcBef>
              <a:buSzPct val="100000"/>
              <a:defRPr sz="6400"/>
            </a:lvl7pPr>
            <a:lvl8pPr lvl="7">
              <a:spcBef>
                <a:spcPts val="0"/>
              </a:spcBef>
              <a:buSzPct val="100000"/>
              <a:defRPr sz="6400"/>
            </a:lvl8pPr>
            <a:lvl9pPr lvl="8">
              <a:spcBef>
                <a:spcPts val="0"/>
              </a:spcBef>
              <a:buSzPct val="100000"/>
              <a:defRPr sz="64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11296609" y="6217621"/>
            <a:ext cx="7316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s" smtClean="0"/>
              <a:pPr/>
              <a:t>‹Nº›</a:t>
            </a:fld>
            <a:endParaRPr lang="es"/>
          </a:p>
        </p:txBody>
      </p:sp>
    </p:spTree>
    <p:extLst>
      <p:ext uri="{BB962C8B-B14F-4D97-AF65-F5344CB8AC3E}">
        <p14:creationId xmlns:p14="http://schemas.microsoft.com/office/powerpoint/2010/main" val="25661148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600"/>
            </a:lvl1pPr>
            <a:lvl2pPr lvl="1" algn="ctr">
              <a:spcBef>
                <a:spcPts val="0"/>
              </a:spcBef>
              <a:buSzPct val="100000"/>
              <a:defRPr sz="5600"/>
            </a:lvl2pPr>
            <a:lvl3pPr lvl="2" algn="ctr">
              <a:spcBef>
                <a:spcPts val="0"/>
              </a:spcBef>
              <a:buSzPct val="100000"/>
              <a:defRPr sz="5600"/>
            </a:lvl3pPr>
            <a:lvl4pPr lvl="3" algn="ctr">
              <a:spcBef>
                <a:spcPts val="0"/>
              </a:spcBef>
              <a:buSzPct val="100000"/>
              <a:defRPr sz="5600"/>
            </a:lvl4pPr>
            <a:lvl5pPr lvl="4" algn="ctr">
              <a:spcBef>
                <a:spcPts val="0"/>
              </a:spcBef>
              <a:buSzPct val="100000"/>
              <a:defRPr sz="5600"/>
            </a:lvl5pPr>
            <a:lvl6pPr lvl="5" algn="ctr">
              <a:spcBef>
                <a:spcPts val="0"/>
              </a:spcBef>
              <a:buSzPct val="100000"/>
              <a:defRPr sz="5600"/>
            </a:lvl6pPr>
            <a:lvl7pPr lvl="6" algn="ctr">
              <a:spcBef>
                <a:spcPts val="0"/>
              </a:spcBef>
              <a:buSzPct val="100000"/>
              <a:defRPr sz="5600"/>
            </a:lvl7pPr>
            <a:lvl8pPr lvl="7" algn="ctr">
              <a:spcBef>
                <a:spcPts val="0"/>
              </a:spcBef>
              <a:buSzPct val="100000"/>
              <a:defRPr sz="5600"/>
            </a:lvl8pPr>
            <a:lvl9pPr lvl="8" algn="ctr">
              <a:spcBef>
                <a:spcPts val="0"/>
              </a:spcBef>
              <a:buSzPct val="100000"/>
              <a:defRPr sz="56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har char="●"/>
              <a:defRPr/>
            </a:lvl1pPr>
            <a:lvl2pPr lvl="1">
              <a:spcBef>
                <a:spcPts val="0"/>
              </a:spcBef>
              <a:buChar char="○"/>
              <a:defRPr/>
            </a:lvl2pPr>
            <a:lvl3pPr lvl="2">
              <a:spcBef>
                <a:spcPts val="0"/>
              </a:spcBef>
              <a:buChar char="■"/>
              <a:defRPr/>
            </a:lvl3pPr>
            <a:lvl4pPr lvl="3">
              <a:spcBef>
                <a:spcPts val="0"/>
              </a:spcBef>
              <a:buChar char="●"/>
              <a:defRPr/>
            </a:lvl4pPr>
            <a:lvl5pPr lvl="4">
              <a:spcBef>
                <a:spcPts val="0"/>
              </a:spcBef>
              <a:buChar char="○"/>
              <a:defRPr/>
            </a:lvl5pPr>
            <a:lvl6pPr lvl="5">
              <a:spcBef>
                <a:spcPts val="0"/>
              </a:spcBef>
              <a:buChar char="■"/>
              <a:defRPr/>
            </a:lvl6pPr>
            <a:lvl7pPr lvl="6">
              <a:spcBef>
                <a:spcPts val="0"/>
              </a:spcBef>
              <a:buChar char="●"/>
              <a:defRPr/>
            </a:lvl7pPr>
            <a:lvl8pPr lvl="7">
              <a:spcBef>
                <a:spcPts val="0"/>
              </a:spcBef>
              <a:buChar char="○"/>
              <a:defRPr/>
            </a:lvl8pPr>
            <a:lvl9pPr lvl="8">
              <a:spcBef>
                <a:spcPts val="0"/>
              </a:spcBef>
              <a:buChar char="■"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11296609" y="6217621"/>
            <a:ext cx="7316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s" smtClean="0"/>
              <a:pPr/>
              <a:t>‹Nº›</a:t>
            </a:fld>
            <a:endParaRPr lang="es"/>
          </a:p>
        </p:txBody>
      </p:sp>
    </p:spTree>
    <p:extLst>
      <p:ext uri="{BB962C8B-B14F-4D97-AF65-F5344CB8AC3E}">
        <p14:creationId xmlns:p14="http://schemas.microsoft.com/office/powerpoint/2010/main" val="2034244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0047CC-94C4-4E7E-836D-2ACD62D59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C7130EB-E59F-4648-8D57-E76E792A92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59BE050-AE34-4581-B5E4-E95158F5A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E6735-BB6B-4A39-AC51-24A3A59ADE86}" type="datetimeFigureOut">
              <a:rPr lang="es-MX" smtClean="0"/>
              <a:t>29/11/2018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DE19A75-2632-484A-9D76-4EEA769FD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A0CB79D-DFB8-4BAE-9E55-A14401E83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3EB01-C0AF-4255-8D70-9F969714E59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802221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●"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11296609" y="6217621"/>
            <a:ext cx="7316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s" smtClean="0"/>
              <a:pPr/>
              <a:t>‹Nº›</a:t>
            </a:fld>
            <a:endParaRPr lang="es"/>
          </a:p>
        </p:txBody>
      </p:sp>
    </p:spTree>
    <p:extLst>
      <p:ext uri="{BB962C8B-B14F-4D97-AF65-F5344CB8AC3E}">
        <p14:creationId xmlns:p14="http://schemas.microsoft.com/office/powerpoint/2010/main" val="17803313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6000"/>
            </a:lvl1pPr>
            <a:lvl2pPr lvl="1" algn="ctr">
              <a:spcBef>
                <a:spcPts val="0"/>
              </a:spcBef>
              <a:buSzPct val="100000"/>
              <a:defRPr sz="16000"/>
            </a:lvl2pPr>
            <a:lvl3pPr lvl="2" algn="ctr">
              <a:spcBef>
                <a:spcPts val="0"/>
              </a:spcBef>
              <a:buSzPct val="100000"/>
              <a:defRPr sz="16000"/>
            </a:lvl3pPr>
            <a:lvl4pPr lvl="3" algn="ctr">
              <a:spcBef>
                <a:spcPts val="0"/>
              </a:spcBef>
              <a:buSzPct val="100000"/>
              <a:defRPr sz="16000"/>
            </a:lvl4pPr>
            <a:lvl5pPr lvl="4" algn="ctr">
              <a:spcBef>
                <a:spcPts val="0"/>
              </a:spcBef>
              <a:buSzPct val="100000"/>
              <a:defRPr sz="16000"/>
            </a:lvl5pPr>
            <a:lvl6pPr lvl="5" algn="ctr">
              <a:spcBef>
                <a:spcPts val="0"/>
              </a:spcBef>
              <a:buSzPct val="100000"/>
              <a:defRPr sz="16000"/>
            </a:lvl6pPr>
            <a:lvl7pPr lvl="6" algn="ctr">
              <a:spcBef>
                <a:spcPts val="0"/>
              </a:spcBef>
              <a:buSzPct val="100000"/>
              <a:defRPr sz="16000"/>
            </a:lvl7pPr>
            <a:lvl8pPr lvl="7" algn="ctr">
              <a:spcBef>
                <a:spcPts val="0"/>
              </a:spcBef>
              <a:buSzPct val="100000"/>
              <a:defRPr sz="16000"/>
            </a:lvl8pPr>
            <a:lvl9pPr lvl="8" algn="ctr">
              <a:spcBef>
                <a:spcPts val="0"/>
              </a:spcBef>
              <a:buSzPct val="100000"/>
              <a:defRPr sz="16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buChar char="●"/>
              <a:defRPr/>
            </a:lvl1pPr>
            <a:lvl2pPr lvl="1" algn="ctr">
              <a:spcBef>
                <a:spcPts val="0"/>
              </a:spcBef>
              <a:buChar char="○"/>
              <a:defRPr/>
            </a:lvl2pPr>
            <a:lvl3pPr lvl="2" algn="ctr">
              <a:spcBef>
                <a:spcPts val="0"/>
              </a:spcBef>
              <a:buChar char="■"/>
              <a:defRPr/>
            </a:lvl3pPr>
            <a:lvl4pPr lvl="3" algn="ctr">
              <a:spcBef>
                <a:spcPts val="0"/>
              </a:spcBef>
              <a:buChar char="●"/>
              <a:defRPr/>
            </a:lvl4pPr>
            <a:lvl5pPr lvl="4" algn="ctr">
              <a:spcBef>
                <a:spcPts val="0"/>
              </a:spcBef>
              <a:buChar char="○"/>
              <a:defRPr/>
            </a:lvl5pPr>
            <a:lvl6pPr lvl="5" algn="ctr">
              <a:spcBef>
                <a:spcPts val="0"/>
              </a:spcBef>
              <a:buChar char="■"/>
              <a:defRPr/>
            </a:lvl6pPr>
            <a:lvl7pPr lvl="6" algn="ctr">
              <a:spcBef>
                <a:spcPts val="0"/>
              </a:spcBef>
              <a:buChar char="●"/>
              <a:defRPr/>
            </a:lvl7pPr>
            <a:lvl8pPr lvl="7" algn="ctr">
              <a:spcBef>
                <a:spcPts val="0"/>
              </a:spcBef>
              <a:buChar char="○"/>
              <a:defRPr/>
            </a:lvl8pPr>
            <a:lvl9pPr lvl="8" algn="ctr">
              <a:spcBef>
                <a:spcPts val="0"/>
              </a:spcBef>
              <a:buChar char="■"/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11296609" y="6217621"/>
            <a:ext cx="7316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s" smtClean="0"/>
              <a:pPr/>
              <a:t>‹Nº›</a:t>
            </a:fld>
            <a:endParaRPr lang="es"/>
          </a:p>
        </p:txBody>
      </p:sp>
    </p:spTree>
    <p:extLst>
      <p:ext uri="{BB962C8B-B14F-4D97-AF65-F5344CB8AC3E}">
        <p14:creationId xmlns:p14="http://schemas.microsoft.com/office/powerpoint/2010/main" val="18710573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F559DEC-AFCA-4F1F-9474-605D17441DC7}" type="datetimeFigureOut">
              <a:rPr lang="es-MX" smtClean="0"/>
              <a:t>29/11/2018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DFF2B-8468-4219-BACD-4E21E84D377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731365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 flipH="1">
            <a:off x="3556000" y="0"/>
            <a:ext cx="8636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5" name="4 Conector recto"/>
          <p:cNvSpPr>
            <a:spLocks noChangeShapeType="1"/>
          </p:cNvSpPr>
          <p:nvPr/>
        </p:nvSpPr>
        <p:spPr bwMode="auto">
          <a:xfrm rot="16200000">
            <a:off x="127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>
              <a:ea typeface="+mn-ea"/>
              <a:cs typeface="+mn-cs"/>
            </a:endParaRPr>
          </a:p>
        </p:txBody>
      </p:sp>
      <p:sp>
        <p:nvSpPr>
          <p:cNvPr id="12" name="11 Título"/>
          <p:cNvSpPr>
            <a:spLocks noGrp="1"/>
          </p:cNvSpPr>
          <p:nvPr>
            <p:ph type="ctrTitle"/>
          </p:nvPr>
        </p:nvSpPr>
        <p:spPr>
          <a:xfrm>
            <a:off x="4489157" y="533400"/>
            <a:ext cx="68072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25" name="24 Subtítulo"/>
          <p:cNvSpPr>
            <a:spLocks noGrp="1"/>
          </p:cNvSpPr>
          <p:nvPr>
            <p:ph type="subTitle" idx="1"/>
          </p:nvPr>
        </p:nvSpPr>
        <p:spPr>
          <a:xfrm>
            <a:off x="4472589" y="3539865"/>
            <a:ext cx="6819705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6" name="30 Marcador de fecha"/>
          <p:cNvSpPr>
            <a:spLocks noGrp="1"/>
          </p:cNvSpPr>
          <p:nvPr>
            <p:ph type="dt" sz="half" idx="10"/>
          </p:nvPr>
        </p:nvSpPr>
        <p:spPr>
          <a:xfrm>
            <a:off x="7827434" y="6557963"/>
            <a:ext cx="2671233" cy="22701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35EE67F-02C4-4EC5-89E1-07C41BC8BF1D}" type="datetime1">
              <a:rPr lang="es-MX"/>
              <a:pPr>
                <a:defRPr/>
              </a:pPr>
              <a:t>29/11/2018</a:t>
            </a:fld>
            <a:endParaRPr lang="es-MX"/>
          </a:p>
        </p:txBody>
      </p:sp>
      <p:sp>
        <p:nvSpPr>
          <p:cNvPr id="7" name="1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759200" y="6557963"/>
            <a:ext cx="3903133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s-MX"/>
          </a:p>
        </p:txBody>
      </p:sp>
      <p:sp>
        <p:nvSpPr>
          <p:cNvPr id="8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0507134" y="6556375"/>
            <a:ext cx="785284" cy="2286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66D8417-824A-41AB-9523-D2D8435277A4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98720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2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136414-C9D0-4291-893E-B10691548C34}" type="datetime1">
              <a:rPr lang="es-MX"/>
              <a:pPr>
                <a:defRPr/>
              </a:pPr>
              <a:t>29/11/2018</a:t>
            </a:fld>
            <a:endParaRPr lang="es-MX"/>
          </a:p>
        </p:txBody>
      </p:sp>
      <p:sp>
        <p:nvSpPr>
          <p:cNvPr id="5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1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3155A8-1017-428E-A3C6-FBB7296D3329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80935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22400" y="2821839"/>
            <a:ext cx="8340651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422400" y="1905002"/>
            <a:ext cx="8340651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299200" y="6556376"/>
            <a:ext cx="2669117" cy="2270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97C6DB-9E92-427B-B4F6-3D91C4AF228A}" type="datetime1">
              <a:rPr lang="es-MX"/>
              <a:pPr>
                <a:defRPr/>
              </a:pPr>
              <a:t>29/11/2018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313517" y="6556375"/>
            <a:ext cx="38608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978901" y="6554788"/>
            <a:ext cx="783167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8BBE61-D0FA-4A50-A82C-FFF4A30D69B5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70691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469392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571744" y="1600202"/>
            <a:ext cx="469392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2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F6FA15-F204-45D4-B26B-FA52B16C54CB}" type="datetime1">
              <a:rPr lang="es-MX"/>
              <a:pPr>
                <a:defRPr/>
              </a:pPr>
              <a:t>29/11/2018</a:t>
            </a:fld>
            <a:endParaRPr lang="es-MX"/>
          </a:p>
        </p:txBody>
      </p:sp>
      <p:sp>
        <p:nvSpPr>
          <p:cNvPr id="6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1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1312B-8571-411C-A30A-CABA557D35D6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135625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5867400"/>
            <a:ext cx="469392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5571744" y="5867400"/>
            <a:ext cx="469392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609600" y="1711840"/>
            <a:ext cx="469392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571744" y="1711840"/>
            <a:ext cx="469392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2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A37683-DC35-479F-AD47-CBA14E8C0A81}" type="datetime1">
              <a:rPr lang="es-MX"/>
              <a:pPr>
                <a:defRPr/>
              </a:pPr>
              <a:t>29/11/2018</a:t>
            </a:fld>
            <a:endParaRPr lang="es-MX"/>
          </a:p>
        </p:txBody>
      </p:sp>
      <p:sp>
        <p:nvSpPr>
          <p:cNvPr id="8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9" name="1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7852F0-2E3C-4DE3-8AD4-F9699C37AD51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681212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19B404-43C1-4C7D-BC79-C9ADB7040454}" type="datetime1">
              <a:rPr lang="es-MX"/>
              <a:pPr>
                <a:defRPr/>
              </a:pPr>
              <a:t>29/11/2018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1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C38C8D-5932-4B70-B097-2951E2AC1F16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00234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9C2110-E54F-4DAC-B394-28E59A2B895F}" type="datetime1">
              <a:rPr lang="es-MX"/>
              <a:pPr>
                <a:defRPr/>
              </a:pPr>
              <a:t>29/11/2018</a:t>
            </a:fld>
            <a:endParaRPr lang="es-MX"/>
          </a:p>
        </p:txBody>
      </p:sp>
      <p:sp>
        <p:nvSpPr>
          <p:cNvPr id="3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4" name="1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AE34FF-3DA2-4E7E-BD71-DFE4B610E0E6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61272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AAC6FC-D549-44F7-9300-B98653733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CC3DFF6-F988-4F66-9DE4-20DDC380CE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A5007E3-38FC-4550-9AF6-1B00DD44E7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E6735-BB6B-4A39-AC51-24A3A59ADE86}" type="datetimeFigureOut">
              <a:rPr lang="es-MX" smtClean="0"/>
              <a:t>29/11/2018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43AAA94-C837-4F18-86D6-29B2F574F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3540677-7A7B-46D0-9213-31033291C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3EB01-C0AF-4255-8D70-9F969714E59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013391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28600"/>
            <a:ext cx="7863840" cy="1173480"/>
          </a:xfrm>
        </p:spPr>
        <p:txBody>
          <a:bodyPr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09600" y="1497417"/>
            <a:ext cx="786384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609600" y="2133601"/>
            <a:ext cx="9652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2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F2417-DD01-479F-8940-364F7067A184}" type="datetime1">
              <a:rPr lang="es-MX"/>
              <a:pPr>
                <a:defRPr/>
              </a:pPr>
              <a:t>29/11/2018</a:t>
            </a:fld>
            <a:endParaRPr lang="es-MX"/>
          </a:p>
        </p:txBody>
      </p:sp>
      <p:sp>
        <p:nvSpPr>
          <p:cNvPr id="6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1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44ABE8-B383-4FC6-ACE9-E706F1A442DD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427566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>
            <a:spLocks noChangeArrowheads="1"/>
          </p:cNvSpPr>
          <p:nvPr/>
        </p:nvSpPr>
        <p:spPr bwMode="auto">
          <a:xfrm rot="21240000">
            <a:off x="797985" y="1004888"/>
            <a:ext cx="5759449" cy="4311650"/>
          </a:xfrm>
          <a:prstGeom prst="rect">
            <a:avLst/>
          </a:prstGeom>
          <a:solidFill>
            <a:srgbClr val="FAFAFA"/>
          </a:solidFill>
          <a:ln w="1270" cap="rnd">
            <a:solidFill>
              <a:srgbClr val="EAEAEA"/>
            </a:solidFill>
            <a:miter lim="800000"/>
            <a:headEnd/>
            <a:tailEnd/>
          </a:ln>
          <a:effectLst>
            <a:outerShdw blurRad="63500" dist="12700" dir="5400000" algn="t" rotWithShape="0">
              <a:srgbClr val="000000">
                <a:alpha val="39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5 Rectángulo"/>
          <p:cNvSpPr>
            <a:spLocks noChangeArrowheads="1"/>
          </p:cNvSpPr>
          <p:nvPr/>
        </p:nvSpPr>
        <p:spPr bwMode="auto">
          <a:xfrm rot="21420000">
            <a:off x="795867" y="998539"/>
            <a:ext cx="5759451" cy="4313237"/>
          </a:xfrm>
          <a:prstGeom prst="rect">
            <a:avLst/>
          </a:prstGeom>
          <a:solidFill>
            <a:srgbClr val="FAFAFA"/>
          </a:solidFill>
          <a:ln w="1270" cap="rnd">
            <a:solidFill>
              <a:srgbClr val="EAEAEA"/>
            </a:solidFill>
            <a:miter lim="800000"/>
            <a:headEnd/>
            <a:tailEnd/>
          </a:ln>
          <a:effectLst>
            <a:outerShdw blurRad="63500" dist="12700" dir="5400000" algn="tl" rotWithShape="0">
              <a:srgbClr val="000000">
                <a:alpha val="39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185463" y="1143000"/>
            <a:ext cx="4572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7185463" y="3283634"/>
            <a:ext cx="4572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0" name="9 Marcador de posición de imagen"/>
          <p:cNvSpPr>
            <a:spLocks noGrp="1"/>
          </p:cNvSpPr>
          <p:nvPr>
            <p:ph type="pic" idx="1"/>
          </p:nvPr>
        </p:nvSpPr>
        <p:spPr>
          <a:xfrm>
            <a:off x="884908" y="1041002"/>
            <a:ext cx="560832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s-ES" noProof="0"/>
              <a:t>Haga clic en el icono para agregar una imagen</a:t>
            </a:r>
            <a:endParaRPr lang="en-US" noProof="0" dirty="0"/>
          </a:p>
        </p:txBody>
      </p:sp>
      <p:sp>
        <p:nvSpPr>
          <p:cNvPr id="7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9C9825-BCB1-4818-B220-DF7210078C83}" type="datetime1">
              <a:rPr lang="es-MX"/>
              <a:pPr>
                <a:defRPr/>
              </a:pPr>
              <a:t>29/11/2018</a:t>
            </a:fld>
            <a:endParaRPr lang="es-MX"/>
          </a:p>
        </p:txBody>
      </p:sp>
      <p:sp>
        <p:nvSpPr>
          <p:cNvPr id="8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MX"/>
          </a:p>
        </p:txBody>
      </p:sp>
      <p:sp>
        <p:nvSpPr>
          <p:cNvPr id="9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FBB98-561D-4276-B0EF-864834683DC3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445231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2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535E6B-4B8C-4E14-AE0E-7CA367EF9E11}" type="datetime1">
              <a:rPr lang="es-MX"/>
              <a:pPr>
                <a:defRPr/>
              </a:pPr>
              <a:t>29/11/2018</a:t>
            </a:fld>
            <a:endParaRPr lang="es-MX"/>
          </a:p>
        </p:txBody>
      </p:sp>
      <p:sp>
        <p:nvSpPr>
          <p:cNvPr id="5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1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1A4ADA-1908-4C03-BD57-BD50B814F605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270887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737600" y="274957"/>
            <a:ext cx="2032000" cy="5851525"/>
          </a:xfrm>
        </p:spPr>
        <p:txBody>
          <a:bodyPr vert="eaVert" anchor="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44"/>
            <a:ext cx="80264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5657851" y="6557963"/>
            <a:ext cx="2669116" cy="2270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DD5473-3946-48AB-B572-CD71B3FE0CC0}" type="datetime1">
              <a:rPr lang="es-MX"/>
              <a:pPr>
                <a:defRPr/>
              </a:pPr>
              <a:t>29/11/2018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609600" y="6556375"/>
            <a:ext cx="48768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39667" y="6553200"/>
            <a:ext cx="783167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F4093B-1623-4219-B475-7EAB6F98A60C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1648830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11296609" y="6217621"/>
            <a:ext cx="7316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s" smtClean="0"/>
              <a:pPr/>
              <a:t>‹Nº›</a:t>
            </a:fld>
            <a:endParaRPr lang="es"/>
          </a:p>
        </p:txBody>
      </p:sp>
    </p:spTree>
    <p:extLst>
      <p:ext uri="{BB962C8B-B14F-4D97-AF65-F5344CB8AC3E}">
        <p14:creationId xmlns:p14="http://schemas.microsoft.com/office/powerpoint/2010/main" val="280948510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820024-9E13-452B-9B66-9A3E6D1901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CE2FD01-9195-4242-A49C-BE3848C9DE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F82566A-C85F-42DC-B88C-0F855E81B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E6735-BB6B-4A39-AC51-24A3A59ADE86}" type="datetimeFigureOut">
              <a:rPr lang="es-MX" smtClean="0"/>
              <a:t>29/11/2018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FA6ED25-E5C6-4459-85AB-7D2276A68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B0C9034-CDDD-4CC5-A124-0752122AB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3EB01-C0AF-4255-8D70-9F969714E59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5105226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0047CC-94C4-4E7E-836D-2ACD62D59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C7130EB-E59F-4648-8D57-E76E792A92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59BE050-AE34-4581-B5E4-E95158F5A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E6735-BB6B-4A39-AC51-24A3A59ADE86}" type="datetimeFigureOut">
              <a:rPr lang="es-MX" smtClean="0"/>
              <a:t>29/11/2018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DE19A75-2632-484A-9D76-4EEA769FD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A0CB79D-DFB8-4BAE-9E55-A14401E83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3EB01-C0AF-4255-8D70-9F969714E59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1115346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AAC6FC-D549-44F7-9300-B98653733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CC3DFF6-F988-4F66-9DE4-20DDC380CE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A5007E3-38FC-4550-9AF6-1B00DD44E7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E6735-BB6B-4A39-AC51-24A3A59ADE86}" type="datetimeFigureOut">
              <a:rPr lang="es-MX" smtClean="0"/>
              <a:t>29/11/2018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43AAA94-C837-4F18-86D6-29B2F574F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3540677-7A7B-46D0-9213-31033291C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3EB01-C0AF-4255-8D70-9F969714E59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0219276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60F141-B85C-4256-9D0E-9C13C0598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7507C60-F19C-4D3A-BCEA-A4F8573CCF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C7EE0BB-392E-4236-90D6-D6F8DCC16B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91714C9-D13E-4F53-9C79-4D2A777F7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E6735-BB6B-4A39-AC51-24A3A59ADE86}" type="datetimeFigureOut">
              <a:rPr lang="es-MX" smtClean="0"/>
              <a:t>29/11/2018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80791FA-8BC0-4465-93C6-F6EA7992D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CF377C8-0528-45E9-AAF1-E70580ED4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3EB01-C0AF-4255-8D70-9F969714E59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691424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7A700F-D51F-4AB9-8747-F40725844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DA91ADD-A798-440D-B558-6263B7B2B4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FB78AAA-91A4-47FE-85A4-AA949FC7B3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5F32845-9DEA-442F-BB15-62900F389E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A3AC0A2-A0E5-4D89-9087-BB05570BC3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8C9C661-352D-4A98-9189-E5FC1A009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E6735-BB6B-4A39-AC51-24A3A59ADE86}" type="datetimeFigureOut">
              <a:rPr lang="es-MX" smtClean="0"/>
              <a:t>29/11/2018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12E7604-F0BD-44A7-B144-677C77943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DE19910-D9A6-4F0E-8B42-0573599CB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3EB01-C0AF-4255-8D70-9F969714E59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74294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60F141-B85C-4256-9D0E-9C13C0598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7507C60-F19C-4D3A-BCEA-A4F8573CCF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C7EE0BB-392E-4236-90D6-D6F8DCC16B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91714C9-D13E-4F53-9C79-4D2A777F7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E6735-BB6B-4A39-AC51-24A3A59ADE86}" type="datetimeFigureOut">
              <a:rPr lang="es-MX" smtClean="0"/>
              <a:t>29/11/2018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80791FA-8BC0-4465-93C6-F6EA7992D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CF377C8-0528-45E9-AAF1-E70580ED4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3EB01-C0AF-4255-8D70-9F969714E59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37832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F248C1-A220-4AE5-9730-1CE0254B3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899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DE7E368-0334-44AF-9671-D25736076A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12963" y="6356351"/>
            <a:ext cx="2743200" cy="365125"/>
          </a:xfrm>
        </p:spPr>
        <p:txBody>
          <a:bodyPr/>
          <a:lstStyle/>
          <a:p>
            <a:fld id="{7BDE6735-BB6B-4A39-AC51-24A3A59ADE86}" type="datetimeFigureOut">
              <a:rPr lang="es-MX" smtClean="0"/>
              <a:t>29/11/2018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828FF3D-EDC7-4AE9-B771-32064A807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13363" y="6356351"/>
            <a:ext cx="4114800" cy="365125"/>
          </a:xfrm>
        </p:spPr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2ECCCB4-BEFB-436E-A539-3A0600458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85363" y="6356351"/>
            <a:ext cx="2743200" cy="365125"/>
          </a:xfrm>
        </p:spPr>
        <p:txBody>
          <a:bodyPr/>
          <a:lstStyle/>
          <a:p>
            <a:fld id="{E583EB01-C0AF-4255-8D70-9F969714E595}" type="slidenum">
              <a:rPr lang="es-MX" smtClean="0"/>
              <a:t>‹Nº›</a:t>
            </a:fld>
            <a:endParaRPr lang="es-MX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864FC1E0-C066-4F83-98A6-A0E1640A39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-2865272" y="2865274"/>
            <a:ext cx="6858000" cy="1127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60025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F5536C5-0386-4B4A-889A-3C1963625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E6735-BB6B-4A39-AC51-24A3A59ADE86}" type="datetimeFigureOut">
              <a:rPr lang="es-MX" smtClean="0"/>
              <a:t>29/11/2018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34C978C-C033-4A5A-9B6E-6A21F900E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B5E9DB3-5641-49E0-A9A1-26A83CF00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3EB01-C0AF-4255-8D70-9F969714E59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5307951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5197D6-7596-4A8B-9DC6-FDF3FF175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58C76D7-C5E0-462A-9F40-332200C7E9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34B151D-5019-4208-A949-BE84C7B720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989440B-C919-4573-8404-6527EDA09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E6735-BB6B-4A39-AC51-24A3A59ADE86}" type="datetimeFigureOut">
              <a:rPr lang="es-MX" smtClean="0"/>
              <a:t>29/11/2018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14910E7-459E-48E0-A74C-AA7C635CA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E987369-F38A-497B-AB70-44E8416C8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3EB01-C0AF-4255-8D70-9F969714E59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2520536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E61E9A-57F6-498D-88CF-C20BEB4B8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B48EB36-599B-4874-91DF-C6AA635702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E7A2A52-A82F-4A7E-B6F7-F6590C1061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A346677-A8DC-4671-8289-1AFE832AA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E6735-BB6B-4A39-AC51-24A3A59ADE86}" type="datetimeFigureOut">
              <a:rPr lang="es-MX" smtClean="0"/>
              <a:t>29/11/2018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F7FE18D-883D-454C-95A7-6E94CDC54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DA8E330-D542-4BBD-BF1B-CAB3690A3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3EB01-C0AF-4255-8D70-9F969714E59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4615975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99254A-08EB-4C31-A187-114DA845F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4BFF03C-EB54-4F83-BF4C-FFC81988D4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FB55B2C-7B9E-43ED-B168-DE85EA5BC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E6735-BB6B-4A39-AC51-24A3A59ADE86}" type="datetimeFigureOut">
              <a:rPr lang="es-MX" smtClean="0"/>
              <a:t>29/11/2018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5BD19C9-E79E-40D5-895E-B81C7ADFF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AAAE5B9-9C37-463F-86CA-0016F1628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3EB01-C0AF-4255-8D70-9F969714E59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3507036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F1657DA-C200-4E76-BFC2-23F62005F2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FE3FD1C-A0D1-4BFB-BA6A-7ECB884937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C919B5C-6DE3-450B-8B92-B726CD215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E6735-BB6B-4A39-AC51-24A3A59ADE86}" type="datetimeFigureOut">
              <a:rPr lang="es-MX" smtClean="0"/>
              <a:t>29/11/2018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8768EDF-DF71-4B52-93F7-6A8D948B7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BA6A219-6EAE-4870-9229-2DC620EDA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3EB01-C0AF-4255-8D70-9F969714E59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1791362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128EB-F21A-43B3-89C7-C45A6564FAE8}" type="datetimeFigureOut">
              <a:rPr lang="es-MX" smtClean="0"/>
              <a:t>29/11/2018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8DEF2-1B1E-4002-8909-B2A075A586F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2359067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128EB-F21A-43B3-89C7-C45A6564FAE8}" type="datetimeFigureOut">
              <a:rPr lang="es-MX" smtClean="0"/>
              <a:t>29/11/2018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8DEF2-1B1E-4002-8909-B2A075A586F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9844772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128EB-F21A-43B3-89C7-C45A6564FAE8}" type="datetimeFigureOut">
              <a:rPr lang="es-MX" smtClean="0"/>
              <a:t>29/11/2018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8DEF2-1B1E-4002-8909-B2A075A586F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332547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128EB-F21A-43B3-89C7-C45A6564FAE8}" type="datetimeFigureOut">
              <a:rPr lang="es-MX" smtClean="0"/>
              <a:t>29/11/2018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8DEF2-1B1E-4002-8909-B2A075A586F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62046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7A700F-D51F-4AB9-8747-F40725844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DA91ADD-A798-440D-B558-6263B7B2B4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FB78AAA-91A4-47FE-85A4-AA949FC7B3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5F32845-9DEA-442F-BB15-62900F389E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A3AC0A2-A0E5-4D89-9087-BB05570BC3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8C9C661-352D-4A98-9189-E5FC1A009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E6735-BB6B-4A39-AC51-24A3A59ADE86}" type="datetimeFigureOut">
              <a:rPr lang="es-MX" smtClean="0"/>
              <a:t>29/11/2018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12E7604-F0BD-44A7-B144-677C77943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DE19910-D9A6-4F0E-8B42-0573599CB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3EB01-C0AF-4255-8D70-9F969714E59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0789082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128EB-F21A-43B3-89C7-C45A6564FAE8}" type="datetimeFigureOut">
              <a:rPr lang="es-MX" smtClean="0"/>
              <a:t>29/11/2018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8DEF2-1B1E-4002-8909-B2A075A586F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766329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128EB-F21A-43B3-89C7-C45A6564FAE8}" type="datetimeFigureOut">
              <a:rPr lang="es-MX" smtClean="0"/>
              <a:t>29/11/2018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8DEF2-1B1E-4002-8909-B2A075A586F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1017589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128EB-F21A-43B3-89C7-C45A6564FAE8}" type="datetimeFigureOut">
              <a:rPr lang="es-MX" smtClean="0"/>
              <a:t>29/11/2018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8DEF2-1B1E-4002-8909-B2A075A586F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1173271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128EB-F21A-43B3-89C7-C45A6564FAE8}" type="datetimeFigureOut">
              <a:rPr lang="es-MX" smtClean="0"/>
              <a:t>29/11/2018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8DEF2-1B1E-4002-8909-B2A075A586F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9349809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128EB-F21A-43B3-89C7-C45A6564FAE8}" type="datetimeFigureOut">
              <a:rPr lang="es-MX" smtClean="0"/>
              <a:t>29/11/2018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8DEF2-1B1E-4002-8909-B2A075A586F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155764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128EB-F21A-43B3-89C7-C45A6564FAE8}" type="datetimeFigureOut">
              <a:rPr lang="es-MX" smtClean="0"/>
              <a:t>29/11/2018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8DEF2-1B1E-4002-8909-B2A075A586F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5598301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128EB-F21A-43B3-89C7-C45A6564FAE8}" type="datetimeFigureOut">
              <a:rPr lang="es-MX" smtClean="0"/>
              <a:t>29/11/2018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8DEF2-1B1E-4002-8909-B2A075A586F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1554083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A4E07-B485-44E4-BF5E-DDFF909D54B9}" type="datetimeFigureOut">
              <a:rPr lang="es-MX" smtClean="0"/>
              <a:t>29/11/2018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210F1-ECD1-4B8F-94C1-ED714A1A746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6325575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A4E07-B485-44E4-BF5E-DDFF909D54B9}" type="datetimeFigureOut">
              <a:rPr lang="es-MX" smtClean="0"/>
              <a:t>29/11/2018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210F1-ECD1-4B8F-94C1-ED714A1A746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6451037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A4E07-B485-44E4-BF5E-DDFF909D54B9}" type="datetimeFigureOut">
              <a:rPr lang="es-MX" smtClean="0"/>
              <a:t>29/11/2018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210F1-ECD1-4B8F-94C1-ED714A1A746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47569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F248C1-A220-4AE5-9730-1CE0254B3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899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DE7E368-0334-44AF-9671-D25736076A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12963" y="6356351"/>
            <a:ext cx="2743200" cy="365125"/>
          </a:xfrm>
        </p:spPr>
        <p:txBody>
          <a:bodyPr/>
          <a:lstStyle/>
          <a:p>
            <a:fld id="{7BDE6735-BB6B-4A39-AC51-24A3A59ADE86}" type="datetimeFigureOut">
              <a:rPr lang="es-MX" smtClean="0"/>
              <a:t>29/11/2018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828FF3D-EDC7-4AE9-B771-32064A807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13363" y="6356351"/>
            <a:ext cx="4114800" cy="365125"/>
          </a:xfrm>
        </p:spPr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2ECCCB4-BEFB-436E-A539-3A0600458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85363" y="6356351"/>
            <a:ext cx="2743200" cy="365125"/>
          </a:xfrm>
        </p:spPr>
        <p:txBody>
          <a:bodyPr/>
          <a:lstStyle/>
          <a:p>
            <a:fld id="{E583EB01-C0AF-4255-8D70-9F969714E595}" type="slidenum">
              <a:rPr lang="es-MX" smtClean="0"/>
              <a:t>‹Nº›</a:t>
            </a:fld>
            <a:endParaRPr lang="es-MX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864FC1E0-C066-4F83-98A6-A0E1640A39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-2865272" y="2865274"/>
            <a:ext cx="6858000" cy="1127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92643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A4E07-B485-44E4-BF5E-DDFF909D54B9}" type="datetimeFigureOut">
              <a:rPr lang="es-MX" smtClean="0"/>
              <a:t>29/11/2018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210F1-ECD1-4B8F-94C1-ED714A1A746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4408305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A4E07-B485-44E4-BF5E-DDFF909D54B9}" type="datetimeFigureOut">
              <a:rPr lang="es-MX" smtClean="0"/>
              <a:t>29/11/2018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210F1-ECD1-4B8F-94C1-ED714A1A746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3572726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A4E07-B485-44E4-BF5E-DDFF909D54B9}" type="datetimeFigureOut">
              <a:rPr lang="es-MX" smtClean="0"/>
              <a:t>29/11/2018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210F1-ECD1-4B8F-94C1-ED714A1A746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655972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A4E07-B485-44E4-BF5E-DDFF909D54B9}" type="datetimeFigureOut">
              <a:rPr lang="es-MX" smtClean="0"/>
              <a:t>29/11/2018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210F1-ECD1-4B8F-94C1-ED714A1A746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419509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A4E07-B485-44E4-BF5E-DDFF909D54B9}" type="datetimeFigureOut">
              <a:rPr lang="es-MX" smtClean="0"/>
              <a:t>29/11/2018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210F1-ECD1-4B8F-94C1-ED714A1A746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2159155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A4E07-B485-44E4-BF5E-DDFF909D54B9}" type="datetimeFigureOut">
              <a:rPr lang="es-MX" smtClean="0"/>
              <a:t>29/11/2018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210F1-ECD1-4B8F-94C1-ED714A1A746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5125753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A4E07-B485-44E4-BF5E-DDFF909D54B9}" type="datetimeFigureOut">
              <a:rPr lang="es-MX" smtClean="0"/>
              <a:t>29/11/2018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210F1-ECD1-4B8F-94C1-ED714A1A746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4981197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A4E07-B485-44E4-BF5E-DDFF909D54B9}" type="datetimeFigureOut">
              <a:rPr lang="es-MX" smtClean="0"/>
              <a:t>29/11/2018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210F1-ECD1-4B8F-94C1-ED714A1A746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1285152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43967" y="2832649"/>
            <a:ext cx="11700000" cy="1548000"/>
          </a:xfrm>
        </p:spPr>
        <p:txBody>
          <a:bodyPr wrap="square" anchor="t">
            <a:noAutofit/>
          </a:bodyPr>
          <a:lstStyle>
            <a:lvl1pPr algn="l">
              <a:defRPr sz="4800">
                <a:solidFill>
                  <a:srgbClr val="00487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43967" y="4486620"/>
            <a:ext cx="11700000" cy="1440000"/>
          </a:xfrm>
        </p:spPr>
        <p:txBody>
          <a:bodyPr anchor="t">
            <a:noAutofit/>
          </a:bodyPr>
          <a:lstStyle>
            <a:lvl1pPr marL="0" indent="0" algn="l">
              <a:buNone/>
              <a:defRPr sz="2000">
                <a:solidFill>
                  <a:srgbClr val="00487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243967" y="6356350"/>
            <a:ext cx="2743200" cy="365125"/>
          </a:xfrm>
        </p:spPr>
        <p:txBody>
          <a:bodyPr/>
          <a:lstStyle>
            <a:lvl1pPr>
              <a:defRPr sz="1050" b="1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5540E97C-3E7A-4383-A129-7A6FC063138F}" type="datetime1">
              <a:rPr lang="es-MX" smtClean="0"/>
              <a:t>29/11/2018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50" b="1" i="0">
                <a:solidFill>
                  <a:srgbClr val="00487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s-ES"/>
              <a:t>Engenium Capital | 2016</a:t>
            </a:r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9200767" y="6356350"/>
            <a:ext cx="2743200" cy="365125"/>
          </a:xfrm>
        </p:spPr>
        <p:txBody>
          <a:bodyPr/>
          <a:lstStyle>
            <a:lvl1pPr>
              <a:defRPr sz="1050" b="1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CD49BEE7-139C-B64C-8034-804333676F03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15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" y="345617"/>
            <a:ext cx="12193587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729038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a de título">
    <p:bg>
      <p:bgPr>
        <a:solidFill>
          <a:srgbClr val="00487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43967" y="2832649"/>
            <a:ext cx="11700000" cy="1548000"/>
          </a:xfrm>
        </p:spPr>
        <p:txBody>
          <a:bodyPr wrap="square" anchor="t">
            <a:noAutofit/>
          </a:bodyPr>
          <a:lstStyle>
            <a:lvl1pPr algn="l">
              <a:defRPr sz="4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43967" y="4486620"/>
            <a:ext cx="11700000" cy="1440000"/>
          </a:xfrm>
        </p:spPr>
        <p:txBody>
          <a:bodyPr anchor="t"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243967" y="6356350"/>
            <a:ext cx="2743200" cy="365125"/>
          </a:xfrm>
        </p:spPr>
        <p:txBody>
          <a:bodyPr/>
          <a:lstStyle>
            <a:lvl1pPr>
              <a:defRPr sz="1050" b="1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CADD940E-64BD-4ACA-AA88-A0C440FF37E8}" type="datetime1">
              <a:rPr lang="es-MX" smtClean="0"/>
              <a:t>29/11/2018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50" b="1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s-ES"/>
              <a:t>Engenium Capital | 2016</a:t>
            </a:r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9200767" y="6356350"/>
            <a:ext cx="2743200" cy="365125"/>
          </a:xfrm>
        </p:spPr>
        <p:txBody>
          <a:bodyPr/>
          <a:lstStyle>
            <a:lvl1pPr>
              <a:defRPr sz="1050" b="1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CD49BEE7-139C-B64C-8034-804333676F03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" y="346306"/>
            <a:ext cx="12193587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197870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F5536C5-0386-4B4A-889A-3C1963625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E6735-BB6B-4A39-AC51-24A3A59ADE86}" type="datetimeFigureOut">
              <a:rPr lang="es-MX" smtClean="0"/>
              <a:t>29/11/2018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34C978C-C033-4A5A-9B6E-6A21F900E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B5E9DB3-5641-49E0-A9A1-26A83CF00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3EB01-C0AF-4255-8D70-9F969714E59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0709902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3967" y="329184"/>
            <a:ext cx="11700000" cy="1080000"/>
          </a:xfrm>
        </p:spPr>
        <p:txBody>
          <a:bodyPr anchor="t">
            <a:noAutofit/>
          </a:bodyPr>
          <a:lstStyle>
            <a:lvl1pPr>
              <a:defRPr sz="2800" b="1" i="0">
                <a:solidFill>
                  <a:srgbClr val="00487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43967" y="1587089"/>
            <a:ext cx="11700000" cy="4500000"/>
          </a:xfrm>
        </p:spPr>
        <p:txBody>
          <a:bodyPr/>
          <a:lstStyle>
            <a:lvl1pPr>
              <a:defRPr sz="2000" b="0" i="0">
                <a:solidFill>
                  <a:srgbClr val="00487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1800" b="0" i="0">
                <a:solidFill>
                  <a:srgbClr val="00487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1600" b="0" i="0">
                <a:solidFill>
                  <a:srgbClr val="00487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400" b="0" i="0">
                <a:solidFill>
                  <a:srgbClr val="00487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1400" b="0" i="0">
                <a:solidFill>
                  <a:srgbClr val="00487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21362D84-2D04-4E82-A2D4-FEA5F0260930}" type="datetime1">
              <a:rPr lang="es-MX" smtClean="0"/>
              <a:t>29/11/2018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s-ES"/>
              <a:t>Engenium Capital | 2016</a:t>
            </a:r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CD49BEE7-139C-B64C-8034-804333676F03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226634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3967" y="329184"/>
            <a:ext cx="11700000" cy="1080000"/>
          </a:xfrm>
        </p:spPr>
        <p:txBody>
          <a:bodyPr anchor="t">
            <a:noAutofit/>
          </a:bodyPr>
          <a:lstStyle>
            <a:lvl1pPr>
              <a:defRPr sz="2800" b="1" i="0">
                <a:solidFill>
                  <a:srgbClr val="00487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43967" y="1587089"/>
            <a:ext cx="11700000" cy="4500000"/>
          </a:xfrm>
        </p:spPr>
        <p:txBody>
          <a:bodyPr spcCol="0"/>
          <a:lstStyle>
            <a:lvl1pPr marL="0" indent="0">
              <a:buFontTx/>
              <a:buNone/>
              <a:defRPr sz="2000" b="0" i="0">
                <a:solidFill>
                  <a:srgbClr val="00487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FontTx/>
              <a:buNone/>
              <a:defRPr sz="1800" b="0" i="0">
                <a:solidFill>
                  <a:srgbClr val="00487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FontTx/>
              <a:buNone/>
              <a:defRPr sz="1600" b="0" i="0">
                <a:solidFill>
                  <a:srgbClr val="00487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FontTx/>
              <a:buNone/>
              <a:defRPr sz="1400" b="0" i="0">
                <a:solidFill>
                  <a:srgbClr val="00487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FontTx/>
              <a:buNone/>
              <a:defRPr sz="1400" b="0" i="0">
                <a:solidFill>
                  <a:srgbClr val="00487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D5E6EBA9-FCEF-4BB1-8F6D-D6BBAD8BEFB4}" type="datetime1">
              <a:rPr lang="es-MX" smtClean="0"/>
              <a:t>29/11/2018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s-ES"/>
              <a:t>Engenium Capital | 2016</a:t>
            </a:r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CD49BEE7-139C-B64C-8034-804333676F03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7363267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3967" y="329184"/>
            <a:ext cx="11700000" cy="1080000"/>
          </a:xfrm>
        </p:spPr>
        <p:txBody>
          <a:bodyPr anchor="t">
            <a:noAutofit/>
          </a:bodyPr>
          <a:lstStyle>
            <a:lvl1pPr>
              <a:defRPr sz="2800" b="1" i="0">
                <a:solidFill>
                  <a:srgbClr val="00487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43967" y="1587089"/>
            <a:ext cx="11700000" cy="4500000"/>
          </a:xfrm>
        </p:spPr>
        <p:txBody>
          <a:bodyPr numCol="2" spcCol="360000"/>
          <a:lstStyle>
            <a:lvl1pPr>
              <a:defRPr sz="2000" b="0" i="0">
                <a:solidFill>
                  <a:srgbClr val="00487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1800" b="0" i="0">
                <a:solidFill>
                  <a:srgbClr val="00487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1600" b="0" i="0">
                <a:solidFill>
                  <a:srgbClr val="00487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400" b="0" i="0">
                <a:solidFill>
                  <a:srgbClr val="00487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1400" b="0" i="0">
                <a:solidFill>
                  <a:srgbClr val="00487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1EBCE594-BE4D-4B24-B516-37474C096814}" type="datetime1">
              <a:rPr lang="es-MX" smtClean="0"/>
              <a:t>29/11/2018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s-ES"/>
              <a:t>Engenium Capital | 2016</a:t>
            </a:r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CD49BEE7-139C-B64C-8034-804333676F03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2343674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3967" y="329184"/>
            <a:ext cx="11700000" cy="1080000"/>
          </a:xfrm>
        </p:spPr>
        <p:txBody>
          <a:bodyPr anchor="t">
            <a:noAutofit/>
          </a:bodyPr>
          <a:lstStyle>
            <a:lvl1pPr>
              <a:defRPr sz="2800" b="1" i="0">
                <a:solidFill>
                  <a:srgbClr val="00487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43967" y="1587089"/>
            <a:ext cx="11700000" cy="4500000"/>
          </a:xfrm>
        </p:spPr>
        <p:txBody>
          <a:bodyPr numCol="2" spcCol="360000"/>
          <a:lstStyle>
            <a:lvl1pPr marL="0" indent="0">
              <a:buFontTx/>
              <a:buNone/>
              <a:defRPr sz="2000" b="0" i="0">
                <a:solidFill>
                  <a:srgbClr val="00487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FontTx/>
              <a:buNone/>
              <a:defRPr sz="1800" b="0" i="0">
                <a:solidFill>
                  <a:srgbClr val="00487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FontTx/>
              <a:buNone/>
              <a:defRPr sz="1600" b="0" i="0">
                <a:solidFill>
                  <a:srgbClr val="00487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FontTx/>
              <a:buNone/>
              <a:defRPr sz="1400" b="0" i="0">
                <a:solidFill>
                  <a:srgbClr val="00487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FontTx/>
              <a:buNone/>
              <a:defRPr sz="1400" b="0" i="0">
                <a:solidFill>
                  <a:srgbClr val="00487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3D10019-C764-489B-819E-17B2C97BEA76}" type="datetime1">
              <a:rPr lang="es-MX" smtClean="0"/>
              <a:t>29/11/2018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s-ES"/>
              <a:t>Engenium Capital | 2016</a:t>
            </a:r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CD49BEE7-139C-B64C-8034-804333676F03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7193890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imagen 2"/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857999"/>
          </a:xfrm>
        </p:spPr>
        <p:txBody>
          <a:bodyPr/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lang="es-ES" dirty="0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243967" y="6356350"/>
            <a:ext cx="2743200" cy="365125"/>
          </a:xfrm>
        </p:spPr>
        <p:txBody>
          <a:bodyPr/>
          <a:lstStyle>
            <a:lvl1pPr>
              <a:defRPr sz="1050"/>
            </a:lvl1pPr>
          </a:lstStyle>
          <a:p>
            <a:fld id="{0A104EC7-F94A-49B0-9C1F-D0E3E3F34920}" type="datetime1">
              <a:rPr lang="es-MX" smtClean="0"/>
              <a:t>29/11/2018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50"/>
            </a:lvl1pPr>
          </a:lstStyle>
          <a:p>
            <a:r>
              <a:rPr lang="es-ES"/>
              <a:t>Engenium Capital | 2016</a:t>
            </a:r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50"/>
            </a:lvl1pPr>
          </a:lstStyle>
          <a:p>
            <a:fld id="{CD49BEE7-139C-B64C-8034-804333676F03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44987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50"/>
            </a:lvl1pPr>
          </a:lstStyle>
          <a:p>
            <a:fld id="{D27DE569-43AB-4AFF-8EA3-3F977A59C99D}" type="datetime1">
              <a:rPr lang="es-MX" smtClean="0"/>
              <a:t>29/11/2018</a:t>
            </a:fld>
            <a:endParaRPr lang="es-E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50"/>
            </a:lvl1pPr>
          </a:lstStyle>
          <a:p>
            <a:r>
              <a:rPr lang="es-ES"/>
              <a:t>Engenium Capital | 2016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>
            <a:lvl1pPr>
              <a:defRPr sz="1050"/>
            </a:lvl1pPr>
          </a:lstStyle>
          <a:p>
            <a:fld id="{CD49BEE7-139C-B64C-8034-804333676F03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8798166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50"/>
            </a:lvl1pPr>
          </a:lstStyle>
          <a:p>
            <a:fld id="{7D4F9787-087B-40D9-A78F-84901924539B}" type="datetime1">
              <a:rPr lang="es-MX" smtClean="0"/>
              <a:t>29/11/2018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50"/>
            </a:lvl1pPr>
          </a:lstStyle>
          <a:p>
            <a:r>
              <a:rPr lang="es-ES"/>
              <a:t>Engenium Capital | 2016</a:t>
            </a:r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50"/>
            </a:lvl1pPr>
          </a:lstStyle>
          <a:p>
            <a:fld id="{CD49BEE7-139C-B64C-8034-804333676F03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5493303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50"/>
            </a:lvl1pPr>
          </a:lstStyle>
          <a:p>
            <a:fld id="{674B5AC8-F6B1-4670-B240-B8F20E39486C}" type="datetime1">
              <a:rPr lang="es-MX" smtClean="0"/>
              <a:t>29/11/2018</a:t>
            </a:fld>
            <a:endParaRPr lang="es-ES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50"/>
            </a:lvl1pPr>
          </a:lstStyle>
          <a:p>
            <a:r>
              <a:rPr lang="es-ES"/>
              <a:t>Engenium Capital | 2016</a:t>
            </a:r>
            <a:endParaRPr lang="es-ES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50"/>
            </a:lvl1pPr>
          </a:lstStyle>
          <a:p>
            <a:fld id="{CD49BEE7-139C-B64C-8034-804333676F03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1996513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50"/>
            </a:lvl1pPr>
          </a:lstStyle>
          <a:p>
            <a:fld id="{6F23FA0A-17E9-4A62-BED0-2340FAD889D3}" type="datetime1">
              <a:rPr lang="es-MX" smtClean="0"/>
              <a:t>29/11/2018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50"/>
            </a:lvl1pPr>
          </a:lstStyle>
          <a:p>
            <a:r>
              <a:rPr lang="es-ES"/>
              <a:t>Engenium Capital | 2016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50"/>
            </a:lvl1pPr>
          </a:lstStyle>
          <a:p>
            <a:fld id="{CD49BEE7-139C-B64C-8034-804333676F03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8733991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29A166CB-E3AF-4E59-9E1A-B0C51F14C976}" type="datetime1">
              <a:rPr lang="es-MX" smtClean="0"/>
              <a:t>29/11/2018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r>
              <a:rPr lang="es-ES"/>
              <a:t>Engenium Capital | 2016</a:t>
            </a:r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CD49BEE7-139C-B64C-8034-804333676F03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8217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5197D6-7596-4A8B-9DC6-FDF3FF175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58C76D7-C5E0-462A-9F40-332200C7E9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34B151D-5019-4208-A949-BE84C7B720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989440B-C919-4573-8404-6527EDA09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E6735-BB6B-4A39-AC51-24A3A59ADE86}" type="datetimeFigureOut">
              <a:rPr lang="es-MX" smtClean="0"/>
              <a:t>29/11/2018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14910E7-459E-48E0-A74C-AA7C635CA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E987369-F38A-497B-AB70-44E8416C8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3EB01-C0AF-4255-8D70-9F969714E59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9395902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Marcador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141D3-8F2F-4019-9588-EF9EC7D2EC3D}" type="datetime1">
              <a:rPr lang="es-MX" smtClean="0"/>
              <a:t>29/11/2018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Engenium Capital | 2016</a:t>
            </a:r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9BEE7-139C-B64C-8034-804333676F03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4390178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50"/>
            </a:lvl1pPr>
          </a:lstStyle>
          <a:p>
            <a:fld id="{550F04EC-F2B9-4A17-B7A6-FFF71D03F6F0}" type="datetime1">
              <a:rPr lang="es-MX" smtClean="0"/>
              <a:t>29/11/2018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50"/>
            </a:lvl1pPr>
          </a:lstStyle>
          <a:p>
            <a:r>
              <a:rPr lang="es-ES"/>
              <a:t>Engenium Capital | 2016</a:t>
            </a:r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50"/>
            </a:lvl1pPr>
          </a:lstStyle>
          <a:p>
            <a:fld id="{CD49BEE7-139C-B64C-8034-804333676F03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70752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E61E9A-57F6-498D-88CF-C20BEB4B8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B48EB36-599B-4874-91DF-C6AA635702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E7A2A52-A82F-4A7E-B6F7-F6590C1061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A346677-A8DC-4671-8289-1AFE832AA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E6735-BB6B-4A39-AC51-24A3A59ADE86}" type="datetimeFigureOut">
              <a:rPr lang="es-MX" smtClean="0"/>
              <a:t>29/11/2018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F7FE18D-883D-454C-95A7-6E94CDC54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DA8E330-D542-4BBD-BF1B-CAB3690A3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3EB01-C0AF-4255-8D70-9F969714E59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95044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2" Type="http://schemas.openxmlformats.org/officeDocument/2006/relationships/slideLayout" Target="../slideLayouts/slideLayout69.xml"/><Relationship Id="rId16" Type="http://schemas.openxmlformats.org/officeDocument/2006/relationships/image" Target="../media/image3.emf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5" Type="http://schemas.openxmlformats.org/officeDocument/2006/relationships/theme" Target="../theme/theme7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8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AD294F8-1ABA-40CC-804A-A7E51738F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03538DC-CAE3-4529-9D83-D2057F4208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AF9F7E4-9391-44D2-B888-6306727016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DE6735-BB6B-4A39-AC51-24A3A59ADE86}" type="datetimeFigureOut">
              <a:rPr lang="es-MX" smtClean="0"/>
              <a:t>29/11/2018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716057E-2418-483A-8607-26602ABD27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CFF2D27-8155-44FF-9389-820C88CEB1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83EB01-C0AF-4255-8D70-9F969714E59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25923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Char char="●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●"/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●"/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11296609" y="6217621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r"/>
            <a:fld id="{00000000-1234-1234-1234-123412341234}" type="slidenum">
              <a:rPr lang="es" sz="1333" smtClean="0">
                <a:solidFill>
                  <a:schemeClr val="dk2"/>
                </a:solidFill>
              </a:rPr>
              <a:pPr algn="r"/>
              <a:t>‹Nº›</a:t>
            </a:fld>
            <a:endParaRPr lang="es" sz="1333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34539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ítulo"/>
          <p:cNvSpPr>
            <a:spLocks noGrp="1"/>
          </p:cNvSpPr>
          <p:nvPr>
            <p:ph type="title"/>
          </p:nvPr>
        </p:nvSpPr>
        <p:spPr>
          <a:xfrm>
            <a:off x="609600" y="320675"/>
            <a:ext cx="9652000" cy="1143000"/>
          </a:xfrm>
          <a:prstGeom prst="rect">
            <a:avLst/>
          </a:prstGeom>
        </p:spPr>
        <p:txBody>
          <a:bodyPr vert="horz" wrap="square" lIns="45720" tIns="0" rIns="45720" bIns="0" numCol="1" anchor="b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1030" name="30 Marcador de texto"/>
          <p:cNvSpPr>
            <a:spLocks noGrp="1"/>
          </p:cNvSpPr>
          <p:nvPr>
            <p:ph type="body" idx="1"/>
          </p:nvPr>
        </p:nvSpPr>
        <p:spPr bwMode="auto">
          <a:xfrm>
            <a:off x="609600" y="1609725"/>
            <a:ext cx="9652000" cy="484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27" name="26 Marcador de fecha"/>
          <p:cNvSpPr>
            <a:spLocks noGrp="1"/>
          </p:cNvSpPr>
          <p:nvPr>
            <p:ph type="dt" sz="half" idx="2"/>
          </p:nvPr>
        </p:nvSpPr>
        <p:spPr>
          <a:xfrm>
            <a:off x="5662085" y="6557963"/>
            <a:ext cx="2669116" cy="227012"/>
          </a:xfrm>
          <a:prstGeom prst="rect">
            <a:avLst/>
          </a:prstGeom>
        </p:spPr>
        <p:txBody>
          <a:bodyPr vert="horz" wrap="square" lIns="91440" tIns="0" rIns="91440" bIns="0" numCol="1" anchor="b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tx2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33C61736-4334-41DA-8F18-6D0DEBD458FC}" type="datetime1">
              <a:rPr lang="es-MX"/>
              <a:pPr>
                <a:defRPr/>
              </a:pPr>
              <a:t>29/11/2018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609600" y="6557963"/>
            <a:ext cx="48768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1pPr>
            <a:extLst/>
          </a:lstStyle>
          <a:p>
            <a:pPr>
              <a:defRPr/>
            </a:pPr>
            <a:endParaRPr lang="es-MX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335434" y="6556375"/>
            <a:ext cx="785284" cy="228600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chemeClr val="tx2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DAFFAC02-FA01-42F5-8FE8-27D16E9C36D8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84413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20700" indent="-228600" algn="l" rtl="0" eaLnBrk="0" fontAlgn="base" hangingPunct="0">
        <a:spcBef>
          <a:spcPts val="500"/>
        </a:spcBef>
        <a:spcAft>
          <a:spcPct val="0"/>
        </a:spcAft>
        <a:buClr>
          <a:srgbClr val="8064A2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+mn-lt"/>
          <a:ea typeface="ＭＳ Ｐゴシック" charset="0"/>
          <a:cs typeface="+mn-cs"/>
        </a:defRPr>
      </a:lvl2pPr>
      <a:lvl3pPr marL="758825" indent="-228600" algn="l" rtl="0" eaLnBrk="0" fontAlgn="base" hangingPunct="0">
        <a:spcBef>
          <a:spcPts val="400"/>
        </a:spcBef>
        <a:spcAft>
          <a:spcPct val="0"/>
        </a:spcAft>
        <a:buClr>
          <a:srgbClr val="8064A2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8064A2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+mn-lt"/>
          <a:ea typeface="ＭＳ Ｐゴシック" charset="0"/>
          <a:cs typeface="+mn-cs"/>
        </a:defRPr>
      </a:lvl4pPr>
      <a:lvl5pPr marL="1279525" indent="-228600" algn="l" rtl="0" eaLnBrk="0" fontAlgn="base" hangingPunct="0">
        <a:spcBef>
          <a:spcPts val="400"/>
        </a:spcBef>
        <a:spcAft>
          <a:spcPct val="0"/>
        </a:spcAft>
        <a:buClr>
          <a:srgbClr val="8064A2"/>
        </a:buClr>
        <a:buSzPct val="70000"/>
        <a:buFont typeface="Wingdings" pitchFamily="2" charset="2"/>
        <a:buChar char="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AD294F8-1ABA-40CC-804A-A7E51738F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03538DC-CAE3-4529-9D83-D2057F4208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AF9F7E4-9391-44D2-B888-6306727016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DE6735-BB6B-4A39-AC51-24A3A59ADE86}" type="datetimeFigureOut">
              <a:rPr lang="es-MX" smtClean="0"/>
              <a:t>29/11/2018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716057E-2418-483A-8607-26602ABD27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CFF2D27-8155-44FF-9389-820C88CEB1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83EB01-C0AF-4255-8D70-9F969714E59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61597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C128EB-F21A-43B3-89C7-C45A6564FAE8}" type="datetimeFigureOut">
              <a:rPr lang="es-MX" smtClean="0"/>
              <a:t>29/11/2018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68DEF2-1B1E-4002-8909-B2A075A586F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64868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A4E07-B485-44E4-BF5E-DDFF909D54B9}" type="datetimeFigureOut">
              <a:rPr lang="es-MX" smtClean="0"/>
              <a:t>29/11/2018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F210F1-ECD1-4B8F-94C1-ED714A1A746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53857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243967" y="329184"/>
            <a:ext cx="117000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43967" y="1746113"/>
            <a:ext cx="117000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24396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 i="0">
                <a:solidFill>
                  <a:srgbClr val="00487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8182487B-A4CF-4CCA-B71B-C828DCB47084}" type="datetime1">
              <a:rPr lang="es-MX" smtClean="0"/>
              <a:t>29/11/2018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i="0">
                <a:solidFill>
                  <a:srgbClr val="00487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s-ES"/>
              <a:t>Engenium Capital | 2016</a:t>
            </a:r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9448800" y="646903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 i="0">
                <a:solidFill>
                  <a:srgbClr val="00487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CD49BEE7-139C-B64C-8034-804333676F03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1508000" y="6212788"/>
            <a:ext cx="0" cy="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00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rgbClr val="004877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000" kern="1200">
          <a:solidFill>
            <a:srgbClr val="004877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rgbClr val="004877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600" kern="1200">
          <a:solidFill>
            <a:srgbClr val="004877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400" kern="1200">
          <a:solidFill>
            <a:srgbClr val="004877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400" kern="1200">
          <a:solidFill>
            <a:srgbClr val="004877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image" Target="../media/image11.emf"/><Relationship Id="rId7" Type="http://schemas.openxmlformats.org/officeDocument/2006/relationships/image" Target="../media/image15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10" Type="http://schemas.openxmlformats.org/officeDocument/2006/relationships/image" Target="../media/image18.emf"/><Relationship Id="rId4" Type="http://schemas.openxmlformats.org/officeDocument/2006/relationships/image" Target="../media/image12.emf"/><Relationship Id="rId9" Type="http://schemas.openxmlformats.org/officeDocument/2006/relationships/image" Target="../media/image17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6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6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6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6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6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6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6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6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6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6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6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6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0.xml"/><Relationship Id="rId4" Type="http://schemas.openxmlformats.org/officeDocument/2006/relationships/image" Target="../media/image33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0.xml"/><Relationship Id="rId4" Type="http://schemas.openxmlformats.org/officeDocument/2006/relationships/chart" Target="../charts/char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0.xml"/><Relationship Id="rId4" Type="http://schemas.openxmlformats.org/officeDocument/2006/relationships/chart" Target="../charts/char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0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0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0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0.xml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0.xml"/><Relationship Id="rId5" Type="http://schemas.openxmlformats.org/officeDocument/2006/relationships/chart" Target="../charts/chart13.xml"/><Relationship Id="rId4" Type="http://schemas.openxmlformats.org/officeDocument/2006/relationships/chart" Target="../charts/char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0.xml"/><Relationship Id="rId4" Type="http://schemas.openxmlformats.org/officeDocument/2006/relationships/image" Target="../media/image34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0.xml"/><Relationship Id="rId4" Type="http://schemas.openxmlformats.org/officeDocument/2006/relationships/chart" Target="../charts/char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0.xml"/><Relationship Id="rId5" Type="http://schemas.openxmlformats.org/officeDocument/2006/relationships/chart" Target="../charts/chart16.xml"/><Relationship Id="rId4" Type="http://schemas.openxmlformats.org/officeDocument/2006/relationships/chart" Target="../charts/chart1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0.xml"/><Relationship Id="rId5" Type="http://schemas.openxmlformats.org/officeDocument/2006/relationships/chart" Target="../charts/chart18.xml"/><Relationship Id="rId4" Type="http://schemas.openxmlformats.org/officeDocument/2006/relationships/chart" Target="../charts/chart1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0.xml"/><Relationship Id="rId6" Type="http://schemas.openxmlformats.org/officeDocument/2006/relationships/chart" Target="../charts/chart21.xml"/><Relationship Id="rId5" Type="http://schemas.openxmlformats.org/officeDocument/2006/relationships/chart" Target="../charts/chart20.xml"/><Relationship Id="rId4" Type="http://schemas.openxmlformats.org/officeDocument/2006/relationships/chart" Target="../charts/chart19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0.xml"/><Relationship Id="rId6" Type="http://schemas.openxmlformats.org/officeDocument/2006/relationships/chart" Target="../charts/chart24.xml"/><Relationship Id="rId5" Type="http://schemas.openxmlformats.org/officeDocument/2006/relationships/chart" Target="../charts/chart23.xml"/><Relationship Id="rId4" Type="http://schemas.openxmlformats.org/officeDocument/2006/relationships/chart" Target="../charts/chart2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0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0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13" Type="http://schemas.openxmlformats.org/officeDocument/2006/relationships/hyperlink" Target="http://www.coindesk.com/fitch-regulation-rob-bitcoin-low-cost-appeal/" TargetMode="External"/><Relationship Id="rId3" Type="http://schemas.openxmlformats.org/officeDocument/2006/relationships/diagramLayout" Target="../diagrams/layout4.xml"/><Relationship Id="rId7" Type="http://schemas.openxmlformats.org/officeDocument/2006/relationships/image" Target="../media/image1.png"/><Relationship Id="rId12" Type="http://schemas.openxmlformats.org/officeDocument/2006/relationships/image" Target="../media/image40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2.xml"/><Relationship Id="rId6" Type="http://schemas.microsoft.com/office/2007/relationships/diagramDrawing" Target="../diagrams/drawing4.xml"/><Relationship Id="rId11" Type="http://schemas.openxmlformats.org/officeDocument/2006/relationships/hyperlink" Target="https://twitter.com/spglobal" TargetMode="External"/><Relationship Id="rId5" Type="http://schemas.openxmlformats.org/officeDocument/2006/relationships/diagramColors" Target="../diagrams/colors4.xml"/><Relationship Id="rId10" Type="http://schemas.openxmlformats.org/officeDocument/2006/relationships/image" Target="../media/image39.jpg"/><Relationship Id="rId4" Type="http://schemas.openxmlformats.org/officeDocument/2006/relationships/diagramQuickStyle" Target="../diagrams/quickStyle4.xml"/><Relationship Id="rId9" Type="http://schemas.openxmlformats.org/officeDocument/2006/relationships/hyperlink" Target="http://bbj.hu/economy/moodys-leaves-hungarys-credit-rating-in-junk-territory_112537" TargetMode="Externa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emf"/><Relationship Id="rId3" Type="http://schemas.openxmlformats.org/officeDocument/2006/relationships/notesSlide" Target="../notesSlides/notesSlide21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png"/><Relationship Id="rId5" Type="http://schemas.openxmlformats.org/officeDocument/2006/relationships/image" Target="../media/image41.emf"/><Relationship Id="rId4" Type="http://schemas.openxmlformats.org/officeDocument/2006/relationships/oleObject" Target="../embeddings/oleObject1.bin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44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43.emf"/><Relationship Id="rId4" Type="http://schemas.openxmlformats.org/officeDocument/2006/relationships/oleObject" Target="../embeddings/oleObject3.bin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45.emf"/><Relationship Id="rId4" Type="http://schemas.openxmlformats.org/officeDocument/2006/relationships/oleObject" Target="../embeddings/oleObject5.bin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7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5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.png"/><Relationship Id="rId5" Type="http://schemas.openxmlformats.org/officeDocument/2006/relationships/image" Target="../media/image48.emf"/><Relationship Id="rId4" Type="http://schemas.openxmlformats.org/officeDocument/2006/relationships/oleObject" Target="../embeddings/oleObject6.bin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57.emf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59.e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58.emf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1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38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8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60.emf"/><Relationship Id="rId4" Type="http://schemas.openxmlformats.org/officeDocument/2006/relationships/oleObject" Target="../embeddings/oleObject10.bin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62.emf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63.emf"/><Relationship Id="rId4" Type="http://schemas.openxmlformats.org/officeDocument/2006/relationships/oleObject" Target="../embeddings/oleObject12.bin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64.emf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65.emf"/><Relationship Id="rId4" Type="http://schemas.openxmlformats.org/officeDocument/2006/relationships/oleObject" Target="../embeddings/oleObject14.bin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67.e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66.emf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68.emf"/><Relationship Id="rId4" Type="http://schemas.openxmlformats.org/officeDocument/2006/relationships/oleObject" Target="../embeddings/oleObject17.bin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8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34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69.emf"/><Relationship Id="rId4" Type="http://schemas.openxmlformats.org/officeDocument/2006/relationships/oleObject" Target="../embeddings/oleObject18.bin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7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62636" y="530691"/>
            <a:ext cx="9144000" cy="3673756"/>
          </a:xfrm>
        </p:spPr>
        <p:txBody>
          <a:bodyPr>
            <a:normAutofit/>
          </a:bodyPr>
          <a:lstStyle/>
          <a:p>
            <a:r>
              <a:rPr lang="es-MX" b="1" dirty="0">
                <a:solidFill>
                  <a:srgbClr val="0070C0"/>
                </a:solidFill>
              </a:rPr>
              <a:t>Acumulación de capital, desempleo y crecimiento económico</a:t>
            </a:r>
            <a:br>
              <a:rPr lang="es-MX" b="1" dirty="0">
                <a:solidFill>
                  <a:srgbClr val="0070C0"/>
                </a:solidFill>
              </a:rPr>
            </a:br>
            <a:endParaRPr lang="es-MX" sz="2700" b="1" dirty="0">
              <a:solidFill>
                <a:srgbClr val="0070C0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34353" y="4204447"/>
            <a:ext cx="9144000" cy="2653553"/>
          </a:xfrm>
        </p:spPr>
        <p:txBody>
          <a:bodyPr>
            <a:normAutofit/>
          </a:bodyPr>
          <a:lstStyle/>
          <a:p>
            <a:r>
              <a:rPr lang="es-MX" dirty="0"/>
              <a:t>Centro de </a:t>
            </a:r>
            <a:r>
              <a:rPr lang="es-MX" dirty="0" err="1"/>
              <a:t>Modelística</a:t>
            </a:r>
            <a:r>
              <a:rPr lang="es-MX" dirty="0"/>
              <a:t> y Pronósticos Económicos</a:t>
            </a:r>
          </a:p>
          <a:p>
            <a:r>
              <a:rPr lang="es-MX" dirty="0"/>
              <a:t>LXII Reunión Trimestral (Cuarta de 2018)</a:t>
            </a:r>
          </a:p>
          <a:p>
            <a:r>
              <a:rPr lang="es-MX" dirty="0"/>
              <a:t>Facultad de Economía, UNAM</a:t>
            </a:r>
          </a:p>
          <a:p>
            <a:r>
              <a:rPr lang="es-MX" dirty="0"/>
              <a:t>20 de noviembre de 2018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5289378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81781" y="1503237"/>
            <a:ext cx="5761815" cy="1066762"/>
          </a:xfrm>
          <a:prstGeom prst="rect">
            <a:avLst/>
          </a:prstGeom>
        </p:spPr>
      </p:pic>
      <p:sp>
        <p:nvSpPr>
          <p:cNvPr id="6" name="Marcador de contenido 5"/>
          <p:cNvSpPr>
            <a:spLocks noGrp="1"/>
          </p:cNvSpPr>
          <p:nvPr>
            <p:ph idx="1"/>
          </p:nvPr>
        </p:nvSpPr>
        <p:spPr>
          <a:xfrm>
            <a:off x="838200" y="546847"/>
            <a:ext cx="10515600" cy="5630116"/>
          </a:xfrm>
        </p:spPr>
        <p:txBody>
          <a:bodyPr/>
          <a:lstStyle/>
          <a:p>
            <a:r>
              <a:rPr lang="es-MX" dirty="0"/>
              <a:t>De acuerdo con </a:t>
            </a:r>
            <a:r>
              <a:rPr lang="es-MX" dirty="0" err="1"/>
              <a:t>Palley</a:t>
            </a:r>
            <a:r>
              <a:rPr lang="es-MX" dirty="0"/>
              <a:t> (2003) y </a:t>
            </a:r>
            <a:r>
              <a:rPr lang="es-MX" dirty="0" err="1"/>
              <a:t>Setterfield</a:t>
            </a:r>
            <a:r>
              <a:rPr lang="es-MX" dirty="0"/>
              <a:t> (2006):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81782" y="2534889"/>
            <a:ext cx="5761815" cy="348984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81783" y="2991234"/>
            <a:ext cx="5761815" cy="379462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881783" y="3475653"/>
            <a:ext cx="5761815" cy="379462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73162" y="1740872"/>
            <a:ext cx="5761815" cy="304789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73161" y="2553797"/>
            <a:ext cx="5761815" cy="371843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73161" y="3445635"/>
            <a:ext cx="5761815" cy="379462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44379" y="4022391"/>
            <a:ext cx="5761815" cy="524237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84698" y="1422332"/>
            <a:ext cx="5761815" cy="3517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7119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s-MX" sz="7200" b="1" dirty="0">
                <a:solidFill>
                  <a:srgbClr val="0070C0"/>
                </a:solidFill>
              </a:rPr>
              <a:t>Hechos estilizados</a:t>
            </a:r>
          </a:p>
        </p:txBody>
      </p:sp>
    </p:spTree>
    <p:extLst>
      <p:ext uri="{BB962C8B-B14F-4D97-AF65-F5344CB8AC3E}">
        <p14:creationId xmlns:p14="http://schemas.microsoft.com/office/powerpoint/2010/main" val="7666148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8024" y="213139"/>
            <a:ext cx="6858000" cy="6653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7341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1483" y="76768"/>
            <a:ext cx="6875930" cy="6754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0978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5114" y="279005"/>
            <a:ext cx="8661771" cy="6299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050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5271" y="0"/>
            <a:ext cx="7593105" cy="6795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6921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6536" y="486805"/>
            <a:ext cx="7602593" cy="545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2895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9083" y="0"/>
            <a:ext cx="7180730" cy="6845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9798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5114" y="279005"/>
            <a:ext cx="8661771" cy="6299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948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0095" y="0"/>
            <a:ext cx="71000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004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>
                <a:solidFill>
                  <a:srgbClr val="0070C0"/>
                </a:solidFill>
              </a:rPr>
              <a:t>Sinopsis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Motivaciones</a:t>
            </a:r>
          </a:p>
          <a:p>
            <a:r>
              <a:rPr lang="es-MX" dirty="0"/>
              <a:t>Insuficiencia dinámica y restricción externa al crecimiento</a:t>
            </a:r>
          </a:p>
          <a:p>
            <a:r>
              <a:rPr lang="es-MX" dirty="0"/>
              <a:t>Hipótesis</a:t>
            </a:r>
          </a:p>
          <a:p>
            <a:r>
              <a:rPr lang="es-MX" dirty="0"/>
              <a:t>Hechos estilizados</a:t>
            </a:r>
          </a:p>
          <a:p>
            <a:r>
              <a:rPr lang="es-MX" dirty="0"/>
              <a:t>Análisis paramétrico</a:t>
            </a:r>
          </a:p>
          <a:p>
            <a:r>
              <a:rPr lang="es-MX" dirty="0"/>
              <a:t>Consideraciones finales</a:t>
            </a:r>
          </a:p>
        </p:txBody>
      </p:sp>
    </p:spTree>
    <p:extLst>
      <p:ext uri="{BB962C8B-B14F-4D97-AF65-F5344CB8AC3E}">
        <p14:creationId xmlns:p14="http://schemas.microsoft.com/office/powerpoint/2010/main" val="12481575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5114" y="279005"/>
            <a:ext cx="8661771" cy="6299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1494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75447" y="123078"/>
            <a:ext cx="10515600" cy="1325563"/>
          </a:xfrm>
        </p:spPr>
        <p:txBody>
          <a:bodyPr/>
          <a:lstStyle/>
          <a:p>
            <a:r>
              <a:rPr lang="es-MX" b="1" dirty="0">
                <a:solidFill>
                  <a:srgbClr val="0070C0"/>
                </a:solidFill>
              </a:rPr>
              <a:t>Análisis paramétrico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237129"/>
                <a:ext cx="10515600" cy="4939834"/>
              </a:xfrm>
            </p:spPr>
            <p:txBody>
              <a:bodyPr>
                <a:normAutofit/>
              </a:bodyPr>
              <a:lstStyle/>
              <a:p>
                <a:r>
                  <a:rPr lang="es-MX" dirty="0"/>
                  <a:t>Se analizan dos condiciones: 1) la ID guarda una relación inversa con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MX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s-MX"/>
                          <m:t>g</m:t>
                        </m:r>
                      </m:e>
                      <m:sub>
                        <m:r>
                          <m:rPr>
                            <m:nor/>
                          </m:rPr>
                          <a:rPr lang="es-MX"/>
                          <m:t>bp</m:t>
                        </m:r>
                      </m:sub>
                    </m:sSub>
                  </m:oMath>
                </a14:m>
                <a:r>
                  <a:rPr lang="es-MX" dirty="0"/>
                  <a:t> y 2)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MX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s-MX"/>
                          <m:t>g</m:t>
                        </m:r>
                      </m:e>
                      <m:sub>
                        <m:r>
                          <m:rPr>
                            <m:nor/>
                          </m:rPr>
                          <a:rPr lang="es-MX"/>
                          <m:t>bp</m:t>
                        </m:r>
                      </m:sub>
                    </m:sSub>
                  </m:oMath>
                </a14:m>
                <a:r>
                  <a:rPr lang="es-MX" dirty="0"/>
                  <a:t> responde a cambios en la tasa natural de acumulación en el largo plazo.</a:t>
                </a:r>
              </a:p>
              <a:p>
                <a:r>
                  <a:rPr lang="es-MX" dirty="0"/>
                  <a:t>Calculamos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MX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s-MX"/>
                          <m:t>k</m:t>
                        </m:r>
                      </m:e>
                      <m:sub>
                        <m:r>
                          <m:rPr>
                            <m:nor/>
                          </m:rPr>
                          <a:rPr lang="es-MX"/>
                          <m:t>n</m:t>
                        </m:r>
                      </m:sub>
                    </m:sSub>
                    <m:r>
                      <m:rPr>
                        <m:nor/>
                      </m:rPr>
                      <a:rPr lang="es-MX" b="0" i="0" smtClean="0"/>
                      <m:t>, </m:t>
                    </m:r>
                    <m:sSub>
                      <m:sSubPr>
                        <m:ctrlPr>
                          <a:rPr lang="es-MX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s-MX"/>
                          <m:t>g</m:t>
                        </m:r>
                      </m:e>
                      <m:sub>
                        <m:r>
                          <m:rPr>
                            <m:nor/>
                          </m:rPr>
                          <a:rPr lang="es-MX"/>
                          <m:t>w</m:t>
                        </m:r>
                      </m:sub>
                    </m:sSub>
                  </m:oMath>
                </a14:m>
                <a:r>
                  <a:rPr lang="es-MX" dirty="0"/>
                  <a:t> 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MX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s-MX"/>
                          <m:t>g</m:t>
                        </m:r>
                      </m:e>
                      <m:sub>
                        <m:r>
                          <m:rPr>
                            <m:nor/>
                          </m:rPr>
                          <a:rPr lang="es-MX"/>
                          <m:t>bp</m:t>
                        </m:r>
                      </m:sub>
                    </m:sSub>
                    <m:r>
                      <m:rPr>
                        <m:nor/>
                      </m:rPr>
                      <a:rPr lang="es-MX"/>
                      <m:t>=</m:t>
                    </m:r>
                    <m:f>
                      <m:fPr>
                        <m:type m:val="skw"/>
                        <m:ctrlPr>
                          <a:rPr lang="es-MX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s-MX"/>
                          <m:t>x</m:t>
                        </m:r>
                      </m:num>
                      <m:den>
                        <m:r>
                          <m:rPr>
                            <m:nor/>
                          </m:rPr>
                          <a:rPr lang="es-MX"/>
                          <m:t>π</m:t>
                        </m:r>
                      </m:den>
                    </m:f>
                  </m:oMath>
                </a14:m>
                <a:r>
                  <a:rPr lang="es-MX" dirty="0"/>
                  <a:t>. </a:t>
                </a:r>
              </a:p>
              <a:p>
                <a:r>
                  <a:rPr lang="es-MX" dirty="0"/>
                  <a:t>Verificamos que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MX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s-MX"/>
                          <m:t>k</m:t>
                        </m:r>
                      </m:e>
                      <m:sub>
                        <m:r>
                          <m:rPr>
                            <m:nor/>
                          </m:rPr>
                          <a:rPr lang="es-MX"/>
                          <m:t>n</m:t>
                        </m:r>
                      </m:sub>
                    </m:sSub>
                    <m:r>
                      <m:rPr>
                        <m:nor/>
                      </m:rPr>
                      <a:rPr lang="es-MX" b="0" i="0" smtClean="0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s-MX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s-MX"/>
                          <m:t>g</m:t>
                        </m:r>
                      </m:e>
                      <m:sub>
                        <m:r>
                          <m:rPr>
                            <m:nor/>
                          </m:rPr>
                          <a:rPr lang="es-MX"/>
                          <m:t>w</m:t>
                        </m:r>
                      </m:sub>
                    </m:sSub>
                  </m:oMath>
                </a14:m>
                <a:r>
                  <a:rPr lang="es-MX" dirty="0"/>
                  <a:t> (ID).</a:t>
                </a:r>
              </a:p>
              <a:p>
                <a:r>
                  <a:rPr lang="es-MX" dirty="0"/>
                  <a:t>Analizamos la relación de largo plazo entre la ID 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MX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s-MX"/>
                          <m:t>g</m:t>
                        </m:r>
                      </m:e>
                      <m:sub>
                        <m:r>
                          <m:rPr>
                            <m:nor/>
                          </m:rPr>
                          <a:rPr lang="es-MX"/>
                          <m:t>bp</m:t>
                        </m:r>
                      </m:sub>
                    </m:sSub>
                  </m:oMath>
                </a14:m>
                <a:r>
                  <a:rPr lang="es-MX" dirty="0"/>
                  <a:t>.</a:t>
                </a:r>
              </a:p>
              <a:p>
                <a:r>
                  <a:rPr lang="es-MX" dirty="0"/>
                  <a:t>Determinamos la causalidad entre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MX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s-MX"/>
                          <m:t>k</m:t>
                        </m:r>
                      </m:e>
                      <m:sub>
                        <m:r>
                          <m:rPr>
                            <m:nor/>
                          </m:rPr>
                          <a:rPr lang="es-MX"/>
                          <m:t>n</m:t>
                        </m:r>
                      </m:sub>
                    </m:sSub>
                  </m:oMath>
                </a14:m>
                <a:r>
                  <a:rPr lang="es-MX" dirty="0"/>
                  <a:t> 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MX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s-MX"/>
                          <m:t>g</m:t>
                        </m:r>
                      </m:e>
                      <m:sub>
                        <m:r>
                          <m:rPr>
                            <m:nor/>
                          </m:rPr>
                          <a:rPr lang="es-MX"/>
                          <m:t>bp</m:t>
                        </m:r>
                      </m:sub>
                    </m:sSub>
                  </m:oMath>
                </a14:m>
                <a:r>
                  <a:rPr lang="es-MX" dirty="0"/>
                  <a:t> en el largo plazo</a:t>
                </a:r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237129"/>
                <a:ext cx="10515600" cy="4939834"/>
              </a:xfrm>
              <a:blipFill rotWithShape="0">
                <a:blip r:embed="rId2"/>
                <a:stretch>
                  <a:fillRect l="-1043" t="-2099" r="-1739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33965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3791" y="308150"/>
            <a:ext cx="6960891" cy="644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5201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9978" y="346638"/>
            <a:ext cx="7001904" cy="6348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7526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3475" y="3898751"/>
            <a:ext cx="6549585" cy="156075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2425" y="1556967"/>
            <a:ext cx="6851687" cy="1768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8168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>
                <a:solidFill>
                  <a:srgbClr val="0070C0"/>
                </a:solidFill>
              </a:rPr>
              <a:t>Consideraciones finales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s-MX" dirty="0"/>
                  <a:t>La ID exacerba la restricción externa al crecimiento debido a dos condiciones: </a:t>
                </a:r>
              </a:p>
              <a:p>
                <a:pPr lvl="1"/>
                <a:r>
                  <a:rPr lang="es-MX" dirty="0"/>
                  <a:t>Primera, la presencia de una mayor brecha entre la tasa natural de acumulación y la tasa de crecimiento garantizada,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MX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s-MX"/>
                          <m:t>k</m:t>
                        </m:r>
                      </m:e>
                      <m:sub>
                        <m:r>
                          <m:rPr>
                            <m:nor/>
                          </m:rPr>
                          <a:rPr lang="es-MX"/>
                          <m:t>n</m:t>
                        </m:r>
                      </m:sub>
                    </m:sSub>
                    <m:r>
                      <m:rPr>
                        <m:nor/>
                      </m:rPr>
                      <a:rPr lang="es-MX"/>
                      <m:t>&gt;</m:t>
                    </m:r>
                    <m:sSub>
                      <m:sSubPr>
                        <m:ctrlPr>
                          <a:rPr lang="es-MX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s-MX"/>
                          <m:t>g</m:t>
                        </m:r>
                      </m:e>
                      <m:sub>
                        <m:r>
                          <m:rPr>
                            <m:nor/>
                          </m:rPr>
                          <a:rPr lang="es-MX"/>
                          <m:t>w</m:t>
                        </m:r>
                      </m:sub>
                    </m:sSub>
                  </m:oMath>
                </a14:m>
                <a:r>
                  <a:rPr lang="es-MX" dirty="0"/>
                  <a:t>, que afecta negativamente a la tasa de crecimiento consistente con el equilibrio de la balanza de pagos; </a:t>
                </a:r>
              </a:p>
              <a:p>
                <a:pPr lvl="1"/>
                <a:r>
                  <a:rPr lang="es-MX" dirty="0"/>
                  <a:t>la segunda condición estriba en una causalidad Granger con dirección 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MX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s-MX"/>
                          <m:t>k</m:t>
                        </m:r>
                      </m:e>
                      <m:sub>
                        <m:r>
                          <m:rPr>
                            <m:nor/>
                          </m:rPr>
                          <a:rPr lang="es-MX"/>
                          <m:t>n</m:t>
                        </m:r>
                      </m:sub>
                    </m:sSub>
                  </m:oMath>
                </a14:m>
                <a:r>
                  <a:rPr lang="es-MX" dirty="0"/>
                  <a:t> a</a:t>
                </a:r>
                <a:r>
                  <a:rPr lang="es-MX" i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MX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s-MX"/>
                          <m:t>g</m:t>
                        </m:r>
                      </m:e>
                      <m:sub>
                        <m:r>
                          <m:rPr>
                            <m:nor/>
                          </m:rPr>
                          <a:rPr lang="es-MX"/>
                          <m:t>bp</m:t>
                        </m:r>
                      </m:sub>
                    </m:sSub>
                  </m:oMath>
                </a14:m>
                <a:r>
                  <a:rPr lang="es-MX" i="1" dirty="0"/>
                  <a:t>, </a:t>
                </a:r>
                <a:r>
                  <a:rPr lang="es-MX" dirty="0"/>
                  <a:t>lo que implica que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MX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s-MX"/>
                          <m:t>g</m:t>
                        </m:r>
                      </m:e>
                      <m:sub>
                        <m:r>
                          <m:rPr>
                            <m:nor/>
                          </m:rPr>
                          <a:rPr lang="es-MX"/>
                          <m:t>bp</m:t>
                        </m:r>
                      </m:sub>
                    </m:sSub>
                  </m:oMath>
                </a14:m>
                <a:r>
                  <a:rPr lang="es-MX" dirty="0"/>
                  <a:t> responde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MX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s-MX"/>
                          <m:t>k</m:t>
                        </m:r>
                      </m:e>
                      <m:sub>
                        <m:r>
                          <m:rPr>
                            <m:nor/>
                          </m:rPr>
                          <a:rPr lang="es-MX"/>
                          <m:t>n</m:t>
                        </m:r>
                      </m:sub>
                    </m:sSub>
                  </m:oMath>
                </a14:m>
                <a:r>
                  <a:rPr lang="es-MX" dirty="0"/>
                  <a:t> en el largo plazo.  Esto significa que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MX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s-MX"/>
                          <m:t>g</m:t>
                        </m:r>
                      </m:e>
                      <m:sub>
                        <m:r>
                          <m:rPr>
                            <m:nor/>
                          </m:rPr>
                          <a:rPr lang="es-MX"/>
                          <m:t>bp</m:t>
                        </m:r>
                      </m:sub>
                    </m:sSub>
                  </m:oMath>
                </a14:m>
                <a:r>
                  <a:rPr lang="es-MX" dirty="0"/>
                  <a:t> está determinada no sólo por condiciones de demanda sino también de oferta. </a:t>
                </a:r>
                <a:endParaRPr lang="es-MX" dirty="0">
                  <a:effectLst/>
                </a:endParaRPr>
              </a:p>
              <a:p>
                <a:endParaRPr lang="es-MX" dirty="0"/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10608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62636" y="530691"/>
            <a:ext cx="9144000" cy="3673756"/>
          </a:xfrm>
        </p:spPr>
        <p:txBody>
          <a:bodyPr>
            <a:normAutofit/>
          </a:bodyPr>
          <a:lstStyle/>
          <a:p>
            <a:r>
              <a:rPr lang="es-MX" b="1" dirty="0">
                <a:solidFill>
                  <a:srgbClr val="0070C0"/>
                </a:solidFill>
              </a:rPr>
              <a:t>Acumulación de capital, desempleo y crecimiento económico</a:t>
            </a:r>
            <a:br>
              <a:rPr lang="es-MX" b="1" dirty="0">
                <a:solidFill>
                  <a:srgbClr val="0070C0"/>
                </a:solidFill>
              </a:rPr>
            </a:br>
            <a:endParaRPr lang="es-MX" sz="2700" b="1" dirty="0">
              <a:solidFill>
                <a:srgbClr val="0070C0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34353" y="4204447"/>
            <a:ext cx="9144000" cy="2653553"/>
          </a:xfrm>
        </p:spPr>
        <p:txBody>
          <a:bodyPr>
            <a:normAutofit/>
          </a:bodyPr>
          <a:lstStyle/>
          <a:p>
            <a:pPr algn="r"/>
            <a:r>
              <a:rPr lang="es-MX" dirty="0"/>
              <a:t>Blanca Lilia Avendaño Vargas</a:t>
            </a:r>
          </a:p>
          <a:p>
            <a:pPr algn="r"/>
            <a:r>
              <a:rPr lang="es-MX" dirty="0"/>
              <a:t> blanca.avendano@correo.buap.mx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1391746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8" descr="Resultado de imagen para tip logo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Marcador de número de diapositiva 5"/>
          <p:cNvSpPr>
            <a:spLocks noGrp="1"/>
          </p:cNvSpPr>
          <p:nvPr>
            <p:ph type="sldNum" sz="quarter" idx="4294967295"/>
          </p:nvPr>
        </p:nvSpPr>
        <p:spPr>
          <a:xfrm>
            <a:off x="9200767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49BEE7-139C-B64C-8034-804333676F03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Marcador de número de diapositiva 5">
            <a:extLst>
              <a:ext uri="{FF2B5EF4-FFF2-40B4-BE49-F238E27FC236}">
                <a16:creationId xmlns:a16="http://schemas.microsoft.com/office/drawing/2014/main" id="{4B853034-D3ED-43C6-B5A7-8807AB21FA61}"/>
              </a:ext>
            </a:extLst>
          </p:cNvPr>
          <p:cNvSpPr txBox="1">
            <a:spLocks/>
          </p:cNvSpPr>
          <p:nvPr/>
        </p:nvSpPr>
        <p:spPr>
          <a:xfrm>
            <a:off x="9470066" y="652236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r" defTabSz="914400" rtl="0" eaLnBrk="1" latinLnBrk="0" hangingPunct="1">
              <a:defRPr sz="1200" b="1" i="0" kern="1200">
                <a:solidFill>
                  <a:srgbClr val="004877"/>
                </a:solidFill>
                <a:latin typeface="Charter ITC Std" charset="0"/>
                <a:ea typeface="Charter ITC Std" charset="0"/>
                <a:cs typeface="Charter ITC Std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49BEE7-139C-B64C-8034-804333676F03}" type="slidenum">
              <a:rPr kumimoji="0" lang="es-ES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s-E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4" name="Imagen 8">
            <a:extLst>
              <a:ext uri="{FF2B5EF4-FFF2-40B4-BE49-F238E27FC236}">
                <a16:creationId xmlns:a16="http://schemas.microsoft.com/office/drawing/2014/main" id="{1612EBDD-DA7C-4415-AE80-C23799C91E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967" y="6389238"/>
            <a:ext cx="1103240" cy="282882"/>
          </a:xfrm>
          <a:prstGeom prst="rect">
            <a:avLst/>
          </a:prstGeom>
        </p:spPr>
      </p:pic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8E733885-0E94-434A-A4E2-15874C534821}"/>
              </a:ext>
            </a:extLst>
          </p:cNvPr>
          <p:cNvSpPr txBox="1">
            <a:spLocks/>
          </p:cNvSpPr>
          <p:nvPr/>
        </p:nvSpPr>
        <p:spPr>
          <a:xfrm>
            <a:off x="9448800" y="6570921"/>
            <a:ext cx="2743200" cy="25125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19D99C-55E1-460B-9A0D-8A98164D8E32}" type="slidenum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4E04F13-5379-4F6E-89AF-C7EA35D5905D}"/>
              </a:ext>
            </a:extLst>
          </p:cNvPr>
          <p:cNvCxnSpPr/>
          <p:nvPr/>
        </p:nvCxnSpPr>
        <p:spPr>
          <a:xfrm>
            <a:off x="0" y="689111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7C89D133-8BE7-42E8-8E63-6C35A3F12486}"/>
              </a:ext>
            </a:extLst>
          </p:cNvPr>
          <p:cNvSpPr txBox="1">
            <a:spLocks/>
          </p:cNvSpPr>
          <p:nvPr/>
        </p:nvSpPr>
        <p:spPr>
          <a:xfrm>
            <a:off x="2637104" y="4171024"/>
            <a:ext cx="6811696" cy="250389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000" kern="1200">
                <a:solidFill>
                  <a:srgbClr val="00487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00487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rgbClr val="00487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400" kern="1200">
                <a:solidFill>
                  <a:srgbClr val="00487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400" kern="1200">
                <a:solidFill>
                  <a:srgbClr val="00487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s-MX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¿Por qué el crecimiento pasó de 6% a 2%?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s-MX" sz="6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s-MX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Un entorno apropiado para la inversión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s-MX" sz="6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s-MX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Los grandes retos de AMLO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s-MX" sz="6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s-MX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Si el país no invierte, no puede crecer</a:t>
            </a:r>
          </a:p>
        </p:txBody>
      </p:sp>
      <p:pic>
        <p:nvPicPr>
          <p:cNvPr id="9" name="Picture 6">
            <a:extLst>
              <a:ext uri="{FF2B5EF4-FFF2-40B4-BE49-F238E27FC236}">
                <a16:creationId xmlns:a16="http://schemas.microsoft.com/office/drawing/2014/main" id="{05B03268-7929-4EF9-B247-00B10E13E8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5" y="51090"/>
            <a:ext cx="1673188" cy="524913"/>
          </a:xfrm>
          <a:prstGeom prst="rect">
            <a:avLst/>
          </a:prstGeom>
        </p:spPr>
      </p:pic>
      <p:sp>
        <p:nvSpPr>
          <p:cNvPr id="11" name="Título 1">
            <a:extLst>
              <a:ext uri="{FF2B5EF4-FFF2-40B4-BE49-F238E27FC236}">
                <a16:creationId xmlns:a16="http://schemas.microsoft.com/office/drawing/2014/main" id="{F6D2294B-18AA-4BE8-AF4D-13786AC86090}"/>
              </a:ext>
            </a:extLst>
          </p:cNvPr>
          <p:cNvSpPr txBox="1">
            <a:spLocks/>
          </p:cNvSpPr>
          <p:nvPr/>
        </p:nvSpPr>
        <p:spPr>
          <a:xfrm>
            <a:off x="8301177" y="2211145"/>
            <a:ext cx="2557671" cy="95166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>
            <a:defPPr>
              <a:defRPr lang="es-ES"/>
            </a:defPPr>
            <a:lvl1pPr>
              <a:lnSpc>
                <a:spcPct val="150000"/>
              </a:lnSpc>
              <a:spcBef>
                <a:spcPct val="0"/>
              </a:spcBef>
              <a:buNone/>
              <a:defRPr sz="3200" b="1">
                <a:solidFill>
                  <a:srgbClr val="00487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John Soldevilla</a:t>
            </a:r>
          </a:p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Noviembre de 2018</a:t>
            </a:r>
            <a:endParaRPr kumimoji="0" lang="es-MX" sz="2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BCC3DCBC-C08E-4AA7-938F-7795542A7770}"/>
              </a:ext>
            </a:extLst>
          </p:cNvPr>
          <p:cNvSpPr txBox="1">
            <a:spLocks/>
          </p:cNvSpPr>
          <p:nvPr/>
        </p:nvSpPr>
        <p:spPr>
          <a:xfrm>
            <a:off x="3017566" y="932798"/>
            <a:ext cx="5173664" cy="182053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>
            <a:defPPr>
              <a:defRPr lang="es-ES"/>
            </a:defPPr>
            <a:lvl1pPr>
              <a:lnSpc>
                <a:spcPct val="150000"/>
              </a:lnSpc>
              <a:spcBef>
                <a:spcPct val="0"/>
              </a:spcBef>
              <a:buNone/>
              <a:defRPr sz="3200" b="1">
                <a:solidFill>
                  <a:srgbClr val="00487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1" i="0" u="none" strike="noStrike" kern="1200" cap="none" spc="0" normalizeH="0" baseline="0" noProof="0" dirty="0">
                <a:ln>
                  <a:noFill/>
                </a:ln>
                <a:solidFill>
                  <a:srgbClr val="47D2A7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Crecimiento e inversión</a:t>
            </a:r>
            <a:endParaRPr kumimoji="0" lang="es-MX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Los grandes retos de AMLO</a:t>
            </a:r>
            <a:endParaRPr kumimoji="0" lang="es-MX" sz="36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15" name="Straight Connector 18">
            <a:extLst>
              <a:ext uri="{FF2B5EF4-FFF2-40B4-BE49-F238E27FC236}">
                <a16:creationId xmlns:a16="http://schemas.microsoft.com/office/drawing/2014/main" id="{CFB19D13-843E-4FB0-90CC-E07616332C75}"/>
              </a:ext>
            </a:extLst>
          </p:cNvPr>
          <p:cNvCxnSpPr/>
          <p:nvPr/>
        </p:nvCxnSpPr>
        <p:spPr>
          <a:xfrm>
            <a:off x="0" y="3429000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24102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ítulo 1"/>
          <p:cNvSpPr txBox="1">
            <a:spLocks/>
          </p:cNvSpPr>
          <p:nvPr/>
        </p:nvSpPr>
        <p:spPr>
          <a:xfrm>
            <a:off x="742122" y="217915"/>
            <a:ext cx="7564084" cy="3693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000" b="1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¿Porqué antes crecíamos 6% y ahora sólo 2%? </a:t>
            </a:r>
          </a:p>
        </p:txBody>
      </p:sp>
      <p:sp>
        <p:nvSpPr>
          <p:cNvPr id="16" name="Marcador de número de diapositiva 5"/>
          <p:cNvSpPr>
            <a:spLocks noGrp="1"/>
          </p:cNvSpPr>
          <p:nvPr>
            <p:ph type="sldNum" sz="quarter" idx="4294967295"/>
          </p:nvPr>
        </p:nvSpPr>
        <p:spPr>
          <a:xfrm>
            <a:off x="9200767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49BEE7-139C-B64C-8034-804333676F03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Marcador de número de diapositiva 5">
            <a:extLst>
              <a:ext uri="{FF2B5EF4-FFF2-40B4-BE49-F238E27FC236}">
                <a16:creationId xmlns:a16="http://schemas.microsoft.com/office/drawing/2014/main" id="{4B853034-D3ED-43C6-B5A7-8807AB21FA61}"/>
              </a:ext>
            </a:extLst>
          </p:cNvPr>
          <p:cNvSpPr txBox="1">
            <a:spLocks/>
          </p:cNvSpPr>
          <p:nvPr/>
        </p:nvSpPr>
        <p:spPr>
          <a:xfrm>
            <a:off x="9470066" y="652236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r" defTabSz="914400" rtl="0" eaLnBrk="1" latinLnBrk="0" hangingPunct="1">
              <a:defRPr sz="1200" b="1" i="0" kern="1200">
                <a:solidFill>
                  <a:srgbClr val="004877"/>
                </a:solidFill>
                <a:latin typeface="Charter ITC Std" charset="0"/>
                <a:ea typeface="Charter ITC Std" charset="0"/>
                <a:cs typeface="Charter ITC Std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49BEE7-139C-B64C-8034-804333676F03}" type="slidenum">
              <a:rPr kumimoji="0" lang="es-ES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s-E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CED9A207-16D3-47AD-9D90-37B32715BBD9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6255026" y="1285462"/>
          <a:ext cx="4943061" cy="40664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ítulo 1">
            <a:extLst>
              <a:ext uri="{FF2B5EF4-FFF2-40B4-BE49-F238E27FC236}">
                <a16:creationId xmlns:a16="http://schemas.microsoft.com/office/drawing/2014/main" id="{6E83FA13-51D3-4142-B040-D54B47CA1157}"/>
              </a:ext>
            </a:extLst>
          </p:cNvPr>
          <p:cNvSpPr txBox="1">
            <a:spLocks/>
          </p:cNvSpPr>
          <p:nvPr/>
        </p:nvSpPr>
        <p:spPr>
          <a:xfrm>
            <a:off x="2313958" y="5787258"/>
            <a:ext cx="7564084" cy="4247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000" b="1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PIB = C + G + I + (X – M)</a:t>
            </a:r>
          </a:p>
        </p:txBody>
      </p:sp>
      <p:graphicFrame>
        <p:nvGraphicFramePr>
          <p:cNvPr id="14" name="Chart 1">
            <a:extLst>
              <a:ext uri="{FF2B5EF4-FFF2-40B4-BE49-F238E27FC236}">
                <a16:creationId xmlns:a16="http://schemas.microsoft.com/office/drawing/2014/main" id="{00000000-0008-0000-0A00-000002000000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742123" y="1285461"/>
          <a:ext cx="4943060" cy="4066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Oval 5">
            <a:extLst>
              <a:ext uri="{FF2B5EF4-FFF2-40B4-BE49-F238E27FC236}">
                <a16:creationId xmlns:a16="http://schemas.microsoft.com/office/drawing/2014/main" id="{B399716A-17EA-427B-9AE9-22A4743AF9A4}"/>
              </a:ext>
            </a:extLst>
          </p:cNvPr>
          <p:cNvSpPr/>
          <p:nvPr/>
        </p:nvSpPr>
        <p:spPr>
          <a:xfrm>
            <a:off x="581372" y="1285461"/>
            <a:ext cx="215710" cy="174108"/>
          </a:xfrm>
          <a:prstGeom prst="ellipse">
            <a:avLst/>
          </a:prstGeom>
          <a:noFill/>
          <a:ln w="19050" cap="flat" cmpd="sng" algn="ctr">
            <a:solidFill>
              <a:srgbClr val="47D7AC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4877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</a:p>
        </p:txBody>
      </p:sp>
      <p:sp>
        <p:nvSpPr>
          <p:cNvPr id="18" name="Oval 6">
            <a:extLst>
              <a:ext uri="{FF2B5EF4-FFF2-40B4-BE49-F238E27FC236}">
                <a16:creationId xmlns:a16="http://schemas.microsoft.com/office/drawing/2014/main" id="{DBA8AD85-7B6B-44BB-AFA7-892F9238FDA2}"/>
              </a:ext>
            </a:extLst>
          </p:cNvPr>
          <p:cNvSpPr/>
          <p:nvPr/>
        </p:nvSpPr>
        <p:spPr>
          <a:xfrm>
            <a:off x="5933524" y="1336850"/>
            <a:ext cx="215710" cy="174108"/>
          </a:xfrm>
          <a:prstGeom prst="ellipse">
            <a:avLst/>
          </a:prstGeom>
          <a:noFill/>
          <a:ln w="19050" cap="flat" cmpd="sng" algn="ctr">
            <a:solidFill>
              <a:srgbClr val="47D7AC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4877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1E7451A-8091-4F2B-9CD2-21D35E83F9D8}"/>
              </a:ext>
            </a:extLst>
          </p:cNvPr>
          <p:cNvCxnSpPr/>
          <p:nvPr/>
        </p:nvCxnSpPr>
        <p:spPr>
          <a:xfrm>
            <a:off x="0" y="689111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03397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ítulo 1"/>
          <p:cNvSpPr txBox="1">
            <a:spLocks/>
          </p:cNvSpPr>
          <p:nvPr/>
        </p:nvSpPr>
        <p:spPr>
          <a:xfrm>
            <a:off x="742122" y="164907"/>
            <a:ext cx="7564084" cy="3693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000" b="1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México crece ahora por debajo de EU</a:t>
            </a:r>
          </a:p>
        </p:txBody>
      </p:sp>
      <p:sp>
        <p:nvSpPr>
          <p:cNvPr id="2" name="AutoShape 8" descr="Resultado de imagen para tip logo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Marcador de número de diapositiva 5"/>
          <p:cNvSpPr>
            <a:spLocks noGrp="1"/>
          </p:cNvSpPr>
          <p:nvPr>
            <p:ph type="sldNum" sz="quarter" idx="4294967295"/>
          </p:nvPr>
        </p:nvSpPr>
        <p:spPr>
          <a:xfrm>
            <a:off x="9200767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49BEE7-139C-B64C-8034-804333676F03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Marcador de número de diapositiva 5">
            <a:extLst>
              <a:ext uri="{FF2B5EF4-FFF2-40B4-BE49-F238E27FC236}">
                <a16:creationId xmlns:a16="http://schemas.microsoft.com/office/drawing/2014/main" id="{4B853034-D3ED-43C6-B5A7-8807AB21FA61}"/>
              </a:ext>
            </a:extLst>
          </p:cNvPr>
          <p:cNvSpPr txBox="1">
            <a:spLocks/>
          </p:cNvSpPr>
          <p:nvPr/>
        </p:nvSpPr>
        <p:spPr>
          <a:xfrm>
            <a:off x="9470066" y="652236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r" defTabSz="914400" rtl="0" eaLnBrk="1" latinLnBrk="0" hangingPunct="1">
              <a:defRPr sz="1200" b="1" i="0" kern="1200">
                <a:solidFill>
                  <a:srgbClr val="004877"/>
                </a:solidFill>
                <a:latin typeface="Charter ITC Std" charset="0"/>
                <a:ea typeface="Charter ITC Std" charset="0"/>
                <a:cs typeface="Charter ITC Std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49BEE7-139C-B64C-8034-804333676F03}" type="slidenum">
              <a:rPr kumimoji="0" lang="es-ES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s-E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4" name="Imagen 8">
            <a:extLst>
              <a:ext uri="{FF2B5EF4-FFF2-40B4-BE49-F238E27FC236}">
                <a16:creationId xmlns:a16="http://schemas.microsoft.com/office/drawing/2014/main" id="{1612EBDD-DA7C-4415-AE80-C23799C91E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967" y="6389238"/>
            <a:ext cx="1103240" cy="282882"/>
          </a:xfrm>
          <a:prstGeom prst="rect">
            <a:avLst/>
          </a:prstGeom>
        </p:spPr>
      </p:pic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E03D8EA7-B69B-44BB-89E5-31993FBC9798}"/>
              </a:ext>
            </a:extLst>
          </p:cNvPr>
          <p:cNvSpPr txBox="1">
            <a:spLocks/>
          </p:cNvSpPr>
          <p:nvPr/>
        </p:nvSpPr>
        <p:spPr>
          <a:xfrm>
            <a:off x="9448800" y="6570921"/>
            <a:ext cx="2743200" cy="25125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19D99C-55E1-460B-9A0D-8A98164D8E32}" type="slidenum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11" name="Gráfico 59">
            <a:extLst>
              <a:ext uri="{FF2B5EF4-FFF2-40B4-BE49-F238E27FC236}">
                <a16:creationId xmlns:a16="http://schemas.microsoft.com/office/drawing/2014/main" id="{00000000-0008-0000-0900-00003C000000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2238163" y="1593573"/>
          <a:ext cx="6640793" cy="36940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7497060-41ED-4A60-8562-AEA2C45ED956}"/>
              </a:ext>
            </a:extLst>
          </p:cNvPr>
          <p:cNvCxnSpPr/>
          <p:nvPr/>
        </p:nvCxnSpPr>
        <p:spPr>
          <a:xfrm>
            <a:off x="0" y="689111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uadroTexto 2">
            <a:extLst>
              <a:ext uri="{FF2B5EF4-FFF2-40B4-BE49-F238E27FC236}">
                <a16:creationId xmlns:a16="http://schemas.microsoft.com/office/drawing/2014/main" id="{D38CB184-BC65-4E39-ACA7-528BB60DE5EC}"/>
              </a:ext>
            </a:extLst>
          </p:cNvPr>
          <p:cNvSpPr txBox="1"/>
          <p:nvPr/>
        </p:nvSpPr>
        <p:spPr>
          <a:xfrm>
            <a:off x="9342783" y="1593573"/>
            <a:ext cx="22793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EEUU: 19 billones (1)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México: 1.2 billones (15)</a:t>
            </a:r>
            <a:r>
              <a:rPr kumimoji="0" lang="es-MX" sz="1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533809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>
                <a:solidFill>
                  <a:srgbClr val="0070C0"/>
                </a:solidFill>
              </a:rPr>
              <a:t>Motivaciones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9222" y="1864992"/>
            <a:ext cx="7933362" cy="2859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3446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8" descr="Resultado de imagen para tip logo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Marcador de número de diapositiva 5"/>
          <p:cNvSpPr>
            <a:spLocks noGrp="1"/>
          </p:cNvSpPr>
          <p:nvPr>
            <p:ph type="sldNum" sz="quarter" idx="4294967295"/>
          </p:nvPr>
        </p:nvSpPr>
        <p:spPr>
          <a:xfrm>
            <a:off x="9200767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49BEE7-139C-B64C-8034-804333676F03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Marcador de número de diapositiva 5">
            <a:extLst>
              <a:ext uri="{FF2B5EF4-FFF2-40B4-BE49-F238E27FC236}">
                <a16:creationId xmlns:a16="http://schemas.microsoft.com/office/drawing/2014/main" id="{4B853034-D3ED-43C6-B5A7-8807AB21FA61}"/>
              </a:ext>
            </a:extLst>
          </p:cNvPr>
          <p:cNvSpPr txBox="1">
            <a:spLocks/>
          </p:cNvSpPr>
          <p:nvPr/>
        </p:nvSpPr>
        <p:spPr>
          <a:xfrm>
            <a:off x="9470066" y="652236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r" defTabSz="914400" rtl="0" eaLnBrk="1" latinLnBrk="0" hangingPunct="1">
              <a:defRPr sz="1200" b="1" i="0" kern="1200">
                <a:solidFill>
                  <a:srgbClr val="004877"/>
                </a:solidFill>
                <a:latin typeface="Charter ITC Std" charset="0"/>
                <a:ea typeface="Charter ITC Std" charset="0"/>
                <a:cs typeface="Charter ITC Std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49BEE7-139C-B64C-8034-804333676F03}" type="slidenum">
              <a:rPr kumimoji="0" lang="es-ES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s-E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4" name="Imagen 8">
            <a:extLst>
              <a:ext uri="{FF2B5EF4-FFF2-40B4-BE49-F238E27FC236}">
                <a16:creationId xmlns:a16="http://schemas.microsoft.com/office/drawing/2014/main" id="{1612EBDD-DA7C-4415-AE80-C23799C91E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967" y="6389238"/>
            <a:ext cx="1103240" cy="282882"/>
          </a:xfrm>
          <a:prstGeom prst="rect">
            <a:avLst/>
          </a:prstGeom>
        </p:spPr>
      </p:pic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8E733885-0E94-434A-A4E2-15874C534821}"/>
              </a:ext>
            </a:extLst>
          </p:cNvPr>
          <p:cNvSpPr txBox="1">
            <a:spLocks/>
          </p:cNvSpPr>
          <p:nvPr/>
        </p:nvSpPr>
        <p:spPr>
          <a:xfrm>
            <a:off x="9448800" y="6570921"/>
            <a:ext cx="2743200" cy="25125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19D99C-55E1-460B-9A0D-8A98164D8E32}" type="slidenum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4E04F13-5379-4F6E-89AF-C7EA35D5905D}"/>
              </a:ext>
            </a:extLst>
          </p:cNvPr>
          <p:cNvCxnSpPr/>
          <p:nvPr/>
        </p:nvCxnSpPr>
        <p:spPr>
          <a:xfrm>
            <a:off x="0" y="689111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7C89D133-8BE7-42E8-8E63-6C35A3F12486}"/>
              </a:ext>
            </a:extLst>
          </p:cNvPr>
          <p:cNvSpPr txBox="1">
            <a:spLocks/>
          </p:cNvSpPr>
          <p:nvPr/>
        </p:nvSpPr>
        <p:spPr>
          <a:xfrm>
            <a:off x="2658370" y="1949594"/>
            <a:ext cx="6811696" cy="32717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000" kern="1200">
                <a:solidFill>
                  <a:srgbClr val="00487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00487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rgbClr val="00487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400" kern="1200">
                <a:solidFill>
                  <a:srgbClr val="00487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400" kern="1200">
                <a:solidFill>
                  <a:srgbClr val="00487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s-MX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¿Por qué el crecimiento pasó de 6% a 2%?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s-MX" sz="6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s-MX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Un entorno apropiado para la inversión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s-MX" sz="6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s-MX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Los grandes retos de AMLO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s-MX" sz="6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s-MX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Si el país no invierte, no puede crecer</a:t>
            </a:r>
          </a:p>
        </p:txBody>
      </p:sp>
    </p:spTree>
    <p:extLst>
      <p:ext uri="{BB962C8B-B14F-4D97-AF65-F5344CB8AC3E}">
        <p14:creationId xmlns:p14="http://schemas.microsoft.com/office/powerpoint/2010/main" val="26359895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ítulo 1"/>
          <p:cNvSpPr txBox="1">
            <a:spLocks/>
          </p:cNvSpPr>
          <p:nvPr/>
        </p:nvSpPr>
        <p:spPr>
          <a:xfrm>
            <a:off x="742122" y="151655"/>
            <a:ext cx="7564084" cy="3693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000" b="1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La inflación es un gran “activo” de la economía</a:t>
            </a:r>
          </a:p>
        </p:txBody>
      </p:sp>
      <p:sp>
        <p:nvSpPr>
          <p:cNvPr id="2" name="AutoShape 8" descr="Resultado de imagen para tip logo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Marcador de número de diapositiva 5"/>
          <p:cNvSpPr>
            <a:spLocks noGrp="1"/>
          </p:cNvSpPr>
          <p:nvPr>
            <p:ph type="sldNum" sz="quarter" idx="4294967295"/>
          </p:nvPr>
        </p:nvSpPr>
        <p:spPr>
          <a:xfrm>
            <a:off x="9200767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49BEE7-139C-B64C-8034-804333676F03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Marcador de número de diapositiva 5">
            <a:extLst>
              <a:ext uri="{FF2B5EF4-FFF2-40B4-BE49-F238E27FC236}">
                <a16:creationId xmlns:a16="http://schemas.microsoft.com/office/drawing/2014/main" id="{4B853034-D3ED-43C6-B5A7-8807AB21FA61}"/>
              </a:ext>
            </a:extLst>
          </p:cNvPr>
          <p:cNvSpPr txBox="1">
            <a:spLocks/>
          </p:cNvSpPr>
          <p:nvPr/>
        </p:nvSpPr>
        <p:spPr>
          <a:xfrm>
            <a:off x="9470066" y="652236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r" defTabSz="914400" rtl="0" eaLnBrk="1" latinLnBrk="0" hangingPunct="1">
              <a:defRPr sz="1200" b="1" i="0" kern="1200">
                <a:solidFill>
                  <a:srgbClr val="004877"/>
                </a:solidFill>
                <a:latin typeface="Charter ITC Std" charset="0"/>
                <a:ea typeface="Charter ITC Std" charset="0"/>
                <a:cs typeface="Charter ITC Std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49BEE7-139C-B64C-8034-804333676F03}" type="slidenum">
              <a:rPr kumimoji="0" lang="es-ES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s-E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4" name="Imagen 8">
            <a:extLst>
              <a:ext uri="{FF2B5EF4-FFF2-40B4-BE49-F238E27FC236}">
                <a16:creationId xmlns:a16="http://schemas.microsoft.com/office/drawing/2014/main" id="{1612EBDD-DA7C-4415-AE80-C23799C91E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967" y="6389238"/>
            <a:ext cx="1103240" cy="282882"/>
          </a:xfrm>
          <a:prstGeom prst="rect">
            <a:avLst/>
          </a:prstGeom>
        </p:spPr>
      </p:pic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64E52837-1C2D-434B-BE49-601B1E620792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887896" y="1523998"/>
          <a:ext cx="5049078" cy="3773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8E733885-0E94-434A-A4E2-15874C534821}"/>
              </a:ext>
            </a:extLst>
          </p:cNvPr>
          <p:cNvSpPr txBox="1">
            <a:spLocks/>
          </p:cNvSpPr>
          <p:nvPr/>
        </p:nvSpPr>
        <p:spPr>
          <a:xfrm>
            <a:off x="9448800" y="6570921"/>
            <a:ext cx="2743200" cy="25125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19D99C-55E1-460B-9A0D-8A98164D8E32}" type="slidenum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Oval 5">
            <a:extLst>
              <a:ext uri="{FF2B5EF4-FFF2-40B4-BE49-F238E27FC236}">
                <a16:creationId xmlns:a16="http://schemas.microsoft.com/office/drawing/2014/main" id="{AD3FDB67-C025-4D47-9839-FDA976751962}"/>
              </a:ext>
            </a:extLst>
          </p:cNvPr>
          <p:cNvSpPr/>
          <p:nvPr/>
        </p:nvSpPr>
        <p:spPr>
          <a:xfrm>
            <a:off x="742122" y="1497577"/>
            <a:ext cx="215710" cy="174108"/>
          </a:xfrm>
          <a:prstGeom prst="ellipse">
            <a:avLst/>
          </a:prstGeom>
          <a:noFill/>
          <a:ln w="19050" cap="flat" cmpd="sng" algn="ctr">
            <a:solidFill>
              <a:srgbClr val="47D7AC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4877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</a:p>
        </p:txBody>
      </p:sp>
      <p:sp>
        <p:nvSpPr>
          <p:cNvPr id="18" name="Oval 6">
            <a:extLst>
              <a:ext uri="{FF2B5EF4-FFF2-40B4-BE49-F238E27FC236}">
                <a16:creationId xmlns:a16="http://schemas.microsoft.com/office/drawing/2014/main" id="{D6D62719-97E8-4344-B4B9-3FA3DCFDEE7B}"/>
              </a:ext>
            </a:extLst>
          </p:cNvPr>
          <p:cNvSpPr/>
          <p:nvPr/>
        </p:nvSpPr>
        <p:spPr>
          <a:xfrm>
            <a:off x="6470512" y="1489951"/>
            <a:ext cx="215710" cy="174108"/>
          </a:xfrm>
          <a:prstGeom prst="ellipse">
            <a:avLst/>
          </a:prstGeom>
          <a:noFill/>
          <a:ln w="19050" cap="flat" cmpd="sng" algn="ctr">
            <a:solidFill>
              <a:srgbClr val="47D7AC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4877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4E04F13-5379-4F6E-89AF-C7EA35D5905D}"/>
              </a:ext>
            </a:extLst>
          </p:cNvPr>
          <p:cNvCxnSpPr/>
          <p:nvPr/>
        </p:nvCxnSpPr>
        <p:spPr>
          <a:xfrm>
            <a:off x="0" y="689111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Chart 14">
            <a:extLst>
              <a:ext uri="{FF2B5EF4-FFF2-40B4-BE49-F238E27FC236}">
                <a16:creationId xmlns:a16="http://schemas.microsoft.com/office/drawing/2014/main" id="{1054EAF9-BB4A-4ECF-B553-9E4CF7B241A6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6546348" y="1489951"/>
          <a:ext cx="4903306" cy="36936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8013767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ítulo 1"/>
          <p:cNvSpPr txBox="1">
            <a:spLocks/>
          </p:cNvSpPr>
          <p:nvPr/>
        </p:nvSpPr>
        <p:spPr>
          <a:xfrm>
            <a:off x="742122" y="178159"/>
            <a:ext cx="7564084" cy="3693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000" b="1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Tasas mínimas y reservas en máximos históricos</a:t>
            </a:r>
          </a:p>
        </p:txBody>
      </p:sp>
      <p:sp>
        <p:nvSpPr>
          <p:cNvPr id="2" name="AutoShape 8" descr="Resultado de imagen para tip logo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Marcador de número de diapositiva 5"/>
          <p:cNvSpPr>
            <a:spLocks noGrp="1"/>
          </p:cNvSpPr>
          <p:nvPr>
            <p:ph type="sldNum" sz="quarter" idx="4294967295"/>
          </p:nvPr>
        </p:nvSpPr>
        <p:spPr>
          <a:xfrm>
            <a:off x="9200767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49BEE7-139C-B64C-8034-804333676F03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Marcador de número de diapositiva 5">
            <a:extLst>
              <a:ext uri="{FF2B5EF4-FFF2-40B4-BE49-F238E27FC236}">
                <a16:creationId xmlns:a16="http://schemas.microsoft.com/office/drawing/2014/main" id="{4B853034-D3ED-43C6-B5A7-8807AB21FA61}"/>
              </a:ext>
            </a:extLst>
          </p:cNvPr>
          <p:cNvSpPr txBox="1">
            <a:spLocks/>
          </p:cNvSpPr>
          <p:nvPr/>
        </p:nvSpPr>
        <p:spPr>
          <a:xfrm>
            <a:off x="9470066" y="652236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r" defTabSz="914400" rtl="0" eaLnBrk="1" latinLnBrk="0" hangingPunct="1">
              <a:defRPr sz="1200" b="1" i="0" kern="1200">
                <a:solidFill>
                  <a:srgbClr val="004877"/>
                </a:solidFill>
                <a:latin typeface="Charter ITC Std" charset="0"/>
                <a:ea typeface="Charter ITC Std" charset="0"/>
                <a:cs typeface="Charter ITC Std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49BEE7-139C-B64C-8034-804333676F03}" type="slidenum">
              <a:rPr kumimoji="0" lang="es-ES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s-E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4" name="Imagen 8">
            <a:extLst>
              <a:ext uri="{FF2B5EF4-FFF2-40B4-BE49-F238E27FC236}">
                <a16:creationId xmlns:a16="http://schemas.microsoft.com/office/drawing/2014/main" id="{1612EBDD-DA7C-4415-AE80-C23799C91E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967" y="6389238"/>
            <a:ext cx="1103240" cy="282882"/>
          </a:xfrm>
          <a:prstGeom prst="rect">
            <a:avLst/>
          </a:prstGeom>
        </p:spPr>
      </p:pic>
      <p:graphicFrame>
        <p:nvGraphicFramePr>
          <p:cNvPr id="21" name="Chart 20">
            <a:extLst>
              <a:ext uri="{FF2B5EF4-FFF2-40B4-BE49-F238E27FC236}">
                <a16:creationId xmlns:a16="http://schemas.microsoft.com/office/drawing/2014/main" id="{25C987C5-1D83-4671-ADB0-6D9046933FF9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6497017" y="1630016"/>
          <a:ext cx="4903303" cy="36936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5EA47F39-1FB4-4C4E-8856-0A702F8F7BD1}"/>
              </a:ext>
            </a:extLst>
          </p:cNvPr>
          <p:cNvSpPr txBox="1">
            <a:spLocks/>
          </p:cNvSpPr>
          <p:nvPr/>
        </p:nvSpPr>
        <p:spPr>
          <a:xfrm>
            <a:off x="9448800" y="6570921"/>
            <a:ext cx="2743200" cy="25125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19D99C-55E1-460B-9A0D-8A98164D8E32}" type="slidenum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Oval 5">
            <a:extLst>
              <a:ext uri="{FF2B5EF4-FFF2-40B4-BE49-F238E27FC236}">
                <a16:creationId xmlns:a16="http://schemas.microsoft.com/office/drawing/2014/main" id="{4EBF3A7B-BABC-4D95-9AB9-A26B19855323}"/>
              </a:ext>
            </a:extLst>
          </p:cNvPr>
          <p:cNvSpPr/>
          <p:nvPr/>
        </p:nvSpPr>
        <p:spPr>
          <a:xfrm>
            <a:off x="927652" y="1685121"/>
            <a:ext cx="215710" cy="174108"/>
          </a:xfrm>
          <a:prstGeom prst="ellipse">
            <a:avLst/>
          </a:prstGeom>
          <a:noFill/>
          <a:ln w="19050" cap="flat" cmpd="sng" algn="ctr">
            <a:solidFill>
              <a:srgbClr val="47D7AC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4877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</a:p>
        </p:txBody>
      </p:sp>
      <p:sp>
        <p:nvSpPr>
          <p:cNvPr id="18" name="Oval 6">
            <a:extLst>
              <a:ext uri="{FF2B5EF4-FFF2-40B4-BE49-F238E27FC236}">
                <a16:creationId xmlns:a16="http://schemas.microsoft.com/office/drawing/2014/main" id="{FA10EEB4-5567-4586-A88C-E47E41258CAA}"/>
              </a:ext>
            </a:extLst>
          </p:cNvPr>
          <p:cNvSpPr/>
          <p:nvPr/>
        </p:nvSpPr>
        <p:spPr>
          <a:xfrm>
            <a:off x="6361044" y="1685121"/>
            <a:ext cx="215710" cy="174108"/>
          </a:xfrm>
          <a:prstGeom prst="ellipse">
            <a:avLst/>
          </a:prstGeom>
          <a:noFill/>
          <a:ln w="19050" cap="flat" cmpd="sng" algn="ctr">
            <a:solidFill>
              <a:srgbClr val="47D7AC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4877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15E5256-D96B-442D-BE7D-A6369A58A2C7}"/>
              </a:ext>
            </a:extLst>
          </p:cNvPr>
          <p:cNvCxnSpPr/>
          <p:nvPr/>
        </p:nvCxnSpPr>
        <p:spPr>
          <a:xfrm>
            <a:off x="0" y="689111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Chart 20">
            <a:extLst>
              <a:ext uri="{FF2B5EF4-FFF2-40B4-BE49-F238E27FC236}">
                <a16:creationId xmlns:a16="http://schemas.microsoft.com/office/drawing/2014/main" id="{19C20C7E-F7BC-4E21-A4E6-1AD90FFFFBD1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143362" y="1589214"/>
          <a:ext cx="5049077" cy="3773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0043645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ítulo 1"/>
          <p:cNvSpPr txBox="1">
            <a:spLocks/>
          </p:cNvSpPr>
          <p:nvPr/>
        </p:nvSpPr>
        <p:spPr>
          <a:xfrm>
            <a:off x="742121" y="164907"/>
            <a:ext cx="10164417" cy="3693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000" b="1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Crédito al alza. La cartera vencida no es un problema</a:t>
            </a:r>
          </a:p>
        </p:txBody>
      </p:sp>
      <p:sp>
        <p:nvSpPr>
          <p:cNvPr id="2" name="AutoShape 8" descr="Resultado de imagen para tip logo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Marcador de número de diapositiva 5"/>
          <p:cNvSpPr>
            <a:spLocks noGrp="1"/>
          </p:cNvSpPr>
          <p:nvPr>
            <p:ph type="sldNum" sz="quarter" idx="4294967295"/>
          </p:nvPr>
        </p:nvSpPr>
        <p:spPr>
          <a:xfrm>
            <a:off x="9200767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49BEE7-139C-B64C-8034-804333676F03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Marcador de número de diapositiva 5">
            <a:extLst>
              <a:ext uri="{FF2B5EF4-FFF2-40B4-BE49-F238E27FC236}">
                <a16:creationId xmlns:a16="http://schemas.microsoft.com/office/drawing/2014/main" id="{4B853034-D3ED-43C6-B5A7-8807AB21FA61}"/>
              </a:ext>
            </a:extLst>
          </p:cNvPr>
          <p:cNvSpPr txBox="1">
            <a:spLocks/>
          </p:cNvSpPr>
          <p:nvPr/>
        </p:nvSpPr>
        <p:spPr>
          <a:xfrm>
            <a:off x="9470066" y="652236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r" defTabSz="914400" rtl="0" eaLnBrk="1" latinLnBrk="0" hangingPunct="1">
              <a:defRPr sz="1200" b="1" i="0" kern="1200">
                <a:solidFill>
                  <a:srgbClr val="004877"/>
                </a:solidFill>
                <a:latin typeface="Charter ITC Std" charset="0"/>
                <a:ea typeface="Charter ITC Std" charset="0"/>
                <a:cs typeface="Charter ITC Std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49BEE7-139C-B64C-8034-804333676F03}" type="slidenum">
              <a:rPr kumimoji="0" lang="es-ES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s-E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4" name="Imagen 8">
            <a:extLst>
              <a:ext uri="{FF2B5EF4-FFF2-40B4-BE49-F238E27FC236}">
                <a16:creationId xmlns:a16="http://schemas.microsoft.com/office/drawing/2014/main" id="{1612EBDD-DA7C-4415-AE80-C23799C91E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967" y="6389238"/>
            <a:ext cx="1103240" cy="282882"/>
          </a:xfrm>
          <a:prstGeom prst="rect">
            <a:avLst/>
          </a:prstGeom>
        </p:spPr>
      </p:pic>
      <p:graphicFrame>
        <p:nvGraphicFramePr>
          <p:cNvPr id="21" name="Chart 20">
            <a:extLst>
              <a:ext uri="{FF2B5EF4-FFF2-40B4-BE49-F238E27FC236}">
                <a16:creationId xmlns:a16="http://schemas.microsoft.com/office/drawing/2014/main" id="{97CF22AA-B65B-4D23-B7C8-6CC79E3217D8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6576249" y="1749287"/>
          <a:ext cx="4636916" cy="3680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929C4A6F-70BF-46DE-953F-541735E8A7FF}"/>
              </a:ext>
            </a:extLst>
          </p:cNvPr>
          <p:cNvSpPr txBox="1">
            <a:spLocks/>
          </p:cNvSpPr>
          <p:nvPr/>
        </p:nvSpPr>
        <p:spPr>
          <a:xfrm>
            <a:off x="9448800" y="6570921"/>
            <a:ext cx="2743200" cy="25125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19D99C-55E1-460B-9A0D-8A98164D8E32}" type="slidenum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15" name="Chart 2">
            <a:extLst>
              <a:ext uri="{FF2B5EF4-FFF2-40B4-BE49-F238E27FC236}">
                <a16:creationId xmlns:a16="http://schemas.microsoft.com/office/drawing/2014/main" id="{00000000-0008-0000-0800-000023000000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154282" y="1749286"/>
          <a:ext cx="4636917" cy="36803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Oval 5">
            <a:extLst>
              <a:ext uri="{FF2B5EF4-FFF2-40B4-BE49-F238E27FC236}">
                <a16:creationId xmlns:a16="http://schemas.microsoft.com/office/drawing/2014/main" id="{94D3642A-54AF-4EC2-A6C4-B485C8EE31BE}"/>
              </a:ext>
            </a:extLst>
          </p:cNvPr>
          <p:cNvSpPr/>
          <p:nvPr/>
        </p:nvSpPr>
        <p:spPr>
          <a:xfrm>
            <a:off x="1131497" y="1741956"/>
            <a:ext cx="215710" cy="174108"/>
          </a:xfrm>
          <a:prstGeom prst="ellipse">
            <a:avLst/>
          </a:prstGeom>
          <a:noFill/>
          <a:ln w="19050" cap="flat" cmpd="sng" algn="ctr">
            <a:solidFill>
              <a:srgbClr val="47D7AC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4877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</a:p>
        </p:txBody>
      </p:sp>
      <p:sp>
        <p:nvSpPr>
          <p:cNvPr id="18" name="Oval 6">
            <a:extLst>
              <a:ext uri="{FF2B5EF4-FFF2-40B4-BE49-F238E27FC236}">
                <a16:creationId xmlns:a16="http://schemas.microsoft.com/office/drawing/2014/main" id="{817CF9CE-1657-48C7-96ED-40949F87A64F}"/>
              </a:ext>
            </a:extLst>
          </p:cNvPr>
          <p:cNvSpPr/>
          <p:nvPr/>
        </p:nvSpPr>
        <p:spPr>
          <a:xfrm>
            <a:off x="6373791" y="1741956"/>
            <a:ext cx="215710" cy="174108"/>
          </a:xfrm>
          <a:prstGeom prst="ellipse">
            <a:avLst/>
          </a:prstGeom>
          <a:noFill/>
          <a:ln w="19050" cap="flat" cmpd="sng" algn="ctr">
            <a:solidFill>
              <a:srgbClr val="47D7AC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4877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5365D53-18EE-4E4A-B6B1-AAC0B30D7484}"/>
              </a:ext>
            </a:extLst>
          </p:cNvPr>
          <p:cNvCxnSpPr/>
          <p:nvPr/>
        </p:nvCxnSpPr>
        <p:spPr>
          <a:xfrm>
            <a:off x="0" y="689111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03858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ítulo 1"/>
          <p:cNvSpPr txBox="1">
            <a:spLocks/>
          </p:cNvSpPr>
          <p:nvPr/>
        </p:nvSpPr>
        <p:spPr>
          <a:xfrm>
            <a:off x="742122" y="178159"/>
            <a:ext cx="7564084" cy="3693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000" b="1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Las finanzas públicas no presionan a la economía</a:t>
            </a:r>
          </a:p>
        </p:txBody>
      </p:sp>
      <p:sp>
        <p:nvSpPr>
          <p:cNvPr id="2" name="AutoShape 8" descr="Resultado de imagen para tip logo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Marcador de número de diapositiva 5"/>
          <p:cNvSpPr>
            <a:spLocks noGrp="1"/>
          </p:cNvSpPr>
          <p:nvPr>
            <p:ph type="sldNum" sz="quarter" idx="4294967295"/>
          </p:nvPr>
        </p:nvSpPr>
        <p:spPr>
          <a:xfrm>
            <a:off x="9200767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49BEE7-139C-B64C-8034-804333676F03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Marcador de número de diapositiva 5">
            <a:extLst>
              <a:ext uri="{FF2B5EF4-FFF2-40B4-BE49-F238E27FC236}">
                <a16:creationId xmlns:a16="http://schemas.microsoft.com/office/drawing/2014/main" id="{4B853034-D3ED-43C6-B5A7-8807AB21FA61}"/>
              </a:ext>
            </a:extLst>
          </p:cNvPr>
          <p:cNvSpPr txBox="1">
            <a:spLocks/>
          </p:cNvSpPr>
          <p:nvPr/>
        </p:nvSpPr>
        <p:spPr>
          <a:xfrm>
            <a:off x="9470066" y="652236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r" defTabSz="914400" rtl="0" eaLnBrk="1" latinLnBrk="0" hangingPunct="1">
              <a:defRPr sz="1200" b="1" i="0" kern="1200">
                <a:solidFill>
                  <a:srgbClr val="004877"/>
                </a:solidFill>
                <a:latin typeface="Charter ITC Std" charset="0"/>
                <a:ea typeface="Charter ITC Std" charset="0"/>
                <a:cs typeface="Charter ITC Std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49BEE7-139C-B64C-8034-804333676F03}" type="slidenum">
              <a:rPr kumimoji="0" lang="es-ES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s-E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4" name="Imagen 8">
            <a:extLst>
              <a:ext uri="{FF2B5EF4-FFF2-40B4-BE49-F238E27FC236}">
                <a16:creationId xmlns:a16="http://schemas.microsoft.com/office/drawing/2014/main" id="{1612EBDD-DA7C-4415-AE80-C23799C91E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967" y="6389238"/>
            <a:ext cx="1103240" cy="282882"/>
          </a:xfrm>
          <a:prstGeom prst="rect">
            <a:avLst/>
          </a:prstGeom>
        </p:spPr>
      </p:pic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8EFA57B4-FEEA-4323-94DB-3934DAF7B2FB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861390" y="1577006"/>
          <a:ext cx="4996071" cy="36936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61570EE3-8E77-4D6D-BDD4-33B1798D83B8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6470673" y="1577006"/>
          <a:ext cx="4859937" cy="36936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EC3E1972-614C-48F9-81DC-65862C8F8536}"/>
              </a:ext>
            </a:extLst>
          </p:cNvPr>
          <p:cNvSpPr txBox="1">
            <a:spLocks/>
          </p:cNvSpPr>
          <p:nvPr/>
        </p:nvSpPr>
        <p:spPr>
          <a:xfrm>
            <a:off x="9448800" y="6570921"/>
            <a:ext cx="2743200" cy="25125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19D99C-55E1-460B-9A0D-8A98164D8E32}" type="slidenum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Oval 5">
            <a:extLst>
              <a:ext uri="{FF2B5EF4-FFF2-40B4-BE49-F238E27FC236}">
                <a16:creationId xmlns:a16="http://schemas.microsoft.com/office/drawing/2014/main" id="{CF460D2B-7639-458A-A2AE-36E96C9D696B}"/>
              </a:ext>
            </a:extLst>
          </p:cNvPr>
          <p:cNvSpPr/>
          <p:nvPr/>
        </p:nvSpPr>
        <p:spPr>
          <a:xfrm>
            <a:off x="753535" y="1641478"/>
            <a:ext cx="215710" cy="174108"/>
          </a:xfrm>
          <a:prstGeom prst="ellipse">
            <a:avLst/>
          </a:prstGeom>
          <a:noFill/>
          <a:ln w="19050" cap="flat" cmpd="sng" algn="ctr">
            <a:solidFill>
              <a:srgbClr val="47D7AC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4877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</a:p>
        </p:txBody>
      </p:sp>
      <p:sp>
        <p:nvSpPr>
          <p:cNvPr id="19" name="Oval 6">
            <a:extLst>
              <a:ext uri="{FF2B5EF4-FFF2-40B4-BE49-F238E27FC236}">
                <a16:creationId xmlns:a16="http://schemas.microsoft.com/office/drawing/2014/main" id="{AAF835AD-FABF-494E-8C44-1F56B12E6AD6}"/>
              </a:ext>
            </a:extLst>
          </p:cNvPr>
          <p:cNvSpPr/>
          <p:nvPr/>
        </p:nvSpPr>
        <p:spPr>
          <a:xfrm>
            <a:off x="6362818" y="1641478"/>
            <a:ext cx="215710" cy="174108"/>
          </a:xfrm>
          <a:prstGeom prst="ellipse">
            <a:avLst/>
          </a:prstGeom>
          <a:noFill/>
          <a:ln w="19050" cap="flat" cmpd="sng" algn="ctr">
            <a:solidFill>
              <a:srgbClr val="47D7AC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4877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F61A588-CC9E-440F-B71D-23A19590E40F}"/>
              </a:ext>
            </a:extLst>
          </p:cNvPr>
          <p:cNvCxnSpPr/>
          <p:nvPr/>
        </p:nvCxnSpPr>
        <p:spPr>
          <a:xfrm>
            <a:off x="0" y="689111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80176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ítulo 1"/>
          <p:cNvSpPr txBox="1">
            <a:spLocks/>
          </p:cNvSpPr>
          <p:nvPr/>
        </p:nvSpPr>
        <p:spPr>
          <a:xfrm>
            <a:off x="742122" y="164907"/>
            <a:ext cx="7564084" cy="3693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000" b="1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Desequilibrio externo moderado</a:t>
            </a:r>
          </a:p>
        </p:txBody>
      </p:sp>
      <p:sp>
        <p:nvSpPr>
          <p:cNvPr id="2" name="AutoShape 8" descr="Resultado de imagen para tip logo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Marcador de número de diapositiva 5"/>
          <p:cNvSpPr>
            <a:spLocks noGrp="1"/>
          </p:cNvSpPr>
          <p:nvPr>
            <p:ph type="sldNum" sz="quarter" idx="4294967295"/>
          </p:nvPr>
        </p:nvSpPr>
        <p:spPr>
          <a:xfrm>
            <a:off x="9200767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49BEE7-139C-B64C-8034-804333676F03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Marcador de número de diapositiva 5">
            <a:extLst>
              <a:ext uri="{FF2B5EF4-FFF2-40B4-BE49-F238E27FC236}">
                <a16:creationId xmlns:a16="http://schemas.microsoft.com/office/drawing/2014/main" id="{4B853034-D3ED-43C6-B5A7-8807AB21FA61}"/>
              </a:ext>
            </a:extLst>
          </p:cNvPr>
          <p:cNvSpPr txBox="1">
            <a:spLocks/>
          </p:cNvSpPr>
          <p:nvPr/>
        </p:nvSpPr>
        <p:spPr>
          <a:xfrm>
            <a:off x="9470066" y="652236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r" defTabSz="914400" rtl="0" eaLnBrk="1" latinLnBrk="0" hangingPunct="1">
              <a:defRPr sz="1200" b="1" i="0" kern="1200">
                <a:solidFill>
                  <a:srgbClr val="004877"/>
                </a:solidFill>
                <a:latin typeface="Charter ITC Std" charset="0"/>
                <a:ea typeface="Charter ITC Std" charset="0"/>
                <a:cs typeface="Charter ITC Std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49BEE7-139C-B64C-8034-804333676F03}" type="slidenum">
              <a:rPr kumimoji="0" lang="es-ES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s-E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4" name="Imagen 8">
            <a:extLst>
              <a:ext uri="{FF2B5EF4-FFF2-40B4-BE49-F238E27FC236}">
                <a16:creationId xmlns:a16="http://schemas.microsoft.com/office/drawing/2014/main" id="{1612EBDD-DA7C-4415-AE80-C23799C91E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967" y="6389238"/>
            <a:ext cx="1103240" cy="282882"/>
          </a:xfrm>
          <a:prstGeom prst="rect">
            <a:avLst/>
          </a:prstGeom>
        </p:spPr>
      </p:pic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A8016447-60EB-4BF5-A8E9-E22BDDC35D08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6561224" y="1616762"/>
          <a:ext cx="4703124" cy="37068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1" name="Chart 20">
            <a:extLst>
              <a:ext uri="{FF2B5EF4-FFF2-40B4-BE49-F238E27FC236}">
                <a16:creationId xmlns:a16="http://schemas.microsoft.com/office/drawing/2014/main" id="{BB1F6835-167E-4FD7-BB79-B8849F6F586B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927652" y="1616762"/>
          <a:ext cx="5009318" cy="37068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F5196EC1-4B1B-4EB5-B96B-4519924551F7}"/>
              </a:ext>
            </a:extLst>
          </p:cNvPr>
          <p:cNvSpPr txBox="1">
            <a:spLocks/>
          </p:cNvSpPr>
          <p:nvPr/>
        </p:nvSpPr>
        <p:spPr>
          <a:xfrm>
            <a:off x="9448800" y="6570921"/>
            <a:ext cx="2743200" cy="25125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19D99C-55E1-460B-9A0D-8A98164D8E32}" type="slidenum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Oval 5">
            <a:extLst>
              <a:ext uri="{FF2B5EF4-FFF2-40B4-BE49-F238E27FC236}">
                <a16:creationId xmlns:a16="http://schemas.microsoft.com/office/drawing/2014/main" id="{9B41B51E-AF1A-4A8D-92E3-95629A71D4C2}"/>
              </a:ext>
            </a:extLst>
          </p:cNvPr>
          <p:cNvSpPr/>
          <p:nvPr/>
        </p:nvSpPr>
        <p:spPr>
          <a:xfrm>
            <a:off x="822092" y="1726913"/>
            <a:ext cx="215710" cy="174108"/>
          </a:xfrm>
          <a:prstGeom prst="ellipse">
            <a:avLst/>
          </a:prstGeom>
          <a:noFill/>
          <a:ln w="19050" cap="flat" cmpd="sng" algn="ctr">
            <a:solidFill>
              <a:srgbClr val="47D7AC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4877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</a:p>
        </p:txBody>
      </p:sp>
      <p:sp>
        <p:nvSpPr>
          <p:cNvPr id="15" name="Oval 6">
            <a:extLst>
              <a:ext uri="{FF2B5EF4-FFF2-40B4-BE49-F238E27FC236}">
                <a16:creationId xmlns:a16="http://schemas.microsoft.com/office/drawing/2014/main" id="{B3803579-C713-4C0E-98D5-BA7316A71D8F}"/>
              </a:ext>
            </a:extLst>
          </p:cNvPr>
          <p:cNvSpPr/>
          <p:nvPr/>
        </p:nvSpPr>
        <p:spPr>
          <a:xfrm>
            <a:off x="6398523" y="1697307"/>
            <a:ext cx="215710" cy="174108"/>
          </a:xfrm>
          <a:prstGeom prst="ellipse">
            <a:avLst/>
          </a:prstGeom>
          <a:noFill/>
          <a:ln w="19050" cap="flat" cmpd="sng" algn="ctr">
            <a:solidFill>
              <a:srgbClr val="47D7AC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4877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656E17C-145C-4F32-848E-D05704F9B664}"/>
              </a:ext>
            </a:extLst>
          </p:cNvPr>
          <p:cNvCxnSpPr/>
          <p:nvPr/>
        </p:nvCxnSpPr>
        <p:spPr>
          <a:xfrm>
            <a:off x="0" y="689111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76382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ítulo 1"/>
          <p:cNvSpPr txBox="1">
            <a:spLocks/>
          </p:cNvSpPr>
          <p:nvPr/>
        </p:nvSpPr>
        <p:spPr>
          <a:xfrm>
            <a:off x="742121" y="151655"/>
            <a:ext cx="8931965" cy="3693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000" b="1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Fortaleza de la economía mexicana</a:t>
            </a:r>
          </a:p>
        </p:txBody>
      </p:sp>
      <p:sp>
        <p:nvSpPr>
          <p:cNvPr id="2" name="AutoShape 8" descr="Resultado de imagen para tip logo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Marcador de número de diapositiva 5"/>
          <p:cNvSpPr>
            <a:spLocks noGrp="1"/>
          </p:cNvSpPr>
          <p:nvPr>
            <p:ph type="sldNum" sz="quarter" idx="4294967295"/>
          </p:nvPr>
        </p:nvSpPr>
        <p:spPr>
          <a:xfrm>
            <a:off x="9200767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49BEE7-139C-B64C-8034-804333676F03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Marcador de número de diapositiva 5">
            <a:extLst>
              <a:ext uri="{FF2B5EF4-FFF2-40B4-BE49-F238E27FC236}">
                <a16:creationId xmlns:a16="http://schemas.microsoft.com/office/drawing/2014/main" id="{4B853034-D3ED-43C6-B5A7-8807AB21FA61}"/>
              </a:ext>
            </a:extLst>
          </p:cNvPr>
          <p:cNvSpPr txBox="1">
            <a:spLocks/>
          </p:cNvSpPr>
          <p:nvPr/>
        </p:nvSpPr>
        <p:spPr>
          <a:xfrm>
            <a:off x="9470066" y="652236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r" defTabSz="914400" rtl="0" eaLnBrk="1" latinLnBrk="0" hangingPunct="1">
              <a:defRPr sz="1200" b="1" i="0" kern="1200">
                <a:solidFill>
                  <a:srgbClr val="004877"/>
                </a:solidFill>
                <a:latin typeface="Charter ITC Std" charset="0"/>
                <a:ea typeface="Charter ITC Std" charset="0"/>
                <a:cs typeface="Charter ITC Std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49BEE7-139C-B64C-8034-804333676F03}" type="slidenum">
              <a:rPr kumimoji="0" lang="es-ES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s-E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4" name="Imagen 8">
            <a:extLst>
              <a:ext uri="{FF2B5EF4-FFF2-40B4-BE49-F238E27FC236}">
                <a16:creationId xmlns:a16="http://schemas.microsoft.com/office/drawing/2014/main" id="{1612EBDD-DA7C-4415-AE80-C23799C91E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967" y="6389238"/>
            <a:ext cx="1103240" cy="282882"/>
          </a:xfrm>
          <a:prstGeom prst="rect">
            <a:avLst/>
          </a:prstGeom>
        </p:spPr>
      </p:pic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46E48435-99D3-4223-8DCE-FEB718A1C88B}"/>
              </a:ext>
            </a:extLst>
          </p:cNvPr>
          <p:cNvSpPr txBox="1">
            <a:spLocks/>
          </p:cNvSpPr>
          <p:nvPr/>
        </p:nvSpPr>
        <p:spPr>
          <a:xfrm>
            <a:off x="9448800" y="6570921"/>
            <a:ext cx="2743200" cy="25125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19D99C-55E1-460B-9A0D-8A98164D8E32}" type="slidenum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846FE23-21D2-4413-A5CE-0EA56BBA04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7207" y="954157"/>
            <a:ext cx="9241280" cy="5516061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E639508-6BC1-4E5E-97BC-979C438FF424}"/>
              </a:ext>
            </a:extLst>
          </p:cNvPr>
          <p:cNvCxnSpPr/>
          <p:nvPr/>
        </p:nvCxnSpPr>
        <p:spPr>
          <a:xfrm>
            <a:off x="0" y="689111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431643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8" descr="Resultado de imagen para tip logo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Marcador de número de diapositiva 5"/>
          <p:cNvSpPr>
            <a:spLocks noGrp="1"/>
          </p:cNvSpPr>
          <p:nvPr>
            <p:ph type="sldNum" sz="quarter" idx="4294967295"/>
          </p:nvPr>
        </p:nvSpPr>
        <p:spPr>
          <a:xfrm>
            <a:off x="9200767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49BEE7-139C-B64C-8034-804333676F03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Marcador de número de diapositiva 5">
            <a:extLst>
              <a:ext uri="{FF2B5EF4-FFF2-40B4-BE49-F238E27FC236}">
                <a16:creationId xmlns:a16="http://schemas.microsoft.com/office/drawing/2014/main" id="{4B853034-D3ED-43C6-B5A7-8807AB21FA61}"/>
              </a:ext>
            </a:extLst>
          </p:cNvPr>
          <p:cNvSpPr txBox="1">
            <a:spLocks/>
          </p:cNvSpPr>
          <p:nvPr/>
        </p:nvSpPr>
        <p:spPr>
          <a:xfrm>
            <a:off x="9470066" y="652236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r" defTabSz="914400" rtl="0" eaLnBrk="1" latinLnBrk="0" hangingPunct="1">
              <a:defRPr sz="1200" b="1" i="0" kern="1200">
                <a:solidFill>
                  <a:srgbClr val="004877"/>
                </a:solidFill>
                <a:latin typeface="Charter ITC Std" charset="0"/>
                <a:ea typeface="Charter ITC Std" charset="0"/>
                <a:cs typeface="Charter ITC Std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49BEE7-139C-B64C-8034-804333676F03}" type="slidenum">
              <a:rPr kumimoji="0" lang="es-ES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s-E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4" name="Imagen 8">
            <a:extLst>
              <a:ext uri="{FF2B5EF4-FFF2-40B4-BE49-F238E27FC236}">
                <a16:creationId xmlns:a16="http://schemas.microsoft.com/office/drawing/2014/main" id="{1612EBDD-DA7C-4415-AE80-C23799C91E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967" y="6389238"/>
            <a:ext cx="1103240" cy="282882"/>
          </a:xfrm>
          <a:prstGeom prst="rect">
            <a:avLst/>
          </a:prstGeom>
        </p:spPr>
      </p:pic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8E733885-0E94-434A-A4E2-15874C534821}"/>
              </a:ext>
            </a:extLst>
          </p:cNvPr>
          <p:cNvSpPr txBox="1">
            <a:spLocks/>
          </p:cNvSpPr>
          <p:nvPr/>
        </p:nvSpPr>
        <p:spPr>
          <a:xfrm>
            <a:off x="9448800" y="6570921"/>
            <a:ext cx="2743200" cy="25125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19D99C-55E1-460B-9A0D-8A98164D8E32}" type="slidenum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4E04F13-5379-4F6E-89AF-C7EA35D5905D}"/>
              </a:ext>
            </a:extLst>
          </p:cNvPr>
          <p:cNvCxnSpPr/>
          <p:nvPr/>
        </p:nvCxnSpPr>
        <p:spPr>
          <a:xfrm>
            <a:off x="0" y="689111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7C89D133-8BE7-42E8-8E63-6C35A3F12486}"/>
              </a:ext>
            </a:extLst>
          </p:cNvPr>
          <p:cNvSpPr txBox="1">
            <a:spLocks/>
          </p:cNvSpPr>
          <p:nvPr/>
        </p:nvSpPr>
        <p:spPr>
          <a:xfrm>
            <a:off x="2658370" y="1949594"/>
            <a:ext cx="6811696" cy="32717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000" kern="1200">
                <a:solidFill>
                  <a:srgbClr val="00487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00487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rgbClr val="00487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400" kern="1200">
                <a:solidFill>
                  <a:srgbClr val="00487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400" kern="1200">
                <a:solidFill>
                  <a:srgbClr val="00487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s-MX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¿Por qué el crecimiento pasó de 6% a 2%?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s-MX" sz="6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s-MX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Un entorno apropiado para la inversión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s-MX" sz="6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s-MX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Los grandes retos de AMLO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s-MX" sz="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s-MX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Si el país no invierte, no puede crecer</a:t>
            </a:r>
          </a:p>
        </p:txBody>
      </p:sp>
    </p:spTree>
    <p:extLst>
      <p:ext uri="{BB962C8B-B14F-4D97-AF65-F5344CB8AC3E}">
        <p14:creationId xmlns:p14="http://schemas.microsoft.com/office/powerpoint/2010/main" val="143243367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ítulo 1"/>
          <p:cNvSpPr txBox="1">
            <a:spLocks/>
          </p:cNvSpPr>
          <p:nvPr/>
        </p:nvSpPr>
        <p:spPr>
          <a:xfrm>
            <a:off x="742122" y="138403"/>
            <a:ext cx="7564084" cy="3693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000" b="1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Los retos económicos de AMLO</a:t>
            </a:r>
          </a:p>
        </p:txBody>
      </p:sp>
      <p:sp>
        <p:nvSpPr>
          <p:cNvPr id="2" name="AutoShape 8" descr="Resultado de imagen para tip logo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Marcador de número de diapositiva 5"/>
          <p:cNvSpPr>
            <a:spLocks noGrp="1"/>
          </p:cNvSpPr>
          <p:nvPr>
            <p:ph type="sldNum" sz="quarter" idx="4294967295"/>
          </p:nvPr>
        </p:nvSpPr>
        <p:spPr>
          <a:xfrm>
            <a:off x="9200767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49BEE7-139C-B64C-8034-804333676F03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Marcador de número de diapositiva 5">
            <a:extLst>
              <a:ext uri="{FF2B5EF4-FFF2-40B4-BE49-F238E27FC236}">
                <a16:creationId xmlns:a16="http://schemas.microsoft.com/office/drawing/2014/main" id="{4B853034-D3ED-43C6-B5A7-8807AB21FA61}"/>
              </a:ext>
            </a:extLst>
          </p:cNvPr>
          <p:cNvSpPr txBox="1">
            <a:spLocks/>
          </p:cNvSpPr>
          <p:nvPr/>
        </p:nvSpPr>
        <p:spPr>
          <a:xfrm>
            <a:off x="9470066" y="652236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r" defTabSz="914400" rtl="0" eaLnBrk="1" latinLnBrk="0" hangingPunct="1">
              <a:defRPr sz="1200" b="1" i="0" kern="1200">
                <a:solidFill>
                  <a:srgbClr val="004877"/>
                </a:solidFill>
                <a:latin typeface="Charter ITC Std" charset="0"/>
                <a:ea typeface="Charter ITC Std" charset="0"/>
                <a:cs typeface="Charter ITC Std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49BEE7-139C-B64C-8034-804333676F03}" type="slidenum">
              <a:rPr kumimoji="0" lang="es-ES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s-E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id="{FA74C8AF-7191-4699-95ED-3F52647C75FB}"/>
              </a:ext>
            </a:extLst>
          </p:cNvPr>
          <p:cNvSpPr txBox="1">
            <a:spLocks/>
          </p:cNvSpPr>
          <p:nvPr/>
        </p:nvSpPr>
        <p:spPr>
          <a:xfrm>
            <a:off x="1537708" y="1045062"/>
            <a:ext cx="8421757" cy="5078313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000" b="1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Si la economía está bien, en orden, o fortalecida</a:t>
            </a:r>
            <a:r>
              <a:rPr kumimoji="0" lang="es-MX" sz="20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20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20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¿Por qué la inversión no crece?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MX" sz="20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20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¿Por la economía no crece más de 4%?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20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20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Los grandes retos económicos sexenales (AMLO)</a:t>
            </a:r>
            <a:r>
              <a:rPr kumimoji="0" lang="es-MX" sz="20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20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20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Aumentar el crecimiento económico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MX" sz="20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20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Aumentar la productividad y competitividad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MX" sz="20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20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Generar los empleos que demanda el mercado laboral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MX" sz="20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20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Reducir la informalidad laboral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MX" sz="20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20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Reducir la pobreza y los rezagos sociales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9EACC43C-8A4C-4AA5-A69F-15A0470C9D2C}"/>
              </a:ext>
            </a:extLst>
          </p:cNvPr>
          <p:cNvSpPr txBox="1">
            <a:spLocks/>
          </p:cNvSpPr>
          <p:nvPr/>
        </p:nvSpPr>
        <p:spPr>
          <a:xfrm>
            <a:off x="9448800" y="6570921"/>
            <a:ext cx="2743200" cy="25125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19D99C-55E1-460B-9A0D-8A98164D8E32}" type="slidenum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00060E7-A73D-47DA-9D1F-08350425BFF8}"/>
              </a:ext>
            </a:extLst>
          </p:cNvPr>
          <p:cNvCxnSpPr/>
          <p:nvPr/>
        </p:nvCxnSpPr>
        <p:spPr>
          <a:xfrm>
            <a:off x="0" y="689111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037666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ítulo 1"/>
          <p:cNvSpPr txBox="1">
            <a:spLocks/>
          </p:cNvSpPr>
          <p:nvPr/>
        </p:nvSpPr>
        <p:spPr>
          <a:xfrm>
            <a:off x="742122" y="164907"/>
            <a:ext cx="9183756" cy="3693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000" b="1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Pero … los grandes retos del país son los sociopolíticos</a:t>
            </a:r>
          </a:p>
        </p:txBody>
      </p:sp>
      <p:sp>
        <p:nvSpPr>
          <p:cNvPr id="2" name="AutoShape 8" descr="Resultado de imagen para tip logo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Marcador de número de diapositiva 5"/>
          <p:cNvSpPr>
            <a:spLocks noGrp="1"/>
          </p:cNvSpPr>
          <p:nvPr>
            <p:ph type="sldNum" sz="quarter" idx="4294967295"/>
          </p:nvPr>
        </p:nvSpPr>
        <p:spPr>
          <a:xfrm>
            <a:off x="9200767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49BEE7-139C-B64C-8034-804333676F03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Marcador de número de diapositiva 5">
            <a:extLst>
              <a:ext uri="{FF2B5EF4-FFF2-40B4-BE49-F238E27FC236}">
                <a16:creationId xmlns:a16="http://schemas.microsoft.com/office/drawing/2014/main" id="{4B853034-D3ED-43C6-B5A7-8807AB21FA61}"/>
              </a:ext>
            </a:extLst>
          </p:cNvPr>
          <p:cNvSpPr txBox="1">
            <a:spLocks/>
          </p:cNvSpPr>
          <p:nvPr/>
        </p:nvSpPr>
        <p:spPr>
          <a:xfrm>
            <a:off x="9470066" y="652236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r" defTabSz="914400" rtl="0" eaLnBrk="1" latinLnBrk="0" hangingPunct="1">
              <a:defRPr sz="1200" b="1" i="0" kern="1200">
                <a:solidFill>
                  <a:srgbClr val="004877"/>
                </a:solidFill>
                <a:latin typeface="Charter ITC Std" charset="0"/>
                <a:ea typeface="Charter ITC Std" charset="0"/>
                <a:cs typeface="Charter ITC Std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49BEE7-139C-B64C-8034-804333676F03}" type="slidenum">
              <a:rPr kumimoji="0" lang="es-ES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s-E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4" name="Imagen 8">
            <a:extLst>
              <a:ext uri="{FF2B5EF4-FFF2-40B4-BE49-F238E27FC236}">
                <a16:creationId xmlns:a16="http://schemas.microsoft.com/office/drawing/2014/main" id="{1612EBDD-DA7C-4415-AE80-C23799C91E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967" y="6389238"/>
            <a:ext cx="1103240" cy="282882"/>
          </a:xfrm>
          <a:prstGeom prst="rect">
            <a:avLst/>
          </a:prstGeom>
        </p:spPr>
      </p:pic>
      <p:sp>
        <p:nvSpPr>
          <p:cNvPr id="15" name="Título 1">
            <a:extLst>
              <a:ext uri="{FF2B5EF4-FFF2-40B4-BE49-F238E27FC236}">
                <a16:creationId xmlns:a16="http://schemas.microsoft.com/office/drawing/2014/main" id="{FA74C8AF-7191-4699-95ED-3F52647C75FB}"/>
              </a:ext>
            </a:extLst>
          </p:cNvPr>
          <p:cNvSpPr txBox="1">
            <a:spLocks/>
          </p:cNvSpPr>
          <p:nvPr/>
        </p:nvSpPr>
        <p:spPr>
          <a:xfrm>
            <a:off x="9329530" y="1118191"/>
            <a:ext cx="2614437" cy="291772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000" b="1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14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Corrupción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MX" sz="14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14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Impunidad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MX" sz="14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14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Inseguridad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MX" sz="14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14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Violencia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MX" sz="14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14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Crimen organizado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MX" sz="14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14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Estado de derecho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MX" sz="14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Debilidad de las instituciones</a:t>
            </a: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8B7EA958-3D5E-4F0E-86E1-9CFE60A495BA}"/>
              </a:ext>
            </a:extLst>
          </p:cNvPr>
          <p:cNvSpPr txBox="1">
            <a:spLocks/>
          </p:cNvSpPr>
          <p:nvPr/>
        </p:nvSpPr>
        <p:spPr>
          <a:xfrm>
            <a:off x="9448800" y="6570921"/>
            <a:ext cx="2743200" cy="25125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19D99C-55E1-460B-9A0D-8A98164D8E32}" type="slidenum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" name="Título 1">
            <a:extLst>
              <a:ext uri="{FF2B5EF4-FFF2-40B4-BE49-F238E27FC236}">
                <a16:creationId xmlns:a16="http://schemas.microsoft.com/office/drawing/2014/main" id="{26ED570A-0F42-44A3-B7BD-AF3E417899F4}"/>
              </a:ext>
            </a:extLst>
          </p:cNvPr>
          <p:cNvSpPr txBox="1">
            <a:spLocks/>
          </p:cNvSpPr>
          <p:nvPr/>
        </p:nvSpPr>
        <p:spPr>
          <a:xfrm>
            <a:off x="344557" y="6136601"/>
            <a:ext cx="11502886" cy="4524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000" b="1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3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¿Por qué fracasan los países?. Instituciones, instituciones, instituciones.  </a:t>
            </a:r>
            <a:r>
              <a:rPr kumimoji="0" lang="en-US" sz="1300" b="1" i="1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Damor</a:t>
            </a:r>
            <a:r>
              <a:rPr kumimoji="0" lang="en-US" sz="1300" b="1" i="1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 Acemoglu </a:t>
            </a:r>
            <a:r>
              <a:rPr kumimoji="0" lang="es-MX" sz="1300" b="1" i="1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y James Robinson: </a:t>
            </a:r>
            <a:r>
              <a:rPr kumimoji="0" lang="en-US" sz="1300" b="1" i="1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Why Nations Fail?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MX" sz="13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B27965D-3603-4DB2-A38A-4B78D0216DC0}"/>
              </a:ext>
            </a:extLst>
          </p:cNvPr>
          <p:cNvCxnSpPr/>
          <p:nvPr/>
        </p:nvCxnSpPr>
        <p:spPr>
          <a:xfrm>
            <a:off x="0" y="689111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Chart 1">
            <a:extLst>
              <a:ext uri="{FF2B5EF4-FFF2-40B4-BE49-F238E27FC236}">
                <a16:creationId xmlns:a16="http://schemas.microsoft.com/office/drawing/2014/main" id="{5833D520-2892-4C12-9500-8A413872F38F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243967" y="1110189"/>
          <a:ext cx="8754259" cy="47502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0225143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000" y="1830018"/>
            <a:ext cx="8077953" cy="2150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53726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ítulo 1"/>
          <p:cNvSpPr txBox="1">
            <a:spLocks/>
          </p:cNvSpPr>
          <p:nvPr/>
        </p:nvSpPr>
        <p:spPr>
          <a:xfrm>
            <a:off x="742122" y="151655"/>
            <a:ext cx="9183756" cy="3693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000" b="1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La corrupción … uno de los principales flagelos del país</a:t>
            </a:r>
          </a:p>
        </p:txBody>
      </p:sp>
      <p:sp>
        <p:nvSpPr>
          <p:cNvPr id="2" name="AutoShape 8" descr="Resultado de imagen para tip logo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Marcador de número de diapositiva 5"/>
          <p:cNvSpPr>
            <a:spLocks noGrp="1"/>
          </p:cNvSpPr>
          <p:nvPr>
            <p:ph type="sldNum" sz="quarter" idx="4294967295"/>
          </p:nvPr>
        </p:nvSpPr>
        <p:spPr>
          <a:xfrm>
            <a:off x="9200767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49BEE7-139C-B64C-8034-804333676F03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Marcador de número de diapositiva 5">
            <a:extLst>
              <a:ext uri="{FF2B5EF4-FFF2-40B4-BE49-F238E27FC236}">
                <a16:creationId xmlns:a16="http://schemas.microsoft.com/office/drawing/2014/main" id="{4B853034-D3ED-43C6-B5A7-8807AB21FA61}"/>
              </a:ext>
            </a:extLst>
          </p:cNvPr>
          <p:cNvSpPr txBox="1">
            <a:spLocks/>
          </p:cNvSpPr>
          <p:nvPr/>
        </p:nvSpPr>
        <p:spPr>
          <a:xfrm>
            <a:off x="9470066" y="652236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r" defTabSz="914400" rtl="0" eaLnBrk="1" latinLnBrk="0" hangingPunct="1">
              <a:defRPr sz="1200" b="1" i="0" kern="1200">
                <a:solidFill>
                  <a:srgbClr val="004877"/>
                </a:solidFill>
                <a:latin typeface="Charter ITC Std" charset="0"/>
                <a:ea typeface="Charter ITC Std" charset="0"/>
                <a:cs typeface="Charter ITC Std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49BEE7-139C-B64C-8034-804333676F03}" type="slidenum">
              <a:rPr kumimoji="0" lang="es-ES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s-E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4" name="Imagen 8">
            <a:extLst>
              <a:ext uri="{FF2B5EF4-FFF2-40B4-BE49-F238E27FC236}">
                <a16:creationId xmlns:a16="http://schemas.microsoft.com/office/drawing/2014/main" id="{1612EBDD-DA7C-4415-AE80-C23799C91E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967" y="6389238"/>
            <a:ext cx="1103240" cy="282882"/>
          </a:xfrm>
          <a:prstGeom prst="rect">
            <a:avLst/>
          </a:prstGeom>
        </p:spPr>
      </p:pic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8B7EA958-3D5E-4F0E-86E1-9CFE60A495BA}"/>
              </a:ext>
            </a:extLst>
          </p:cNvPr>
          <p:cNvSpPr txBox="1">
            <a:spLocks/>
          </p:cNvSpPr>
          <p:nvPr/>
        </p:nvSpPr>
        <p:spPr>
          <a:xfrm>
            <a:off x="9448800" y="6570921"/>
            <a:ext cx="2743200" cy="25125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19D99C-55E1-460B-9A0D-8A98164D8E32}" type="slidenum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8392216C-A5EC-4D84-8151-C7C045D947F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8400096"/>
              </p:ext>
            </p:extLst>
          </p:nvPr>
        </p:nvGraphicFramePr>
        <p:xfrm>
          <a:off x="307974" y="1699488"/>
          <a:ext cx="5592939" cy="42639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22569B07-3EFC-40F6-A1DB-367D3B61FB9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4286147"/>
              </p:ext>
            </p:extLst>
          </p:nvPr>
        </p:nvGraphicFramePr>
        <p:xfrm>
          <a:off x="6082226" y="1699487"/>
          <a:ext cx="5592939" cy="42639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7286423-D903-4875-9674-7EA39FBFAEBB}"/>
              </a:ext>
            </a:extLst>
          </p:cNvPr>
          <p:cNvCxnSpPr/>
          <p:nvPr/>
        </p:nvCxnSpPr>
        <p:spPr>
          <a:xfrm>
            <a:off x="0" y="689111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583606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8" descr="Resultado de imagen para tip logo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Marcador de número de diapositiva 5"/>
          <p:cNvSpPr>
            <a:spLocks noGrp="1"/>
          </p:cNvSpPr>
          <p:nvPr>
            <p:ph type="sldNum" sz="quarter" idx="4294967295"/>
          </p:nvPr>
        </p:nvSpPr>
        <p:spPr>
          <a:xfrm>
            <a:off x="9200767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49BEE7-139C-B64C-8034-804333676F03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Marcador de número de diapositiva 5">
            <a:extLst>
              <a:ext uri="{FF2B5EF4-FFF2-40B4-BE49-F238E27FC236}">
                <a16:creationId xmlns:a16="http://schemas.microsoft.com/office/drawing/2014/main" id="{4B853034-D3ED-43C6-B5A7-8807AB21FA61}"/>
              </a:ext>
            </a:extLst>
          </p:cNvPr>
          <p:cNvSpPr txBox="1">
            <a:spLocks/>
          </p:cNvSpPr>
          <p:nvPr/>
        </p:nvSpPr>
        <p:spPr>
          <a:xfrm>
            <a:off x="9470066" y="652236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r" defTabSz="914400" rtl="0" eaLnBrk="1" latinLnBrk="0" hangingPunct="1">
              <a:defRPr sz="1200" b="1" i="0" kern="1200">
                <a:solidFill>
                  <a:srgbClr val="004877"/>
                </a:solidFill>
                <a:latin typeface="Charter ITC Std" charset="0"/>
                <a:ea typeface="Charter ITC Std" charset="0"/>
                <a:cs typeface="Charter ITC Std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49BEE7-139C-B64C-8034-804333676F03}" type="slidenum">
              <a:rPr kumimoji="0" lang="es-ES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s-E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4" name="Imagen 8">
            <a:extLst>
              <a:ext uri="{FF2B5EF4-FFF2-40B4-BE49-F238E27FC236}">
                <a16:creationId xmlns:a16="http://schemas.microsoft.com/office/drawing/2014/main" id="{1612EBDD-DA7C-4415-AE80-C23799C91E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967" y="6389238"/>
            <a:ext cx="1103240" cy="282882"/>
          </a:xfrm>
          <a:prstGeom prst="rect">
            <a:avLst/>
          </a:prstGeom>
        </p:spPr>
      </p:pic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8E733885-0E94-434A-A4E2-15874C534821}"/>
              </a:ext>
            </a:extLst>
          </p:cNvPr>
          <p:cNvSpPr txBox="1">
            <a:spLocks/>
          </p:cNvSpPr>
          <p:nvPr/>
        </p:nvSpPr>
        <p:spPr>
          <a:xfrm>
            <a:off x="9448800" y="6570921"/>
            <a:ext cx="2743200" cy="25125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19D99C-55E1-460B-9A0D-8A98164D8E32}" type="slidenum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4E04F13-5379-4F6E-89AF-C7EA35D5905D}"/>
              </a:ext>
            </a:extLst>
          </p:cNvPr>
          <p:cNvCxnSpPr/>
          <p:nvPr/>
        </p:nvCxnSpPr>
        <p:spPr>
          <a:xfrm>
            <a:off x="0" y="689111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7C89D133-8BE7-42E8-8E63-6C35A3F12486}"/>
              </a:ext>
            </a:extLst>
          </p:cNvPr>
          <p:cNvSpPr txBox="1">
            <a:spLocks/>
          </p:cNvSpPr>
          <p:nvPr/>
        </p:nvSpPr>
        <p:spPr>
          <a:xfrm>
            <a:off x="2658370" y="1949594"/>
            <a:ext cx="6811696" cy="32717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000" kern="1200">
                <a:solidFill>
                  <a:srgbClr val="00487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00487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rgbClr val="00487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400" kern="1200">
                <a:solidFill>
                  <a:srgbClr val="00487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400" kern="1200">
                <a:solidFill>
                  <a:srgbClr val="00487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s-MX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¿Por qué el crecimiento pasó de 6% a 2%?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s-MX" sz="6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s-MX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Un entorno apropiado para la inversión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s-MX" sz="6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s-MX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Los grandes retos de AMLO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s-MX" sz="6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s-MX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Si el país no invierte, no puede crecer</a:t>
            </a:r>
          </a:p>
        </p:txBody>
      </p:sp>
    </p:spTree>
    <p:extLst>
      <p:ext uri="{BB962C8B-B14F-4D97-AF65-F5344CB8AC3E}">
        <p14:creationId xmlns:p14="http://schemas.microsoft.com/office/powerpoint/2010/main" val="99115166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ítulo 1"/>
          <p:cNvSpPr txBox="1">
            <a:spLocks/>
          </p:cNvSpPr>
          <p:nvPr/>
        </p:nvSpPr>
        <p:spPr>
          <a:xfrm>
            <a:off x="795587" y="149674"/>
            <a:ext cx="8405180" cy="3693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000" b="1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La inversión no ha sido un factor de repunte del producto</a:t>
            </a:r>
          </a:p>
        </p:txBody>
      </p:sp>
      <p:sp>
        <p:nvSpPr>
          <p:cNvPr id="2" name="AutoShape 8" descr="Resultado de imagen para tip logo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Marcador de número de diapositiva 5"/>
          <p:cNvSpPr>
            <a:spLocks noGrp="1"/>
          </p:cNvSpPr>
          <p:nvPr>
            <p:ph type="sldNum" sz="quarter" idx="4294967295"/>
          </p:nvPr>
        </p:nvSpPr>
        <p:spPr>
          <a:xfrm>
            <a:off x="9200767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49BEE7-139C-B64C-8034-804333676F03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Marcador de número de diapositiva 5">
            <a:extLst>
              <a:ext uri="{FF2B5EF4-FFF2-40B4-BE49-F238E27FC236}">
                <a16:creationId xmlns:a16="http://schemas.microsoft.com/office/drawing/2014/main" id="{4B853034-D3ED-43C6-B5A7-8807AB21FA61}"/>
              </a:ext>
            </a:extLst>
          </p:cNvPr>
          <p:cNvSpPr txBox="1">
            <a:spLocks/>
          </p:cNvSpPr>
          <p:nvPr/>
        </p:nvSpPr>
        <p:spPr>
          <a:xfrm>
            <a:off x="9470066" y="652236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r" defTabSz="914400" rtl="0" eaLnBrk="1" latinLnBrk="0" hangingPunct="1">
              <a:defRPr sz="1200" b="1" i="0" kern="1200">
                <a:solidFill>
                  <a:srgbClr val="004877"/>
                </a:solidFill>
                <a:latin typeface="Charter ITC Std" charset="0"/>
                <a:ea typeface="Charter ITC Std" charset="0"/>
                <a:cs typeface="Charter ITC Std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49BEE7-139C-B64C-8034-804333676F03}" type="slidenum">
              <a:rPr kumimoji="0" lang="es-ES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s-E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4" name="Imagen 8">
            <a:extLst>
              <a:ext uri="{FF2B5EF4-FFF2-40B4-BE49-F238E27FC236}">
                <a16:creationId xmlns:a16="http://schemas.microsoft.com/office/drawing/2014/main" id="{1612EBDD-DA7C-4415-AE80-C23799C91E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967" y="6389238"/>
            <a:ext cx="1103240" cy="282882"/>
          </a:xfrm>
          <a:prstGeom prst="rect">
            <a:avLst/>
          </a:prstGeom>
        </p:spPr>
      </p:pic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5621716F-6D98-4245-A2D0-588018B091FF}"/>
              </a:ext>
            </a:extLst>
          </p:cNvPr>
          <p:cNvSpPr txBox="1">
            <a:spLocks/>
          </p:cNvSpPr>
          <p:nvPr/>
        </p:nvSpPr>
        <p:spPr>
          <a:xfrm>
            <a:off x="9448800" y="6570921"/>
            <a:ext cx="2743200" cy="25125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19D99C-55E1-460B-9A0D-8A98164D8E32}" type="slidenum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243E29E-A75D-44B0-99A0-BA347B28F445}"/>
              </a:ext>
            </a:extLst>
          </p:cNvPr>
          <p:cNvCxnSpPr/>
          <p:nvPr/>
        </p:nvCxnSpPr>
        <p:spPr>
          <a:xfrm>
            <a:off x="0" y="689111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Chart 3">
            <a:extLst>
              <a:ext uri="{FF2B5EF4-FFF2-40B4-BE49-F238E27FC236}">
                <a16:creationId xmlns:a16="http://schemas.microsoft.com/office/drawing/2014/main" id="{EB5508BF-4F6E-4BF7-B8B0-BAA5D150C557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337422" y="1302891"/>
          <a:ext cx="7123552" cy="45575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5" name="Oval 5">
            <a:extLst>
              <a:ext uri="{FF2B5EF4-FFF2-40B4-BE49-F238E27FC236}">
                <a16:creationId xmlns:a16="http://schemas.microsoft.com/office/drawing/2014/main" id="{7CB75C33-A1A9-45F0-9113-DAABD15E409F}"/>
              </a:ext>
            </a:extLst>
          </p:cNvPr>
          <p:cNvSpPr/>
          <p:nvPr/>
        </p:nvSpPr>
        <p:spPr>
          <a:xfrm>
            <a:off x="307975" y="1302891"/>
            <a:ext cx="215710" cy="174108"/>
          </a:xfrm>
          <a:prstGeom prst="ellipse">
            <a:avLst/>
          </a:prstGeom>
          <a:noFill/>
          <a:ln w="19050" cap="flat" cmpd="sng" algn="ctr">
            <a:solidFill>
              <a:srgbClr val="47D7AC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4877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</a:p>
        </p:txBody>
      </p:sp>
      <p:sp>
        <p:nvSpPr>
          <p:cNvPr id="27" name="Oval 6">
            <a:extLst>
              <a:ext uri="{FF2B5EF4-FFF2-40B4-BE49-F238E27FC236}">
                <a16:creationId xmlns:a16="http://schemas.microsoft.com/office/drawing/2014/main" id="{47C87CB3-6E9E-4653-B14F-72729F77AF16}"/>
              </a:ext>
            </a:extLst>
          </p:cNvPr>
          <p:cNvSpPr/>
          <p:nvPr/>
        </p:nvSpPr>
        <p:spPr>
          <a:xfrm>
            <a:off x="8104911" y="1891925"/>
            <a:ext cx="215710" cy="174108"/>
          </a:xfrm>
          <a:prstGeom prst="ellipse">
            <a:avLst/>
          </a:prstGeom>
          <a:noFill/>
          <a:ln w="19050" cap="flat" cmpd="sng" algn="ctr">
            <a:solidFill>
              <a:srgbClr val="47D7AC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4877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</a:p>
        </p:txBody>
      </p:sp>
      <p:graphicFrame>
        <p:nvGraphicFramePr>
          <p:cNvPr id="32" name="Gráfico 31">
            <a:extLst>
              <a:ext uri="{FF2B5EF4-FFF2-40B4-BE49-F238E27FC236}">
                <a16:creationId xmlns:a16="http://schemas.microsoft.com/office/drawing/2014/main" id="{87B0319B-4D3A-485B-BC3C-17CF2C1155DD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8212766" y="1891924"/>
          <a:ext cx="3641812" cy="28999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34394274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ítulo 1"/>
          <p:cNvSpPr txBox="1">
            <a:spLocks/>
          </p:cNvSpPr>
          <p:nvPr/>
        </p:nvSpPr>
        <p:spPr>
          <a:xfrm>
            <a:off x="795587" y="149674"/>
            <a:ext cx="7564084" cy="3693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000" b="1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Un gran rezago en las obras de construcción</a:t>
            </a:r>
          </a:p>
        </p:txBody>
      </p:sp>
      <p:sp>
        <p:nvSpPr>
          <p:cNvPr id="2" name="AutoShape 8" descr="Resultado de imagen para tip logo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Marcador de número de diapositiva 5"/>
          <p:cNvSpPr>
            <a:spLocks noGrp="1"/>
          </p:cNvSpPr>
          <p:nvPr>
            <p:ph type="sldNum" sz="quarter" idx="4294967295"/>
          </p:nvPr>
        </p:nvSpPr>
        <p:spPr>
          <a:xfrm>
            <a:off x="9200767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49BEE7-139C-B64C-8034-804333676F03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Marcador de número de diapositiva 5">
            <a:extLst>
              <a:ext uri="{FF2B5EF4-FFF2-40B4-BE49-F238E27FC236}">
                <a16:creationId xmlns:a16="http://schemas.microsoft.com/office/drawing/2014/main" id="{4B853034-D3ED-43C6-B5A7-8807AB21FA61}"/>
              </a:ext>
            </a:extLst>
          </p:cNvPr>
          <p:cNvSpPr txBox="1">
            <a:spLocks/>
          </p:cNvSpPr>
          <p:nvPr/>
        </p:nvSpPr>
        <p:spPr>
          <a:xfrm>
            <a:off x="9470066" y="652236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r" defTabSz="914400" rtl="0" eaLnBrk="1" latinLnBrk="0" hangingPunct="1">
              <a:defRPr sz="1200" b="1" i="0" kern="1200">
                <a:solidFill>
                  <a:srgbClr val="004877"/>
                </a:solidFill>
                <a:latin typeface="Charter ITC Std" charset="0"/>
                <a:ea typeface="Charter ITC Std" charset="0"/>
                <a:cs typeface="Charter ITC Std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49BEE7-139C-B64C-8034-804333676F03}" type="slidenum">
              <a:rPr kumimoji="0" lang="es-ES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s-E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4" name="Imagen 8">
            <a:extLst>
              <a:ext uri="{FF2B5EF4-FFF2-40B4-BE49-F238E27FC236}">
                <a16:creationId xmlns:a16="http://schemas.microsoft.com/office/drawing/2014/main" id="{1612EBDD-DA7C-4415-AE80-C23799C91E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967" y="6389238"/>
            <a:ext cx="1103240" cy="282882"/>
          </a:xfrm>
          <a:prstGeom prst="rect">
            <a:avLst/>
          </a:prstGeom>
        </p:spPr>
      </p:pic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5621716F-6D98-4245-A2D0-588018B091FF}"/>
              </a:ext>
            </a:extLst>
          </p:cNvPr>
          <p:cNvSpPr txBox="1">
            <a:spLocks/>
          </p:cNvSpPr>
          <p:nvPr/>
        </p:nvSpPr>
        <p:spPr>
          <a:xfrm>
            <a:off x="9448800" y="6570921"/>
            <a:ext cx="2743200" cy="25125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19D99C-55E1-460B-9A0D-8A98164D8E32}" type="slidenum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243E29E-A75D-44B0-99A0-BA347B28F445}"/>
              </a:ext>
            </a:extLst>
          </p:cNvPr>
          <p:cNvCxnSpPr/>
          <p:nvPr/>
        </p:nvCxnSpPr>
        <p:spPr>
          <a:xfrm>
            <a:off x="0" y="689111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5">
            <a:extLst>
              <a:ext uri="{FF2B5EF4-FFF2-40B4-BE49-F238E27FC236}">
                <a16:creationId xmlns:a16="http://schemas.microsoft.com/office/drawing/2014/main" id="{7CB75C33-A1A9-45F0-9113-DAABD15E409F}"/>
              </a:ext>
            </a:extLst>
          </p:cNvPr>
          <p:cNvSpPr/>
          <p:nvPr/>
        </p:nvSpPr>
        <p:spPr>
          <a:xfrm>
            <a:off x="200120" y="1411546"/>
            <a:ext cx="215710" cy="174108"/>
          </a:xfrm>
          <a:prstGeom prst="ellipse">
            <a:avLst/>
          </a:prstGeom>
          <a:noFill/>
          <a:ln w="19050" cap="flat" cmpd="sng" algn="ctr">
            <a:solidFill>
              <a:srgbClr val="47D7AC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4877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</a:p>
        </p:txBody>
      </p:sp>
      <p:sp>
        <p:nvSpPr>
          <p:cNvPr id="26" name="Oval 7">
            <a:extLst>
              <a:ext uri="{FF2B5EF4-FFF2-40B4-BE49-F238E27FC236}">
                <a16:creationId xmlns:a16="http://schemas.microsoft.com/office/drawing/2014/main" id="{45F5D0CB-814E-414C-B09F-1CD78120ED28}"/>
              </a:ext>
            </a:extLst>
          </p:cNvPr>
          <p:cNvSpPr/>
          <p:nvPr/>
        </p:nvSpPr>
        <p:spPr>
          <a:xfrm>
            <a:off x="7379001" y="903683"/>
            <a:ext cx="215710" cy="174108"/>
          </a:xfrm>
          <a:prstGeom prst="ellipse">
            <a:avLst/>
          </a:prstGeom>
          <a:noFill/>
          <a:ln w="19050" cap="flat" cmpd="sng" algn="ctr">
            <a:solidFill>
              <a:srgbClr val="47D7AC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4877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</a:p>
        </p:txBody>
      </p:sp>
      <p:graphicFrame>
        <p:nvGraphicFramePr>
          <p:cNvPr id="20" name="Gráfico 19">
            <a:extLst>
              <a:ext uri="{FF2B5EF4-FFF2-40B4-BE49-F238E27FC236}">
                <a16:creationId xmlns:a16="http://schemas.microsoft.com/office/drawing/2014/main" id="{C488CA9A-ABE4-477A-B905-8461B3432798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243967" y="1411546"/>
          <a:ext cx="6954216" cy="42552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8" name="Gráfico 17">
            <a:extLst>
              <a:ext uri="{FF2B5EF4-FFF2-40B4-BE49-F238E27FC236}">
                <a16:creationId xmlns:a16="http://schemas.microsoft.com/office/drawing/2014/main" id="{8190E016-8634-4983-A7AA-900B4AE7C28D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7609194" y="903683"/>
          <a:ext cx="4332322" cy="28261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9" name="Chart 6">
            <a:extLst>
              <a:ext uri="{FF2B5EF4-FFF2-40B4-BE49-F238E27FC236}">
                <a16:creationId xmlns:a16="http://schemas.microsoft.com/office/drawing/2014/main" id="{8AD4640D-7288-4D9B-9D75-73B88B2A7229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7611644" y="3916466"/>
          <a:ext cx="4329872" cy="27556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2" name="Oval 7">
            <a:extLst>
              <a:ext uri="{FF2B5EF4-FFF2-40B4-BE49-F238E27FC236}">
                <a16:creationId xmlns:a16="http://schemas.microsoft.com/office/drawing/2014/main" id="{F4723BE7-3D09-4B18-9BAE-9BC06504E634}"/>
              </a:ext>
            </a:extLst>
          </p:cNvPr>
          <p:cNvSpPr/>
          <p:nvPr/>
        </p:nvSpPr>
        <p:spPr>
          <a:xfrm>
            <a:off x="7393483" y="3916466"/>
            <a:ext cx="215710" cy="174108"/>
          </a:xfrm>
          <a:prstGeom prst="ellipse">
            <a:avLst/>
          </a:prstGeom>
          <a:noFill/>
          <a:ln w="19050" cap="flat" cmpd="sng" algn="ctr">
            <a:solidFill>
              <a:srgbClr val="47D7AC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4877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30348911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ítulo 1"/>
          <p:cNvSpPr txBox="1">
            <a:spLocks/>
          </p:cNvSpPr>
          <p:nvPr/>
        </p:nvSpPr>
        <p:spPr>
          <a:xfrm>
            <a:off x="795587" y="149674"/>
            <a:ext cx="7564084" cy="3693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000" b="1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Avances en el mercado laboral</a:t>
            </a:r>
          </a:p>
        </p:txBody>
      </p:sp>
      <p:sp>
        <p:nvSpPr>
          <p:cNvPr id="2" name="AutoShape 8" descr="Resultado de imagen para tip logo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Marcador de número de diapositiva 5"/>
          <p:cNvSpPr>
            <a:spLocks noGrp="1"/>
          </p:cNvSpPr>
          <p:nvPr>
            <p:ph type="sldNum" sz="quarter" idx="4294967295"/>
          </p:nvPr>
        </p:nvSpPr>
        <p:spPr>
          <a:xfrm>
            <a:off x="9200767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49BEE7-139C-B64C-8034-804333676F03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Marcador de número de diapositiva 5">
            <a:extLst>
              <a:ext uri="{FF2B5EF4-FFF2-40B4-BE49-F238E27FC236}">
                <a16:creationId xmlns:a16="http://schemas.microsoft.com/office/drawing/2014/main" id="{4B853034-D3ED-43C6-B5A7-8807AB21FA61}"/>
              </a:ext>
            </a:extLst>
          </p:cNvPr>
          <p:cNvSpPr txBox="1">
            <a:spLocks/>
          </p:cNvSpPr>
          <p:nvPr/>
        </p:nvSpPr>
        <p:spPr>
          <a:xfrm>
            <a:off x="9470066" y="652236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r" defTabSz="914400" rtl="0" eaLnBrk="1" latinLnBrk="0" hangingPunct="1">
              <a:defRPr sz="1200" b="1" i="0" kern="1200">
                <a:solidFill>
                  <a:srgbClr val="004877"/>
                </a:solidFill>
                <a:latin typeface="Charter ITC Std" charset="0"/>
                <a:ea typeface="Charter ITC Std" charset="0"/>
                <a:cs typeface="Charter ITC Std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49BEE7-139C-B64C-8034-804333676F03}" type="slidenum">
              <a:rPr kumimoji="0" lang="es-ES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s-E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4" name="Imagen 8">
            <a:extLst>
              <a:ext uri="{FF2B5EF4-FFF2-40B4-BE49-F238E27FC236}">
                <a16:creationId xmlns:a16="http://schemas.microsoft.com/office/drawing/2014/main" id="{1612EBDD-DA7C-4415-AE80-C23799C91E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967" y="6389238"/>
            <a:ext cx="1103240" cy="282882"/>
          </a:xfrm>
          <a:prstGeom prst="rect">
            <a:avLst/>
          </a:prstGeom>
        </p:spPr>
      </p:pic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5621716F-6D98-4245-A2D0-588018B091FF}"/>
              </a:ext>
            </a:extLst>
          </p:cNvPr>
          <p:cNvSpPr txBox="1">
            <a:spLocks/>
          </p:cNvSpPr>
          <p:nvPr/>
        </p:nvSpPr>
        <p:spPr>
          <a:xfrm>
            <a:off x="9448800" y="6570921"/>
            <a:ext cx="2743200" cy="25125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19D99C-55E1-460B-9A0D-8A98164D8E32}" type="slidenum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243E29E-A75D-44B0-99A0-BA347B28F445}"/>
              </a:ext>
            </a:extLst>
          </p:cNvPr>
          <p:cNvCxnSpPr/>
          <p:nvPr/>
        </p:nvCxnSpPr>
        <p:spPr>
          <a:xfrm>
            <a:off x="0" y="689111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5">
            <a:extLst>
              <a:ext uri="{FF2B5EF4-FFF2-40B4-BE49-F238E27FC236}">
                <a16:creationId xmlns:a16="http://schemas.microsoft.com/office/drawing/2014/main" id="{7CB75C33-A1A9-45F0-9113-DAABD15E409F}"/>
              </a:ext>
            </a:extLst>
          </p:cNvPr>
          <p:cNvSpPr/>
          <p:nvPr/>
        </p:nvSpPr>
        <p:spPr>
          <a:xfrm>
            <a:off x="92265" y="1623627"/>
            <a:ext cx="215710" cy="174108"/>
          </a:xfrm>
          <a:prstGeom prst="ellipse">
            <a:avLst/>
          </a:prstGeom>
          <a:noFill/>
          <a:ln w="19050" cap="flat" cmpd="sng" algn="ctr">
            <a:solidFill>
              <a:srgbClr val="47D7AC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4877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</a:p>
        </p:txBody>
      </p:sp>
      <p:sp>
        <p:nvSpPr>
          <p:cNvPr id="26" name="Oval 7">
            <a:extLst>
              <a:ext uri="{FF2B5EF4-FFF2-40B4-BE49-F238E27FC236}">
                <a16:creationId xmlns:a16="http://schemas.microsoft.com/office/drawing/2014/main" id="{45F5D0CB-814E-414C-B09F-1CD78120ED28}"/>
              </a:ext>
            </a:extLst>
          </p:cNvPr>
          <p:cNvSpPr/>
          <p:nvPr/>
        </p:nvSpPr>
        <p:spPr>
          <a:xfrm>
            <a:off x="7405616" y="859217"/>
            <a:ext cx="215710" cy="174108"/>
          </a:xfrm>
          <a:prstGeom prst="ellipse">
            <a:avLst/>
          </a:prstGeom>
          <a:noFill/>
          <a:ln w="19050" cap="flat" cmpd="sng" algn="ctr">
            <a:solidFill>
              <a:srgbClr val="47D7AC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4877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</a:p>
        </p:txBody>
      </p:sp>
      <p:sp>
        <p:nvSpPr>
          <p:cNvPr id="28" name="Oval 8">
            <a:extLst>
              <a:ext uri="{FF2B5EF4-FFF2-40B4-BE49-F238E27FC236}">
                <a16:creationId xmlns:a16="http://schemas.microsoft.com/office/drawing/2014/main" id="{1D6EE569-4AF7-4C0A-A657-006F5B67E1ED}"/>
              </a:ext>
            </a:extLst>
          </p:cNvPr>
          <p:cNvSpPr/>
          <p:nvPr/>
        </p:nvSpPr>
        <p:spPr>
          <a:xfrm>
            <a:off x="7392364" y="3843863"/>
            <a:ext cx="215710" cy="174108"/>
          </a:xfrm>
          <a:prstGeom prst="ellipse">
            <a:avLst/>
          </a:prstGeom>
          <a:noFill/>
          <a:ln w="19050" cap="flat" cmpd="sng" algn="ctr">
            <a:solidFill>
              <a:srgbClr val="47D7AC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4877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</a:p>
        </p:txBody>
      </p:sp>
      <p:graphicFrame>
        <p:nvGraphicFramePr>
          <p:cNvPr id="21" name="Gráfico 20">
            <a:extLst>
              <a:ext uri="{FF2B5EF4-FFF2-40B4-BE49-F238E27FC236}">
                <a16:creationId xmlns:a16="http://schemas.microsoft.com/office/drawing/2014/main" id="{FBAF0F52-A677-4082-9812-269B8AA2B415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243966" y="1576822"/>
          <a:ext cx="6925459" cy="42836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8" name="Gráfico 17">
            <a:extLst>
              <a:ext uri="{FF2B5EF4-FFF2-40B4-BE49-F238E27FC236}">
                <a16:creationId xmlns:a16="http://schemas.microsoft.com/office/drawing/2014/main" id="{294FB1CB-7879-4D51-B2A5-C07F6C942CE1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7513471" y="733577"/>
          <a:ext cx="4430496" cy="27660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9" name="Chart 6">
            <a:extLst>
              <a:ext uri="{FF2B5EF4-FFF2-40B4-BE49-F238E27FC236}">
                <a16:creationId xmlns:a16="http://schemas.microsoft.com/office/drawing/2014/main" id="{2810C398-81EB-422D-8A26-C5EBDD1093D3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7621326" y="3746831"/>
          <a:ext cx="4322641" cy="28240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68931242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8" descr="Resultado de imagen para tip logo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Marcador de número de diapositiva 5"/>
          <p:cNvSpPr>
            <a:spLocks noGrp="1"/>
          </p:cNvSpPr>
          <p:nvPr>
            <p:ph type="sldNum" sz="quarter" idx="4294967295"/>
          </p:nvPr>
        </p:nvSpPr>
        <p:spPr>
          <a:xfrm>
            <a:off x="9200767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49BEE7-139C-B64C-8034-804333676F03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Marcador de número de diapositiva 5">
            <a:extLst>
              <a:ext uri="{FF2B5EF4-FFF2-40B4-BE49-F238E27FC236}">
                <a16:creationId xmlns:a16="http://schemas.microsoft.com/office/drawing/2014/main" id="{4B853034-D3ED-43C6-B5A7-8807AB21FA61}"/>
              </a:ext>
            </a:extLst>
          </p:cNvPr>
          <p:cNvSpPr txBox="1">
            <a:spLocks/>
          </p:cNvSpPr>
          <p:nvPr/>
        </p:nvSpPr>
        <p:spPr>
          <a:xfrm>
            <a:off x="9470066" y="652236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r" defTabSz="914400" rtl="0" eaLnBrk="1" latinLnBrk="0" hangingPunct="1">
              <a:defRPr sz="1200" b="1" i="0" kern="1200">
                <a:solidFill>
                  <a:srgbClr val="004877"/>
                </a:solidFill>
                <a:latin typeface="Charter ITC Std" charset="0"/>
                <a:ea typeface="Charter ITC Std" charset="0"/>
                <a:cs typeface="Charter ITC Std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49BEE7-139C-B64C-8034-804333676F03}" type="slidenum">
              <a:rPr kumimoji="0" lang="es-ES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s-E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4" name="Imagen 8">
            <a:extLst>
              <a:ext uri="{FF2B5EF4-FFF2-40B4-BE49-F238E27FC236}">
                <a16:creationId xmlns:a16="http://schemas.microsoft.com/office/drawing/2014/main" id="{1612EBDD-DA7C-4415-AE80-C23799C91E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967" y="6389238"/>
            <a:ext cx="1103240" cy="282882"/>
          </a:xfrm>
          <a:prstGeom prst="rect">
            <a:avLst/>
          </a:prstGeom>
        </p:spPr>
      </p:pic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8E733885-0E94-434A-A4E2-15874C534821}"/>
              </a:ext>
            </a:extLst>
          </p:cNvPr>
          <p:cNvSpPr txBox="1">
            <a:spLocks/>
          </p:cNvSpPr>
          <p:nvPr/>
        </p:nvSpPr>
        <p:spPr>
          <a:xfrm>
            <a:off x="9448800" y="6570921"/>
            <a:ext cx="2743200" cy="25125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19D99C-55E1-460B-9A0D-8A98164D8E32}" type="slidenum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4E04F13-5379-4F6E-89AF-C7EA35D5905D}"/>
              </a:ext>
            </a:extLst>
          </p:cNvPr>
          <p:cNvCxnSpPr/>
          <p:nvPr/>
        </p:nvCxnSpPr>
        <p:spPr>
          <a:xfrm>
            <a:off x="0" y="689111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7C89D133-8BE7-42E8-8E63-6C35A3F12486}"/>
              </a:ext>
            </a:extLst>
          </p:cNvPr>
          <p:cNvSpPr txBox="1">
            <a:spLocks/>
          </p:cNvSpPr>
          <p:nvPr/>
        </p:nvSpPr>
        <p:spPr>
          <a:xfrm>
            <a:off x="1280946" y="1043732"/>
            <a:ext cx="9011478" cy="542648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000" kern="1200">
                <a:solidFill>
                  <a:srgbClr val="00487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00487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rgbClr val="00487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400" kern="1200">
                <a:solidFill>
                  <a:srgbClr val="00487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400" kern="1200">
                <a:solidFill>
                  <a:srgbClr val="00487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MX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CONCLUSIONES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s-MX" sz="6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s-MX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El país necesita crecer 4% anual para generar los 1.3 millones de nuevos empleos que demanda el mercado laboral.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s-MX" sz="6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s-MX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El país debe invertir arriba de 30% del PIB cada año.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s-MX" sz="2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s-MX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La inversión debe crecer alrededor de 8% real anual, para lo cual el crédito debe crecer arriba de 10% real anual.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s-MX" sz="2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s-MX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La no inversión no se debe al entorno económico, es por los grandes rezagos en la sociopolítica.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s-MX" sz="2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s-MX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Los grandes retos de AMLO no son la economía, son: corrupción, impunidad, estado de derecho, INSTITUCIONES.</a:t>
            </a:r>
          </a:p>
        </p:txBody>
      </p:sp>
    </p:spTree>
    <p:extLst>
      <p:ext uri="{BB962C8B-B14F-4D97-AF65-F5344CB8AC3E}">
        <p14:creationId xmlns:p14="http://schemas.microsoft.com/office/powerpoint/2010/main" val="91567031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9 CuadroTexto"/>
          <p:cNvSpPr txBox="1">
            <a:spLocks noChangeArrowheads="1"/>
          </p:cNvSpPr>
          <p:nvPr/>
        </p:nvSpPr>
        <p:spPr bwMode="auto">
          <a:xfrm>
            <a:off x="2738006" y="569860"/>
            <a:ext cx="8067749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MX" sz="3200" b="1" dirty="0">
                <a:solidFill>
                  <a:srgbClr val="44546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Universidad Nacional Autónoma de México</a:t>
            </a:r>
          </a:p>
          <a:p>
            <a:pPr algn="ctr"/>
            <a:r>
              <a:rPr lang="es-MX" sz="3200" b="1" dirty="0">
                <a:solidFill>
                  <a:srgbClr val="44546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Facultad de Economía</a:t>
            </a:r>
          </a:p>
        </p:txBody>
      </p:sp>
      <p:sp>
        <p:nvSpPr>
          <p:cNvPr id="8" name="Rectángulo 7"/>
          <p:cNvSpPr/>
          <p:nvPr/>
        </p:nvSpPr>
        <p:spPr>
          <a:xfrm>
            <a:off x="2738006" y="1917635"/>
            <a:ext cx="80677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Centro de Modelística y Pronósticos Económicos 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2738006" y="3358062"/>
            <a:ext cx="80677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dirty="0">
                <a:solidFill>
                  <a:srgbClr val="5B9BD5">
                    <a:lumMod val="50000"/>
                  </a:srgbClr>
                </a:solidFill>
                <a:latin typeface="Bodoni MT" panose="02070603080606020203" pitchFamily="18" charset="0"/>
              </a:rPr>
              <a:t>LXII Reunión Trimestral</a:t>
            </a:r>
            <a:endParaRPr lang="es-MX" sz="3200" i="1" dirty="0">
              <a:solidFill>
                <a:srgbClr val="5B9BD5">
                  <a:lumMod val="50000"/>
                </a:srgbClr>
              </a:solidFill>
              <a:latin typeface="Bodoni MT" panose="02070603080606020203" pitchFamily="18" charset="0"/>
            </a:endParaRPr>
          </a:p>
        </p:txBody>
      </p:sp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4639" y="569861"/>
            <a:ext cx="1625600" cy="1824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855" y="2644697"/>
            <a:ext cx="1585384" cy="1919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4639" y="4814783"/>
            <a:ext cx="1625600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ángulo 8"/>
          <p:cNvSpPr/>
          <p:nvPr/>
        </p:nvSpPr>
        <p:spPr>
          <a:xfrm>
            <a:off x="5597520" y="4890821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s-MX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Eduardo Loría</a:t>
            </a:r>
          </a:p>
          <a:p>
            <a:pPr algn="r"/>
            <a:r>
              <a:rPr lang="es-MX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 de noviembre, 2018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7036904" y="5801330"/>
            <a:ext cx="46566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Agradezco a: Javier Valdez, </a:t>
            </a:r>
            <a:r>
              <a:rPr lang="es-MX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Estéfany</a:t>
            </a:r>
            <a:r>
              <a:rPr lang="es-MX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Licona, Emmanuel Salas, Mario Robles, Eduardo Martínez, Rodrigo Martínez, Raúl Tirado y Roberto De La Cruz.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B037C944-8FCC-4D6B-B396-5BBD5735378F}"/>
              </a:ext>
            </a:extLst>
          </p:cNvPr>
          <p:cNvSpPr txBox="1"/>
          <p:nvPr/>
        </p:nvSpPr>
        <p:spPr>
          <a:xfrm>
            <a:off x="2738006" y="4306046"/>
            <a:ext cx="80677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dirty="0">
                <a:solidFill>
                  <a:srgbClr val="5B9BD5">
                    <a:lumMod val="50000"/>
                  </a:srgbClr>
                </a:solidFill>
                <a:latin typeface="Bodoni MT" panose="02070603080606020203" pitchFamily="18" charset="0"/>
              </a:rPr>
              <a:t>Retos de la inversión pública</a:t>
            </a:r>
            <a:endParaRPr lang="es-MX" sz="3200" i="1" dirty="0">
              <a:solidFill>
                <a:srgbClr val="5B9BD5">
                  <a:lumMod val="50000"/>
                </a:srgbClr>
              </a:solidFill>
              <a:latin typeface="Bodoni MT" panose="020706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812085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2862493" y="2862494"/>
            <a:ext cx="6858000" cy="1133013"/>
          </a:xfrm>
          <a:prstGeom prst="rect">
            <a:avLst/>
          </a:prstGeom>
        </p:spPr>
      </p:pic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792535810"/>
              </p:ext>
            </p:extLst>
          </p:nvPr>
        </p:nvGraphicFramePr>
        <p:xfrm>
          <a:off x="1133015" y="347869"/>
          <a:ext cx="11058985" cy="61622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3615488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2862493" y="2862494"/>
            <a:ext cx="6858000" cy="1133013"/>
          </a:xfrm>
          <a:prstGeom prst="rect">
            <a:avLst/>
          </a:prstGeom>
        </p:spPr>
      </p:pic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409651565"/>
              </p:ext>
            </p:extLst>
          </p:nvPr>
        </p:nvGraphicFramePr>
        <p:xfrm>
          <a:off x="1133016" y="0"/>
          <a:ext cx="11058985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4626360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A65D9647-6BDA-4DFD-A18A-08ECD85ECB2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6531979"/>
              </p:ext>
            </p:extLst>
          </p:nvPr>
        </p:nvGraphicFramePr>
        <p:xfrm>
          <a:off x="1199456" y="0"/>
          <a:ext cx="10873208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CuadroTexto 11">
            <a:extLst>
              <a:ext uri="{FF2B5EF4-FFF2-40B4-BE49-F238E27FC236}">
                <a16:creationId xmlns:a16="http://schemas.microsoft.com/office/drawing/2014/main" id="{399AFBD7-C05D-4952-B646-607250722FAF}"/>
              </a:ext>
            </a:extLst>
          </p:cNvPr>
          <p:cNvSpPr txBox="1"/>
          <p:nvPr/>
        </p:nvSpPr>
        <p:spPr>
          <a:xfrm>
            <a:off x="1133014" y="6608134"/>
            <a:ext cx="25433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Fuente: Carlin &amp; Soskice (2015): 119.</a:t>
            </a:r>
          </a:p>
        </p:txBody>
      </p:sp>
    </p:spTree>
    <p:extLst>
      <p:ext uri="{BB962C8B-B14F-4D97-AF65-F5344CB8AC3E}">
        <p14:creationId xmlns:p14="http://schemas.microsoft.com/office/powerpoint/2010/main" val="17818551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7492" y="383538"/>
            <a:ext cx="4732604" cy="545615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844" y="383538"/>
            <a:ext cx="4727380" cy="5866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87543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F8208E-0C00-402B-94CE-27AF7BCFE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3014" y="18254"/>
            <a:ext cx="11058986" cy="1343817"/>
          </a:xfrm>
        </p:spPr>
        <p:txBody>
          <a:bodyPr>
            <a:noAutofit/>
          </a:bodyPr>
          <a:lstStyle/>
          <a:p>
            <a:pPr algn="ctr"/>
            <a:br>
              <a:rPr lang="es-MX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MX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Factores de incertidumbre</a:t>
            </a:r>
            <a:br>
              <a:rPr lang="es-MX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s-MX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FA4DA19-D367-47C9-86B2-0B5BECD8EC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1464" y="1362072"/>
            <a:ext cx="10886706" cy="5235280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s-MX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EXTERNOS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Consecuencias de normalización monetaria de EU:</a:t>
            </a:r>
          </a:p>
          <a:p>
            <a:pPr marL="971539" lvl="1" indent="-514350">
              <a:lnSpc>
                <a:spcPct val="150000"/>
              </a:lnSpc>
              <a:buFont typeface="+mj-lt"/>
              <a:buAutoNum type="arabicPeriod"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Salidas de capitales.</a:t>
            </a:r>
          </a:p>
          <a:p>
            <a:pPr marL="971539" lvl="1" indent="-514350">
              <a:lnSpc>
                <a:spcPct val="150000"/>
              </a:lnSpc>
              <a:buFont typeface="+mj-lt"/>
              <a:buAutoNum type="arabicPeriod"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Presión adicional a tasas de interés.</a:t>
            </a:r>
          </a:p>
          <a:p>
            <a:pPr marL="971539" lvl="1" indent="-514350">
              <a:lnSpc>
                <a:spcPct val="150000"/>
              </a:lnSpc>
              <a:buFont typeface="+mj-lt"/>
              <a:buAutoNum type="arabicPeriod"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Presiones cambiarias y financieras.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Guerra comercial. Empeoramiento balanza comercial de Estados Unidos: aumento de precios.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Caída de precios del petróleo.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s-MX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 DEL CICLO EXPANSIVO DE EU 2020.</a:t>
            </a:r>
            <a:endParaRPr lang="es-MX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26B8BEE-1E6D-4D4A-94A1-53B7255C71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2862493" y="2862494"/>
            <a:ext cx="6858000" cy="1133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31874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F8208E-0C00-402B-94CE-27AF7BCFE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3014" y="18254"/>
            <a:ext cx="11058986" cy="1343817"/>
          </a:xfrm>
        </p:spPr>
        <p:txBody>
          <a:bodyPr>
            <a:noAutofit/>
          </a:bodyPr>
          <a:lstStyle/>
          <a:p>
            <a:pPr algn="ctr"/>
            <a:br>
              <a:rPr lang="es-MX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MX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Factores de incertidumbre</a:t>
            </a:r>
            <a:br>
              <a:rPr lang="es-MX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s-MX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FA4DA19-D367-47C9-86B2-0B5BECD8EC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1464" y="1362072"/>
            <a:ext cx="10886706" cy="5235280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es-MX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INTERNOS</a:t>
            </a:r>
            <a:b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Continuación de aumento de precios de energéticos. 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Elevado grado de resistencia a disminuir de inflación subyacente. 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Aumentos salariales superiores a productividad.</a:t>
            </a:r>
            <a:b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Aumento Déficit Primario.</a:t>
            </a:r>
            <a:b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Falta de cohesión de nuevo gobierno (ejecutivo-legislativo) y en su interior.</a:t>
            </a:r>
            <a:b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Cambios de regímenes: “preocupación de los mercados por las políticas de la nueva administración y algunas iniciativas legislativas”, Comunicado 15 de noviembre de 2018 de Banxico.</a:t>
            </a:r>
            <a:r>
              <a:rPr lang="es-MX" dirty="0"/>
              <a:t> </a:t>
            </a:r>
            <a:br>
              <a:rPr lang="es-MX" dirty="0"/>
            </a:b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Políticas fiscales contradictorias con Política Monetaria.</a:t>
            </a:r>
            <a:b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26B8BEE-1E6D-4D4A-94A1-53B7255C71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2862493" y="2862494"/>
            <a:ext cx="6858000" cy="1133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36739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4CDF026F-09CD-4F8D-8970-41C038235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4063" y="116288"/>
            <a:ext cx="10808600" cy="763600"/>
          </a:xfrm>
        </p:spPr>
        <p:txBody>
          <a:bodyPr/>
          <a:lstStyle/>
          <a:p>
            <a:pPr algn="ctr"/>
            <a:r>
              <a:rPr lang="es-MX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México: Calificaciones de crédito. Octubre-Noviembre 2018</a:t>
            </a:r>
          </a:p>
        </p:txBody>
      </p:sp>
      <p:graphicFrame>
        <p:nvGraphicFramePr>
          <p:cNvPr id="7" name="Marcador de contenido 6">
            <a:extLst>
              <a:ext uri="{FF2B5EF4-FFF2-40B4-BE49-F238E27FC236}">
                <a16:creationId xmlns:a16="http://schemas.microsoft.com/office/drawing/2014/main" id="{4363F923-9AB1-4A4B-888D-8747A13B349E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1264064" y="879888"/>
          <a:ext cx="10808600" cy="5600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Imagen 7">
            <a:extLst>
              <a:ext uri="{FF2B5EF4-FFF2-40B4-BE49-F238E27FC236}">
                <a16:creationId xmlns:a16="http://schemas.microsoft.com/office/drawing/2014/main" id="{DE1A0655-32C8-4FE0-A4A5-6B76C7B32FA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6200000">
            <a:off x="-2862493" y="2862494"/>
            <a:ext cx="6858000" cy="1133013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73C19054-46AE-41EE-A043-A849DB04F5DC}"/>
              </a:ext>
            </a:extLst>
          </p:cNvPr>
          <p:cNvSpPr txBox="1"/>
          <p:nvPr/>
        </p:nvSpPr>
        <p:spPr>
          <a:xfrm>
            <a:off x="1133014" y="6608134"/>
            <a:ext cx="85603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Fuente: El Universal (octubre 19, 2018), Expansión (octubre 31, 2018), El Financiero (octubre 31, 2018) y Forbes (noviembre 1, 2018).</a:t>
            </a:r>
          </a:p>
        </p:txBody>
      </p:sp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A50700A5-7B37-4FAC-B9AD-3AC097E8D884}"/>
              </a:ext>
            </a:extLst>
          </p:cNvPr>
          <p:cNvSpPr/>
          <p:nvPr/>
        </p:nvSpPr>
        <p:spPr>
          <a:xfrm>
            <a:off x="1775520" y="1007709"/>
            <a:ext cx="9721080" cy="5373619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EC077E09-2E02-4B41-AFA1-FBBF57818D09}"/>
              </a:ext>
            </a:extLst>
          </p:cNvPr>
          <p:cNvSpPr/>
          <p:nvPr/>
        </p:nvSpPr>
        <p:spPr>
          <a:xfrm>
            <a:off x="2193046" y="1412300"/>
            <a:ext cx="6264696" cy="792088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Deuda soberana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F32CB616-664C-4D28-9B08-859DCD2C8F80}"/>
              </a:ext>
            </a:extLst>
          </p:cNvPr>
          <p:cNvSpPr/>
          <p:nvPr/>
        </p:nvSpPr>
        <p:spPr>
          <a:xfrm>
            <a:off x="9006758" y="1410344"/>
            <a:ext cx="2007840" cy="792088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PEMEX y CFE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16D1183D-EA7A-4F8D-BF0A-BF27E005BDFF}"/>
              </a:ext>
            </a:extLst>
          </p:cNvPr>
          <p:cNvSpPr/>
          <p:nvPr/>
        </p:nvSpPr>
        <p:spPr>
          <a:xfrm>
            <a:off x="2181322" y="2417242"/>
            <a:ext cx="6264696" cy="3672408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50DEDE71-21DB-48C0-9E83-4A076AE88487}"/>
              </a:ext>
            </a:extLst>
          </p:cNvPr>
          <p:cNvSpPr/>
          <p:nvPr/>
        </p:nvSpPr>
        <p:spPr>
          <a:xfrm>
            <a:off x="9006758" y="2417242"/>
            <a:ext cx="2007840" cy="3672408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A75EE48D-7C02-4300-9A0D-44BE1C54BE30}"/>
              </a:ext>
            </a:extLst>
          </p:cNvPr>
          <p:cNvSpPr/>
          <p:nvPr/>
        </p:nvSpPr>
        <p:spPr>
          <a:xfrm>
            <a:off x="2567608" y="2708920"/>
            <a:ext cx="2952328" cy="720080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Mantuvo calificación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ángulo: esquinas redondeadas 13">
            <a:extLst>
              <a:ext uri="{FF2B5EF4-FFF2-40B4-BE49-F238E27FC236}">
                <a16:creationId xmlns:a16="http://schemas.microsoft.com/office/drawing/2014/main" id="{601C30CA-51FB-44FF-B9E5-8EFF4CCE83F3}"/>
              </a:ext>
            </a:extLst>
          </p:cNvPr>
          <p:cNvSpPr/>
          <p:nvPr/>
        </p:nvSpPr>
        <p:spPr>
          <a:xfrm>
            <a:off x="5735843" y="2700394"/>
            <a:ext cx="2304256" cy="720080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Bajó calificación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id="{8471A1A6-4C83-4AFA-9293-CE5A07E9F123}"/>
              </a:ext>
            </a:extLst>
          </p:cNvPr>
          <p:cNvSpPr/>
          <p:nvPr/>
        </p:nvSpPr>
        <p:spPr>
          <a:xfrm>
            <a:off x="2567608" y="3593414"/>
            <a:ext cx="2952328" cy="2298012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3733E84F-BF52-4009-93D5-1FF536791B8A}"/>
              </a:ext>
            </a:extLst>
          </p:cNvPr>
          <p:cNvSpPr/>
          <p:nvPr/>
        </p:nvSpPr>
        <p:spPr>
          <a:xfrm>
            <a:off x="2783632" y="3882126"/>
            <a:ext cx="1350025" cy="699002"/>
          </a:xfrm>
          <a:prstGeom prst="roundRect">
            <a:avLst>
              <a:gd name="adj" fmla="val 10000"/>
            </a:avLst>
          </a:prstGeom>
          <a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9"/>
                </a:ext>
              </a:extLst>
            </a:blip>
            <a:srcRect/>
            <a:stretch>
              <a:fillRect t="-8000" b="-8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C87957C7-CCB5-4D9F-8A22-04315093BBEF}"/>
              </a:ext>
            </a:extLst>
          </p:cNvPr>
          <p:cNvSpPr/>
          <p:nvPr/>
        </p:nvSpPr>
        <p:spPr>
          <a:xfrm>
            <a:off x="4305558" y="3933056"/>
            <a:ext cx="1008112" cy="69900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A3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D6AEEA53-1618-447F-BE0B-862539061CCD}"/>
              </a:ext>
            </a:extLst>
          </p:cNvPr>
          <p:cNvSpPr/>
          <p:nvPr/>
        </p:nvSpPr>
        <p:spPr>
          <a:xfrm>
            <a:off x="2783632" y="4869160"/>
            <a:ext cx="1350025" cy="699002"/>
          </a:xfrm>
          <a:prstGeom prst="roundRect">
            <a:avLst>
              <a:gd name="adj" fmla="val 10000"/>
            </a:avLst>
          </a:prstGeom>
          <a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1"/>
                </a:ext>
              </a:extLst>
            </a:blip>
            <a:srcRect/>
            <a:stretch>
              <a:fillRect t="-45000" b="-45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" name="Rectángulo: esquinas redondeadas 19">
            <a:extLst>
              <a:ext uri="{FF2B5EF4-FFF2-40B4-BE49-F238E27FC236}">
                <a16:creationId xmlns:a16="http://schemas.microsoft.com/office/drawing/2014/main" id="{6A08ED46-0B87-4D68-BE3B-485FAD787766}"/>
              </a:ext>
            </a:extLst>
          </p:cNvPr>
          <p:cNvSpPr/>
          <p:nvPr/>
        </p:nvSpPr>
        <p:spPr>
          <a:xfrm>
            <a:off x="4317282" y="4869160"/>
            <a:ext cx="1008112" cy="73772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BBB+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ángulo: esquinas redondeadas 20">
            <a:extLst>
              <a:ext uri="{FF2B5EF4-FFF2-40B4-BE49-F238E27FC236}">
                <a16:creationId xmlns:a16="http://schemas.microsoft.com/office/drawing/2014/main" id="{E09F9613-DC34-456E-AA97-1A22A76F7B91}"/>
              </a:ext>
            </a:extLst>
          </p:cNvPr>
          <p:cNvSpPr/>
          <p:nvPr/>
        </p:nvSpPr>
        <p:spPr>
          <a:xfrm>
            <a:off x="5731196" y="3593414"/>
            <a:ext cx="2308903" cy="2298012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ángulo: esquinas redondeadas 21">
            <a:extLst>
              <a:ext uri="{FF2B5EF4-FFF2-40B4-BE49-F238E27FC236}">
                <a16:creationId xmlns:a16="http://schemas.microsoft.com/office/drawing/2014/main" id="{0FB4903C-3E36-4719-A556-76D8E155D287}"/>
              </a:ext>
            </a:extLst>
          </p:cNvPr>
          <p:cNvSpPr/>
          <p:nvPr/>
        </p:nvSpPr>
        <p:spPr>
          <a:xfrm>
            <a:off x="6226324" y="3933056"/>
            <a:ext cx="1373952" cy="704791"/>
          </a:xfrm>
          <a:prstGeom prst="roundRect">
            <a:avLst>
              <a:gd name="adj" fmla="val 10000"/>
            </a:avLst>
          </a:prstGeom>
          <a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3"/>
                </a:ext>
              </a:extLst>
            </a:blip>
            <a:srcRect/>
            <a:stretch>
              <a:fillRect t="-21000" b="-21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5" name="Rectángulo: esquinas redondeadas 24">
            <a:extLst>
              <a:ext uri="{FF2B5EF4-FFF2-40B4-BE49-F238E27FC236}">
                <a16:creationId xmlns:a16="http://schemas.microsoft.com/office/drawing/2014/main" id="{B950A4F9-8FE4-4601-9982-15F1E9A0C05D}"/>
              </a:ext>
            </a:extLst>
          </p:cNvPr>
          <p:cNvSpPr/>
          <p:nvPr/>
        </p:nvSpPr>
        <p:spPr>
          <a:xfrm>
            <a:off x="6226324" y="4869160"/>
            <a:ext cx="1373952" cy="73772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Negativa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ángulo: esquinas redondeadas 25">
            <a:extLst>
              <a:ext uri="{FF2B5EF4-FFF2-40B4-BE49-F238E27FC236}">
                <a16:creationId xmlns:a16="http://schemas.microsoft.com/office/drawing/2014/main" id="{B3087472-2ED0-4A65-B69D-8C34BE7FB360}"/>
              </a:ext>
            </a:extLst>
          </p:cNvPr>
          <p:cNvSpPr/>
          <p:nvPr/>
        </p:nvSpPr>
        <p:spPr>
          <a:xfrm>
            <a:off x="9113557" y="2700394"/>
            <a:ext cx="1827445" cy="720080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Bajó calificación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ángulo: esquinas redondeadas 26">
            <a:extLst>
              <a:ext uri="{FF2B5EF4-FFF2-40B4-BE49-F238E27FC236}">
                <a16:creationId xmlns:a16="http://schemas.microsoft.com/office/drawing/2014/main" id="{AF373DDF-67D9-42C0-820A-65DD858D92CA}"/>
              </a:ext>
            </a:extLst>
          </p:cNvPr>
          <p:cNvSpPr/>
          <p:nvPr/>
        </p:nvSpPr>
        <p:spPr>
          <a:xfrm>
            <a:off x="9128289" y="3606056"/>
            <a:ext cx="1797979" cy="2298012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ángulo: esquinas redondeadas 27">
            <a:extLst>
              <a:ext uri="{FF2B5EF4-FFF2-40B4-BE49-F238E27FC236}">
                <a16:creationId xmlns:a16="http://schemas.microsoft.com/office/drawing/2014/main" id="{7F232DBD-E3CD-4B20-8640-B5110C15D34C}"/>
              </a:ext>
            </a:extLst>
          </p:cNvPr>
          <p:cNvSpPr/>
          <p:nvPr/>
        </p:nvSpPr>
        <p:spPr>
          <a:xfrm>
            <a:off x="9340302" y="3917720"/>
            <a:ext cx="1373952" cy="704791"/>
          </a:xfrm>
          <a:prstGeom prst="roundRect">
            <a:avLst>
              <a:gd name="adj" fmla="val 10000"/>
            </a:avLst>
          </a:prstGeom>
          <a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3"/>
                </a:ext>
              </a:extLst>
            </a:blip>
            <a:srcRect/>
            <a:stretch>
              <a:fillRect t="-21000" b="-21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9" name="Rectángulo: esquinas redondeadas 28">
            <a:extLst>
              <a:ext uri="{FF2B5EF4-FFF2-40B4-BE49-F238E27FC236}">
                <a16:creationId xmlns:a16="http://schemas.microsoft.com/office/drawing/2014/main" id="{5D6E9ACD-5A25-4376-A3E5-3FD106FEB737}"/>
              </a:ext>
            </a:extLst>
          </p:cNvPr>
          <p:cNvSpPr/>
          <p:nvPr/>
        </p:nvSpPr>
        <p:spPr>
          <a:xfrm>
            <a:off x="9340302" y="4889820"/>
            <a:ext cx="1373952" cy="73772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Negativa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488260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89468410-6ED3-4C19-9123-8E88046AA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4704" y="24648"/>
            <a:ext cx="11097296" cy="941250"/>
          </a:xfrm>
        </p:spPr>
        <p:txBody>
          <a:bodyPr>
            <a:normAutofit/>
          </a:bodyPr>
          <a:lstStyle/>
          <a:p>
            <a:pPr algn="ctr"/>
            <a:r>
              <a:rPr lang="es-MX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México: Tasa de Riesgo País, 2002M1-2018M10</a:t>
            </a:r>
            <a:endParaRPr lang="es-MX" sz="266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4AC68CA-C4BE-4FD4-9872-73A958D1ACFB}"/>
              </a:ext>
            </a:extLst>
          </p:cNvPr>
          <p:cNvSpPr txBox="1"/>
          <p:nvPr/>
        </p:nvSpPr>
        <p:spPr>
          <a:xfrm>
            <a:off x="1094704" y="6381328"/>
            <a:ext cx="8169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Nota: Se calculó con el diferencial del rendimiento que pagan los bonos a 10 años del Gobierno Mexicano y del Tesoro de EUA.</a:t>
            </a:r>
          </a:p>
          <a:p>
            <a:r>
              <a:rPr lang="es-MX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Fuente: Cálculo propio con datos de Banco de México y FRED (2018).</a:t>
            </a:r>
            <a:endParaRPr lang="es-E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227736AF-6727-471D-8A95-9B59A48D329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3901943"/>
              </p:ext>
            </p:extLst>
          </p:nvPr>
        </p:nvGraphicFramePr>
        <p:xfrm>
          <a:off x="1243013" y="935038"/>
          <a:ext cx="6581775" cy="5184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74" name="EViews" r:id="rId4" imgW="5295992" imgH="2800243" progId="EViews.Workfile.2">
                  <p:embed/>
                </p:oleObj>
              </mc:Choice>
              <mc:Fallback>
                <p:oleObj name="EViews" r:id="rId4" imgW="5295992" imgH="2800243" progId="EViews.Workfile.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43013" y="935038"/>
                        <a:ext cx="6581775" cy="5184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ángulo 2">
                <a:extLst>
                  <a:ext uri="{FF2B5EF4-FFF2-40B4-BE49-F238E27FC236}">
                    <a16:creationId xmlns:a16="http://schemas.microsoft.com/office/drawing/2014/main" id="{FC5C1434-D4E6-4609-A389-849FF5660596}"/>
                  </a:ext>
                </a:extLst>
              </p:cNvPr>
              <p:cNvSpPr/>
              <p:nvPr/>
            </p:nvSpPr>
            <p:spPr>
              <a:xfrm>
                <a:off x="2085330" y="1254100"/>
                <a:ext cx="4896544" cy="365186"/>
              </a:xfrm>
              <a:prstGeom prst="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MX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b="0" i="1" smtClean="0">
                              <a:latin typeface="Cambria Math" panose="02040503050406030204" pitchFamily="18" charset="0"/>
                            </a:rPr>
                            <m:t>𝑅𝑃</m:t>
                          </m:r>
                        </m:e>
                        <m:sub>
                          <m:r>
                            <a:rPr lang="es-MX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s-MX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MX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s-MX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MX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s-MX" i="1">
                                  <a:latin typeface="Cambria Math" panose="02040503050406030204" pitchFamily="18" charset="0"/>
                                </a:rPr>
                                <m:t>𝐵𝑜𝑛𝑜</m:t>
                              </m:r>
                              <m:r>
                                <a:rPr lang="es-MX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MX" i="1">
                                  <a:latin typeface="Cambria Math" panose="02040503050406030204" pitchFamily="18" charset="0"/>
                                </a:rPr>
                                <m:t>𝑚𝑒𝑥𝑖𝑐𝑎𝑛𝑜</m:t>
                              </m:r>
                              <m:r>
                                <a:rPr lang="es-MX" i="1">
                                  <a:latin typeface="Cambria Math" panose="02040503050406030204" pitchFamily="18" charset="0"/>
                                </a:rPr>
                                <m:t> 10 </m:t>
                              </m:r>
                              <m:r>
                                <a:rPr lang="es-MX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s-MX" i="1">
                                  <a:latin typeface="Cambria Math" panose="02040503050406030204" pitchFamily="18" charset="0"/>
                                </a:rPr>
                                <m:t>ñ</m:t>
                              </m:r>
                              <m:r>
                                <a:rPr lang="es-MX" i="1">
                                  <a:latin typeface="Cambria Math" panose="02040503050406030204" pitchFamily="18" charset="0"/>
                                </a:rPr>
                                <m:t>𝑜𝑠</m:t>
                              </m:r>
                            </m:sub>
                          </m:sSub>
                        </m:e>
                        <m:sub>
                          <m:r>
                            <a:rPr lang="es-MX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s-MX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s-MX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s-MX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MX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s-MX" i="1">
                                  <a:latin typeface="Cambria Math" panose="02040503050406030204" pitchFamily="18" charset="0"/>
                                </a:rPr>
                                <m:t>𝑇𝑟𝑒𝑎𝑠𝑢𝑟𝑦</m:t>
                              </m:r>
                              <m:r>
                                <a:rPr lang="es-MX" i="1">
                                  <a:latin typeface="Cambria Math" panose="02040503050406030204" pitchFamily="18" charset="0"/>
                                </a:rPr>
                                <m:t> 10 </m:t>
                              </m:r>
                              <m:r>
                                <a:rPr lang="es-MX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s-MX" i="1">
                                  <a:latin typeface="Cambria Math" panose="02040503050406030204" pitchFamily="18" charset="0"/>
                                </a:rPr>
                                <m:t>ñ</m:t>
                              </m:r>
                              <m:r>
                                <a:rPr lang="es-MX" i="1">
                                  <a:latin typeface="Cambria Math" panose="02040503050406030204" pitchFamily="18" charset="0"/>
                                </a:rPr>
                                <m:t>𝑜𝑠</m:t>
                              </m:r>
                            </m:sub>
                          </m:sSub>
                        </m:e>
                        <m:sub>
                          <m:r>
                            <a:rPr lang="es-MX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s-MX" dirty="0"/>
              </a:p>
            </p:txBody>
          </p:sp>
        </mc:Choice>
        <mc:Fallback xmlns="">
          <p:sp>
            <p:nvSpPr>
              <p:cNvPr id="3" name="Rectángulo 2">
                <a:extLst>
                  <a:ext uri="{FF2B5EF4-FFF2-40B4-BE49-F238E27FC236}">
                    <a16:creationId xmlns:a16="http://schemas.microsoft.com/office/drawing/2014/main" id="{FC5C1434-D4E6-4609-A389-849FF56605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5330" y="1254100"/>
                <a:ext cx="4896544" cy="365186"/>
              </a:xfrm>
              <a:prstGeom prst="rect">
                <a:avLst/>
              </a:prstGeom>
              <a:blipFill>
                <a:blip r:embed="rId6"/>
                <a:stretch>
                  <a:fillRect b="-8065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Conector recto de flecha 5">
            <a:extLst>
              <a:ext uri="{FF2B5EF4-FFF2-40B4-BE49-F238E27FC236}">
                <a16:creationId xmlns:a16="http://schemas.microsoft.com/office/drawing/2014/main" id="{376D7968-F05B-43FF-889B-2036B2E2EA84}"/>
              </a:ext>
            </a:extLst>
          </p:cNvPr>
          <p:cNvCxnSpPr>
            <a:cxnSpLocks/>
          </p:cNvCxnSpPr>
          <p:nvPr/>
        </p:nvCxnSpPr>
        <p:spPr>
          <a:xfrm flipV="1">
            <a:off x="5735960" y="3284984"/>
            <a:ext cx="1987512" cy="1368152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Objeto 10">
            <a:extLst>
              <a:ext uri="{FF2B5EF4-FFF2-40B4-BE49-F238E27FC236}">
                <a16:creationId xmlns:a16="http://schemas.microsoft.com/office/drawing/2014/main" id="{B091FEAB-C78C-4762-9CA1-C665E626A5D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5812621"/>
              </p:ext>
            </p:extLst>
          </p:nvPr>
        </p:nvGraphicFramePr>
        <p:xfrm>
          <a:off x="7968208" y="965898"/>
          <a:ext cx="4104456" cy="51539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75" name="EViews" r:id="rId7" imgW="5429129" imgH="3019320" progId="EViews.Workfile.2">
                  <p:embed/>
                </p:oleObj>
              </mc:Choice>
              <mc:Fallback>
                <p:oleObj name="EViews" r:id="rId7" imgW="5429129" imgH="3019320" progId="EViews.Workfile.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968208" y="965898"/>
                        <a:ext cx="4104456" cy="51539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Elipse 12">
            <a:extLst>
              <a:ext uri="{FF2B5EF4-FFF2-40B4-BE49-F238E27FC236}">
                <a16:creationId xmlns:a16="http://schemas.microsoft.com/office/drawing/2014/main" id="{0178E2B8-7AC4-4B84-8D14-D1BFE123D128}"/>
              </a:ext>
            </a:extLst>
          </p:cNvPr>
          <p:cNvSpPr/>
          <p:nvPr/>
        </p:nvSpPr>
        <p:spPr>
          <a:xfrm>
            <a:off x="10344472" y="2960948"/>
            <a:ext cx="720080" cy="648072"/>
          </a:xfrm>
          <a:prstGeom prst="ellipse">
            <a:avLst/>
          </a:prstGeom>
          <a:solidFill>
            <a:srgbClr val="4472C4">
              <a:alpha val="20000"/>
            </a:srgb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851353BD-D202-4471-B7FD-95A17A4CAEEA}"/>
              </a:ext>
            </a:extLst>
          </p:cNvPr>
          <p:cNvSpPr txBox="1"/>
          <p:nvPr/>
        </p:nvSpPr>
        <p:spPr>
          <a:xfrm>
            <a:off x="8706659" y="1260817"/>
            <a:ext cx="2036904" cy="646331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s-MX" dirty="0"/>
              <a:t>LXI Reunión: 4.9%</a:t>
            </a:r>
          </a:p>
          <a:p>
            <a:pPr algn="ctr"/>
            <a:r>
              <a:rPr lang="es-MX" dirty="0"/>
              <a:t>LXII Reunión: 5.02%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EF76D0DC-CD65-4D1F-B1BC-CBBD07C154DF}"/>
              </a:ext>
            </a:extLst>
          </p:cNvPr>
          <p:cNvSpPr txBox="1"/>
          <p:nvPr/>
        </p:nvSpPr>
        <p:spPr>
          <a:xfrm>
            <a:off x="10685053" y="4606848"/>
            <a:ext cx="1215396" cy="646331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s-MX" dirty="0"/>
              <a:t>Elecciones </a:t>
            </a:r>
          </a:p>
          <a:p>
            <a:pPr algn="ctr"/>
            <a:r>
              <a:rPr lang="es-MX" dirty="0"/>
              <a:t>2018</a:t>
            </a:r>
          </a:p>
        </p:txBody>
      </p:sp>
      <p:cxnSp>
        <p:nvCxnSpPr>
          <p:cNvPr id="18" name="Conector recto de flecha 17">
            <a:extLst>
              <a:ext uri="{FF2B5EF4-FFF2-40B4-BE49-F238E27FC236}">
                <a16:creationId xmlns:a16="http://schemas.microsoft.com/office/drawing/2014/main" id="{868691A9-2E95-49BB-B7D1-A01503EB43D0}"/>
              </a:ext>
            </a:extLst>
          </p:cNvPr>
          <p:cNvCxnSpPr>
            <a:cxnSpLocks/>
            <a:stCxn id="17" idx="0"/>
          </p:cNvCxnSpPr>
          <p:nvPr/>
        </p:nvCxnSpPr>
        <p:spPr>
          <a:xfrm flipH="1" flipV="1">
            <a:off x="10902109" y="3717032"/>
            <a:ext cx="390642" cy="889816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lipse 11">
            <a:extLst>
              <a:ext uri="{FF2B5EF4-FFF2-40B4-BE49-F238E27FC236}">
                <a16:creationId xmlns:a16="http://schemas.microsoft.com/office/drawing/2014/main" id="{59B85A1E-6465-475C-9F72-E8327C9416AC}"/>
              </a:ext>
            </a:extLst>
          </p:cNvPr>
          <p:cNvSpPr/>
          <p:nvPr/>
        </p:nvSpPr>
        <p:spPr>
          <a:xfrm>
            <a:off x="11628276" y="1628800"/>
            <a:ext cx="372380" cy="380614"/>
          </a:xfrm>
          <a:prstGeom prst="ellipse">
            <a:avLst/>
          </a:prstGeom>
          <a:solidFill>
            <a:srgbClr val="4472C4">
              <a:alpha val="20000"/>
            </a:srgb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1834E2BE-4C16-4133-85B5-8CB90208906F}"/>
              </a:ext>
            </a:extLst>
          </p:cNvPr>
          <p:cNvSpPr txBox="1"/>
          <p:nvPr/>
        </p:nvSpPr>
        <p:spPr>
          <a:xfrm>
            <a:off x="11307017" y="2417041"/>
            <a:ext cx="593432" cy="369332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s-MX" dirty="0"/>
              <a:t>5.02</a:t>
            </a:r>
          </a:p>
        </p:txBody>
      </p:sp>
      <p:cxnSp>
        <p:nvCxnSpPr>
          <p:cNvPr id="15" name="Conector recto de flecha 14">
            <a:extLst>
              <a:ext uri="{FF2B5EF4-FFF2-40B4-BE49-F238E27FC236}">
                <a16:creationId xmlns:a16="http://schemas.microsoft.com/office/drawing/2014/main" id="{5727C55B-20C3-4AAB-8E29-BEA239F66AF1}"/>
              </a:ext>
            </a:extLst>
          </p:cNvPr>
          <p:cNvCxnSpPr>
            <a:cxnSpLocks/>
            <a:stCxn id="14" idx="0"/>
            <a:endCxn id="12" idx="4"/>
          </p:cNvCxnSpPr>
          <p:nvPr/>
        </p:nvCxnSpPr>
        <p:spPr>
          <a:xfrm flipV="1">
            <a:off x="11603733" y="2009414"/>
            <a:ext cx="210733" cy="407627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500847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89468410-6ED3-4C19-9123-8E88046AA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4704" y="24648"/>
            <a:ext cx="11097296" cy="941250"/>
          </a:xfrm>
        </p:spPr>
        <p:txBody>
          <a:bodyPr>
            <a:noAutofit/>
          </a:bodyPr>
          <a:lstStyle/>
          <a:p>
            <a:pPr algn="ctr"/>
            <a:r>
              <a:rPr lang="es-MX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Índice de Precios y Cotizaciones BMV, 2006M1-2018M11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4AC68CA-C4BE-4FD4-9872-73A958D1ACFB}"/>
              </a:ext>
            </a:extLst>
          </p:cNvPr>
          <p:cNvSpPr txBox="1"/>
          <p:nvPr/>
        </p:nvSpPr>
        <p:spPr>
          <a:xfrm>
            <a:off x="1094704" y="6539803"/>
            <a:ext cx="4497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Fuente: </a:t>
            </a:r>
            <a:r>
              <a:rPr lang="es-MX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Yahoo</a:t>
            </a:r>
            <a:r>
              <a:rPr lang="es-MX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Finance</a:t>
            </a:r>
            <a:r>
              <a:rPr lang="es-MX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(2018).</a:t>
            </a:r>
            <a:endParaRPr lang="es-E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AD4065DE-C16F-45DA-8437-1D6F02FDFD8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6687030"/>
              </p:ext>
            </p:extLst>
          </p:nvPr>
        </p:nvGraphicFramePr>
        <p:xfrm>
          <a:off x="1182688" y="1179513"/>
          <a:ext cx="5489376" cy="5146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48" name="EViews" r:id="rId4" imgW="5648125" imgH="2819195" progId="EViews.Workfile.2">
                  <p:embed/>
                </p:oleObj>
              </mc:Choice>
              <mc:Fallback>
                <p:oleObj name="EViews" r:id="rId4" imgW="5648125" imgH="2819195" progId="EViews.Workfile.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82688" y="1179513"/>
                        <a:ext cx="5489376" cy="5146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Conector recto de flecha 4">
            <a:extLst>
              <a:ext uri="{FF2B5EF4-FFF2-40B4-BE49-F238E27FC236}">
                <a16:creationId xmlns:a16="http://schemas.microsoft.com/office/drawing/2014/main" id="{DE51916D-1823-447E-B3B2-0CE826D6832B}"/>
              </a:ext>
            </a:extLst>
          </p:cNvPr>
          <p:cNvCxnSpPr/>
          <p:nvPr/>
        </p:nvCxnSpPr>
        <p:spPr>
          <a:xfrm>
            <a:off x="11064552" y="1412776"/>
            <a:ext cx="792088" cy="144016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FE8942F6-3155-4018-A401-E592A8C9B90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8296201"/>
              </p:ext>
            </p:extLst>
          </p:nvPr>
        </p:nvGraphicFramePr>
        <p:xfrm>
          <a:off x="6816080" y="1179513"/>
          <a:ext cx="5366295" cy="5146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49" name="EViews" r:id="rId6" imgW="5686326" imgH="3009845" progId="EViews.Workfile.2">
                  <p:embed/>
                </p:oleObj>
              </mc:Choice>
              <mc:Fallback>
                <p:oleObj name="EViews" r:id="rId6" imgW="5686326" imgH="3009845" progId="EViews.Workfile.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816080" y="1179513"/>
                        <a:ext cx="5366295" cy="5146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Elipse 6">
            <a:extLst>
              <a:ext uri="{FF2B5EF4-FFF2-40B4-BE49-F238E27FC236}">
                <a16:creationId xmlns:a16="http://schemas.microsoft.com/office/drawing/2014/main" id="{33DB34FB-4759-4F28-AF92-4FF298B991F8}"/>
              </a:ext>
            </a:extLst>
          </p:cNvPr>
          <p:cNvSpPr/>
          <p:nvPr/>
        </p:nvSpPr>
        <p:spPr>
          <a:xfrm>
            <a:off x="11208568" y="1940582"/>
            <a:ext cx="390642" cy="408298"/>
          </a:xfrm>
          <a:prstGeom prst="ellipse">
            <a:avLst/>
          </a:prstGeom>
          <a:solidFill>
            <a:srgbClr val="4472C4">
              <a:alpha val="20000"/>
            </a:srgb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6C4D2F6-EDFA-46C9-8D57-C8B7EBA2DDD8}"/>
              </a:ext>
            </a:extLst>
          </p:cNvPr>
          <p:cNvSpPr txBox="1"/>
          <p:nvPr/>
        </p:nvSpPr>
        <p:spPr>
          <a:xfrm>
            <a:off x="7492850" y="4185968"/>
            <a:ext cx="2203550" cy="1015663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dirty="0"/>
              <a:t>LXI Reunión: 48,785</a:t>
            </a:r>
          </a:p>
          <a:p>
            <a:pPr algn="ctr"/>
            <a:r>
              <a:rPr lang="es-MX" dirty="0"/>
              <a:t>LXII Reunión: 41,451</a:t>
            </a:r>
          </a:p>
          <a:p>
            <a:pPr algn="ctr"/>
            <a:r>
              <a:rPr lang="es-MX" sz="2400" dirty="0">
                <a:solidFill>
                  <a:srgbClr val="FF0000"/>
                </a:solidFill>
              </a:rPr>
              <a:t>-15%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C79E9EE4-C9AE-44FC-8E9B-1D4248449F1C}"/>
              </a:ext>
            </a:extLst>
          </p:cNvPr>
          <p:cNvSpPr txBox="1"/>
          <p:nvPr/>
        </p:nvSpPr>
        <p:spPr>
          <a:xfrm>
            <a:off x="10250215" y="3089323"/>
            <a:ext cx="1109052" cy="830997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1600" dirty="0"/>
              <a:t>NAIM y aranceles </a:t>
            </a:r>
          </a:p>
          <a:p>
            <a:pPr algn="ctr"/>
            <a:r>
              <a:rPr lang="es-MX" sz="1600" dirty="0"/>
              <a:t>EUA-China</a:t>
            </a:r>
          </a:p>
        </p:txBody>
      </p:sp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665E411F-8DF3-4793-98F7-48A92AA8860A}"/>
              </a:ext>
            </a:extLst>
          </p:cNvPr>
          <p:cNvCxnSpPr>
            <a:cxnSpLocks/>
            <a:stCxn id="10" idx="0"/>
          </p:cNvCxnSpPr>
          <p:nvPr/>
        </p:nvCxnSpPr>
        <p:spPr>
          <a:xfrm flipV="1">
            <a:off x="10804741" y="2377716"/>
            <a:ext cx="548200" cy="711607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lipse 12">
            <a:extLst>
              <a:ext uri="{FF2B5EF4-FFF2-40B4-BE49-F238E27FC236}">
                <a16:creationId xmlns:a16="http://schemas.microsoft.com/office/drawing/2014/main" id="{0BD42E66-1688-4472-BD81-36E622685C36}"/>
              </a:ext>
            </a:extLst>
          </p:cNvPr>
          <p:cNvSpPr/>
          <p:nvPr/>
        </p:nvSpPr>
        <p:spPr>
          <a:xfrm>
            <a:off x="11759213" y="3089323"/>
            <a:ext cx="390642" cy="408298"/>
          </a:xfrm>
          <a:prstGeom prst="ellipse">
            <a:avLst/>
          </a:prstGeom>
          <a:solidFill>
            <a:srgbClr val="4472C4">
              <a:alpha val="20000"/>
            </a:srgb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445FC6F9-0553-40DA-A61B-6CAC87F8FBF7}"/>
              </a:ext>
            </a:extLst>
          </p:cNvPr>
          <p:cNvSpPr txBox="1"/>
          <p:nvPr/>
        </p:nvSpPr>
        <p:spPr>
          <a:xfrm>
            <a:off x="10430161" y="4917902"/>
            <a:ext cx="721672" cy="369332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s-MX" dirty="0"/>
              <a:t>NAIM</a:t>
            </a:r>
          </a:p>
        </p:txBody>
      </p:sp>
      <p:cxnSp>
        <p:nvCxnSpPr>
          <p:cNvPr id="15" name="Conector recto de flecha 14">
            <a:extLst>
              <a:ext uri="{FF2B5EF4-FFF2-40B4-BE49-F238E27FC236}">
                <a16:creationId xmlns:a16="http://schemas.microsoft.com/office/drawing/2014/main" id="{5C1B28B2-D4FD-406F-B322-03E5A26B5E84}"/>
              </a:ext>
            </a:extLst>
          </p:cNvPr>
          <p:cNvCxnSpPr>
            <a:cxnSpLocks/>
            <a:stCxn id="14" idx="0"/>
          </p:cNvCxnSpPr>
          <p:nvPr/>
        </p:nvCxnSpPr>
        <p:spPr>
          <a:xfrm flipV="1">
            <a:off x="10790997" y="3605508"/>
            <a:ext cx="968216" cy="1312394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de flecha 17">
            <a:extLst>
              <a:ext uri="{FF2B5EF4-FFF2-40B4-BE49-F238E27FC236}">
                <a16:creationId xmlns:a16="http://schemas.microsoft.com/office/drawing/2014/main" id="{AE4902EE-47BC-4BB8-96EA-ACFD5483D85C}"/>
              </a:ext>
            </a:extLst>
          </p:cNvPr>
          <p:cNvCxnSpPr>
            <a:cxnSpLocks/>
          </p:cNvCxnSpPr>
          <p:nvPr/>
        </p:nvCxnSpPr>
        <p:spPr>
          <a:xfrm>
            <a:off x="6276539" y="1484784"/>
            <a:ext cx="352665" cy="998566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963809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89468410-6ED3-4C19-9123-8E88046AA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4704" y="24648"/>
            <a:ext cx="11097296" cy="941250"/>
          </a:xfrm>
        </p:spPr>
        <p:txBody>
          <a:bodyPr>
            <a:normAutofit/>
          </a:bodyPr>
          <a:lstStyle/>
          <a:p>
            <a:pPr algn="ctr"/>
            <a:r>
              <a:rPr lang="es-MX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Tipo de cambio (USD/MXN), 2018Q1-2018Q4</a:t>
            </a:r>
            <a:endParaRPr lang="es-MX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4AC68CA-C4BE-4FD4-9872-73A958D1ACFB}"/>
              </a:ext>
            </a:extLst>
          </p:cNvPr>
          <p:cNvSpPr txBox="1"/>
          <p:nvPr/>
        </p:nvSpPr>
        <p:spPr>
          <a:xfrm>
            <a:off x="1094704" y="6549097"/>
            <a:ext cx="39211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Fuente: </a:t>
            </a:r>
            <a:r>
              <a:rPr lang="es-MX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Investing</a:t>
            </a:r>
            <a:r>
              <a:rPr lang="es-MX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(2018).</a:t>
            </a:r>
            <a:endParaRPr lang="es-E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267BA6D6-FA60-4DE9-BB79-A6EAC3DB7BF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7286911"/>
              </p:ext>
            </p:extLst>
          </p:nvPr>
        </p:nvGraphicFramePr>
        <p:xfrm>
          <a:off x="1271464" y="1018652"/>
          <a:ext cx="10920536" cy="54346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60" name="EViews" r:id="rId4" imgW="5505532" imgH="3009845" progId="EViews.Workfile.2">
                  <p:embed/>
                </p:oleObj>
              </mc:Choice>
              <mc:Fallback>
                <p:oleObj name="EViews" r:id="rId4" imgW="5505532" imgH="3009845" progId="EViews.Workfile.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71464" y="1018652"/>
                        <a:ext cx="10920536" cy="54346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Elipse 5">
            <a:extLst>
              <a:ext uri="{FF2B5EF4-FFF2-40B4-BE49-F238E27FC236}">
                <a16:creationId xmlns:a16="http://schemas.microsoft.com/office/drawing/2014/main" id="{697BE094-5539-4403-BF5E-602C87962847}"/>
              </a:ext>
            </a:extLst>
          </p:cNvPr>
          <p:cNvSpPr/>
          <p:nvPr/>
        </p:nvSpPr>
        <p:spPr>
          <a:xfrm>
            <a:off x="11754030" y="1681795"/>
            <a:ext cx="390642" cy="408298"/>
          </a:xfrm>
          <a:prstGeom prst="ellipse">
            <a:avLst/>
          </a:prstGeom>
          <a:solidFill>
            <a:srgbClr val="4472C4">
              <a:alpha val="20000"/>
            </a:srgb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8CE2260-1AB4-461C-9A1A-784E91DA2638}"/>
              </a:ext>
            </a:extLst>
          </p:cNvPr>
          <p:cNvSpPr txBox="1"/>
          <p:nvPr/>
        </p:nvSpPr>
        <p:spPr>
          <a:xfrm>
            <a:off x="9731009" y="1888305"/>
            <a:ext cx="714403" cy="338554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1600" dirty="0"/>
              <a:t>NAIM</a:t>
            </a:r>
          </a:p>
        </p:txBody>
      </p:sp>
      <p:cxnSp>
        <p:nvCxnSpPr>
          <p:cNvPr id="8" name="Conector recto de flecha 7">
            <a:extLst>
              <a:ext uri="{FF2B5EF4-FFF2-40B4-BE49-F238E27FC236}">
                <a16:creationId xmlns:a16="http://schemas.microsoft.com/office/drawing/2014/main" id="{7B9F02C5-FC20-4B03-9FEE-9183AC45BED9}"/>
              </a:ext>
            </a:extLst>
          </p:cNvPr>
          <p:cNvCxnSpPr>
            <a:cxnSpLocks/>
          </p:cNvCxnSpPr>
          <p:nvPr/>
        </p:nvCxnSpPr>
        <p:spPr>
          <a:xfrm>
            <a:off x="10445412" y="2057582"/>
            <a:ext cx="651884" cy="32511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lipse 9">
            <a:extLst>
              <a:ext uri="{FF2B5EF4-FFF2-40B4-BE49-F238E27FC236}">
                <a16:creationId xmlns:a16="http://schemas.microsoft.com/office/drawing/2014/main" id="{3840F5E0-7C7D-457F-B510-742C2F8525B1}"/>
              </a:ext>
            </a:extLst>
          </p:cNvPr>
          <p:cNvSpPr/>
          <p:nvPr/>
        </p:nvSpPr>
        <p:spPr>
          <a:xfrm>
            <a:off x="11280576" y="1916832"/>
            <a:ext cx="390642" cy="408298"/>
          </a:xfrm>
          <a:prstGeom prst="ellipse">
            <a:avLst/>
          </a:prstGeom>
          <a:solidFill>
            <a:srgbClr val="4472C4">
              <a:alpha val="20000"/>
            </a:srgb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F22341E4-37D0-45C0-BBFA-5808AC60C518}"/>
              </a:ext>
            </a:extLst>
          </p:cNvPr>
          <p:cNvSpPr/>
          <p:nvPr/>
        </p:nvSpPr>
        <p:spPr>
          <a:xfrm>
            <a:off x="6595202" y="1121843"/>
            <a:ext cx="390642" cy="408298"/>
          </a:xfrm>
          <a:prstGeom prst="ellipse">
            <a:avLst/>
          </a:prstGeom>
          <a:solidFill>
            <a:srgbClr val="4472C4">
              <a:alpha val="20000"/>
            </a:srgb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DABCF0B-DB86-4633-9264-31B5AD614545}"/>
              </a:ext>
            </a:extLst>
          </p:cNvPr>
          <p:cNvSpPr txBox="1"/>
          <p:nvPr/>
        </p:nvSpPr>
        <p:spPr>
          <a:xfrm>
            <a:off x="9731009" y="4543626"/>
            <a:ext cx="2023021" cy="338554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1600" dirty="0"/>
              <a:t>Comisiones bancarias</a:t>
            </a:r>
          </a:p>
        </p:txBody>
      </p:sp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E4186C9A-9374-4ADC-9216-DCBCA3822AAF}"/>
              </a:ext>
            </a:extLst>
          </p:cNvPr>
          <p:cNvCxnSpPr>
            <a:cxnSpLocks/>
            <a:stCxn id="13" idx="0"/>
          </p:cNvCxnSpPr>
          <p:nvPr/>
        </p:nvCxnSpPr>
        <p:spPr>
          <a:xfrm flipV="1">
            <a:off x="10742520" y="2371810"/>
            <a:ext cx="1176420" cy="2171816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uadroTexto 20">
            <a:extLst>
              <a:ext uri="{FF2B5EF4-FFF2-40B4-BE49-F238E27FC236}">
                <a16:creationId xmlns:a16="http://schemas.microsoft.com/office/drawing/2014/main" id="{9EDDE41B-A626-4C4F-8BCE-D477109A0A20}"/>
              </a:ext>
            </a:extLst>
          </p:cNvPr>
          <p:cNvSpPr txBox="1"/>
          <p:nvPr/>
        </p:nvSpPr>
        <p:spPr>
          <a:xfrm>
            <a:off x="5446014" y="4984693"/>
            <a:ext cx="3079660" cy="584775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1600" dirty="0"/>
              <a:t>3er debate presidencial y aranceles al sector automotriz</a:t>
            </a:r>
          </a:p>
        </p:txBody>
      </p:sp>
      <p:cxnSp>
        <p:nvCxnSpPr>
          <p:cNvPr id="24" name="Conector recto de flecha 23">
            <a:extLst>
              <a:ext uri="{FF2B5EF4-FFF2-40B4-BE49-F238E27FC236}">
                <a16:creationId xmlns:a16="http://schemas.microsoft.com/office/drawing/2014/main" id="{448974F8-37EB-44B4-82EA-EDF65925BE60}"/>
              </a:ext>
            </a:extLst>
          </p:cNvPr>
          <p:cNvCxnSpPr>
            <a:cxnSpLocks/>
            <a:stCxn id="21" idx="0"/>
          </p:cNvCxnSpPr>
          <p:nvPr/>
        </p:nvCxnSpPr>
        <p:spPr>
          <a:xfrm flipH="1" flipV="1">
            <a:off x="6816080" y="1873307"/>
            <a:ext cx="169764" cy="3111386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uadroTexto 26">
            <a:extLst>
              <a:ext uri="{FF2B5EF4-FFF2-40B4-BE49-F238E27FC236}">
                <a16:creationId xmlns:a16="http://schemas.microsoft.com/office/drawing/2014/main" id="{A5F9D586-EEE9-48BB-A6BA-595F8E4FB98E}"/>
              </a:ext>
            </a:extLst>
          </p:cNvPr>
          <p:cNvSpPr txBox="1"/>
          <p:nvPr/>
        </p:nvSpPr>
        <p:spPr>
          <a:xfrm>
            <a:off x="2382685" y="1593556"/>
            <a:ext cx="2790984" cy="584775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1600" dirty="0"/>
              <a:t>LXI Reunión: 19.08</a:t>
            </a:r>
          </a:p>
          <a:p>
            <a:pPr algn="ctr"/>
            <a:r>
              <a:rPr lang="es-MX" sz="1600" dirty="0"/>
              <a:t>LXII Reunión: 20.14 (18/11/18)</a:t>
            </a:r>
          </a:p>
        </p:txBody>
      </p:sp>
    </p:spTree>
    <p:extLst>
      <p:ext uri="{BB962C8B-B14F-4D97-AF65-F5344CB8AC3E}">
        <p14:creationId xmlns:p14="http://schemas.microsoft.com/office/powerpoint/2010/main" val="43988521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>
            <a:extLst>
              <a:ext uri="{FF2B5EF4-FFF2-40B4-BE49-F238E27FC236}">
                <a16:creationId xmlns:a16="http://schemas.microsoft.com/office/drawing/2014/main" id="{4035F1A1-61BE-4F6E-8A85-55998A6C98EC}"/>
              </a:ext>
            </a:extLst>
          </p:cNvPr>
          <p:cNvGrpSpPr/>
          <p:nvPr/>
        </p:nvGrpSpPr>
        <p:grpSpPr>
          <a:xfrm>
            <a:off x="1152189" y="1340768"/>
            <a:ext cx="10982325" cy="5040560"/>
            <a:chOff x="1152189" y="1412776"/>
            <a:chExt cx="10982325" cy="4226024"/>
          </a:xfrm>
        </p:grpSpPr>
        <p:pic>
          <p:nvPicPr>
            <p:cNvPr id="2" name="Imagen 1">
              <a:extLst>
                <a:ext uri="{FF2B5EF4-FFF2-40B4-BE49-F238E27FC236}">
                  <a16:creationId xmlns:a16="http://schemas.microsoft.com/office/drawing/2014/main" id="{0CFD32C6-0D32-48C3-9490-6710F5E8AC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4380"/>
            <a:stretch/>
          </p:blipFill>
          <p:spPr>
            <a:xfrm>
              <a:off x="1152189" y="1412776"/>
              <a:ext cx="10982325" cy="4226024"/>
            </a:xfrm>
            <a:prstGeom prst="rect">
              <a:avLst/>
            </a:prstGeom>
          </p:spPr>
        </p:pic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A0C84881-5C23-4F0C-BABC-F7DA41CC2A6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696911" y="1520503"/>
              <a:ext cx="342900" cy="285750"/>
            </a:xfrm>
            <a:prstGeom prst="rect">
              <a:avLst/>
            </a:prstGeom>
          </p:spPr>
        </p:pic>
      </p:grpSp>
      <p:sp>
        <p:nvSpPr>
          <p:cNvPr id="4" name="Título 3">
            <a:extLst>
              <a:ext uri="{FF2B5EF4-FFF2-40B4-BE49-F238E27FC236}">
                <a16:creationId xmlns:a16="http://schemas.microsoft.com/office/drawing/2014/main" id="{89468410-6ED3-4C19-9123-8E88046AA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4704" y="24648"/>
            <a:ext cx="11097296" cy="941250"/>
          </a:xfrm>
        </p:spPr>
        <p:txBody>
          <a:bodyPr>
            <a:normAutofit fontScale="90000"/>
          </a:bodyPr>
          <a:lstStyle/>
          <a:p>
            <a:pPr algn="ctr"/>
            <a:r>
              <a:rPr lang="es-MX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Precio del futuro del West Texas </a:t>
            </a:r>
            <a:r>
              <a:rPr lang="es-MX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Intermediate</a:t>
            </a:r>
            <a:r>
              <a:rPr lang="es-MX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2018M1-2018M11</a:t>
            </a:r>
            <a:br>
              <a:rPr lang="es-MX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s-MX" sz="266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4AC68CA-C4BE-4FD4-9872-73A958D1ACFB}"/>
              </a:ext>
            </a:extLst>
          </p:cNvPr>
          <p:cNvSpPr txBox="1"/>
          <p:nvPr/>
        </p:nvSpPr>
        <p:spPr>
          <a:xfrm>
            <a:off x="1094704" y="6551922"/>
            <a:ext cx="35435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Fuente: </a:t>
            </a:r>
            <a:r>
              <a:rPr lang="es-MX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Investing</a:t>
            </a:r>
            <a:r>
              <a:rPr lang="es-MX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(2018).</a:t>
            </a:r>
          </a:p>
        </p:txBody>
      </p:sp>
      <p:cxnSp>
        <p:nvCxnSpPr>
          <p:cNvPr id="6" name="Conector recto de flecha 5">
            <a:extLst>
              <a:ext uri="{FF2B5EF4-FFF2-40B4-BE49-F238E27FC236}">
                <a16:creationId xmlns:a16="http://schemas.microsoft.com/office/drawing/2014/main" id="{17362687-85DF-4811-A5BF-1CD0699B0593}"/>
              </a:ext>
            </a:extLst>
          </p:cNvPr>
          <p:cNvCxnSpPr/>
          <p:nvPr/>
        </p:nvCxnSpPr>
        <p:spPr>
          <a:xfrm>
            <a:off x="10416480" y="1772816"/>
            <a:ext cx="1551432" cy="352839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CuadroTexto 10">
            <a:extLst>
              <a:ext uri="{FF2B5EF4-FFF2-40B4-BE49-F238E27FC236}">
                <a16:creationId xmlns:a16="http://schemas.microsoft.com/office/drawing/2014/main" id="{4689F9E8-59A4-4DF1-9326-98EA90A7FF61}"/>
              </a:ext>
            </a:extLst>
          </p:cNvPr>
          <p:cNvSpPr txBox="1"/>
          <p:nvPr/>
        </p:nvSpPr>
        <p:spPr>
          <a:xfrm>
            <a:off x="8127766" y="5185511"/>
            <a:ext cx="3064430" cy="646331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s-MX" dirty="0"/>
              <a:t>LXI Reunión: 67.55</a:t>
            </a:r>
          </a:p>
          <a:p>
            <a:pPr algn="ctr"/>
            <a:r>
              <a:rPr lang="es-MX" dirty="0"/>
              <a:t>LXII Reunión: 57.30 (19/11/18)</a:t>
            </a:r>
          </a:p>
        </p:txBody>
      </p:sp>
    </p:spTree>
    <p:extLst>
      <p:ext uri="{BB962C8B-B14F-4D97-AF65-F5344CB8AC3E}">
        <p14:creationId xmlns:p14="http://schemas.microsoft.com/office/powerpoint/2010/main" val="358745526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89468410-6ED3-4C19-9123-8E88046AA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8046" y="0"/>
            <a:ext cx="11048922" cy="1212268"/>
          </a:xfrm>
        </p:spPr>
        <p:txBody>
          <a:bodyPr>
            <a:noAutofit/>
          </a:bodyPr>
          <a:lstStyle/>
          <a:p>
            <a:pPr algn="ctr"/>
            <a:r>
              <a:rPr lang="es-MX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Mezcla mexicana (USD por barril) y tipo de cambio, 1992M11-2018M10 (tasas de crecimiento)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4AC68CA-C4BE-4FD4-9872-73A958D1ACFB}"/>
              </a:ext>
            </a:extLst>
          </p:cNvPr>
          <p:cNvSpPr txBox="1"/>
          <p:nvPr/>
        </p:nvSpPr>
        <p:spPr>
          <a:xfrm>
            <a:off x="2927648" y="6581002"/>
            <a:ext cx="60486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Fuente: Elaborado con cifras de la Secretaría de Energía (2018) y Banco de México (2018).</a:t>
            </a: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65988131-D2B7-4989-A2D4-107D0B91C49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8616165"/>
              </p:ext>
            </p:extLst>
          </p:nvPr>
        </p:nvGraphicFramePr>
        <p:xfrm>
          <a:off x="1271464" y="1121929"/>
          <a:ext cx="10801200" cy="53314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71" name="EViews" r:id="rId4" imgW="5676871" imgH="3333695" progId="EViews.Workfile.2">
                  <p:embed/>
                </p:oleObj>
              </mc:Choice>
              <mc:Fallback>
                <p:oleObj name="EViews" r:id="rId4" imgW="5676871" imgH="3333695" progId="EViews.Workfile.2">
                  <p:embed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65988131-D2B7-4989-A2D4-107D0B91C49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1464" y="1121929"/>
                        <a:ext cx="10801200" cy="533140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5663952" y="1772816"/>
            <a:ext cx="1988426" cy="73866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1992M11 – 2008M12 Correlación = -0.131566</a:t>
            </a:r>
            <a:endParaRPr lang="es-MX" dirty="0">
              <a:solidFill>
                <a:prstClr val="black"/>
              </a:solidFill>
              <a:latin typeface="Calibri"/>
            </a:endParaRPr>
          </a:p>
          <a:p>
            <a:pPr algn="ctr"/>
            <a:r>
              <a:rPr lang="es-MX" sz="1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Prob</a:t>
            </a:r>
            <a:r>
              <a:rPr lang="es-MX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= 0.0675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9552384" y="1403484"/>
            <a:ext cx="1988426" cy="73866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2009M01 – 2018M10 Correlación = -0.636195</a:t>
            </a:r>
            <a:endParaRPr lang="es-MX" dirty="0">
              <a:solidFill>
                <a:prstClr val="black"/>
              </a:solidFill>
              <a:latin typeface="Calibri"/>
            </a:endParaRPr>
          </a:p>
          <a:p>
            <a:pPr algn="ctr"/>
            <a:r>
              <a:rPr lang="es-MX" sz="1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Prob</a:t>
            </a:r>
            <a:r>
              <a:rPr lang="es-MX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= 0.0000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2400518" y="1449650"/>
            <a:ext cx="2327329" cy="116955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MX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La correlación significativa entre el tipo de cambio FIX y el precio de la mezcla del crudo mexicano comienza </a:t>
            </a:r>
            <a:r>
              <a:rPr lang="es-MX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 partir de 2009M01.</a:t>
            </a:r>
          </a:p>
        </p:txBody>
      </p:sp>
      <p:pic>
        <p:nvPicPr>
          <p:cNvPr id="8" name="Imagen 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6200000">
            <a:off x="-2857461" y="2862494"/>
            <a:ext cx="6858000" cy="1133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90959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F3F1742B-744A-4351-ACDC-63457017A8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7583" y="1124744"/>
            <a:ext cx="11084417" cy="5400599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89468410-6ED3-4C19-9123-8E88046AA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583" y="1"/>
            <a:ext cx="11084417" cy="636104"/>
          </a:xfrm>
        </p:spPr>
        <p:txBody>
          <a:bodyPr>
            <a:normAutofit fontScale="90000"/>
          </a:bodyPr>
          <a:lstStyle/>
          <a:p>
            <a:pPr algn="ctr"/>
            <a:br>
              <a:rPr lang="es-MX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MX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EUA: Spread entre la tasa de interés de los Bonos del Tesoro de 2 y 10 años, 1988M6-2018M11</a:t>
            </a:r>
            <a:endParaRPr lang="es-MX" sz="266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4AC68CA-C4BE-4FD4-9872-73A958D1ACFB}"/>
              </a:ext>
            </a:extLst>
          </p:cNvPr>
          <p:cNvSpPr txBox="1"/>
          <p:nvPr/>
        </p:nvSpPr>
        <p:spPr>
          <a:xfrm>
            <a:off x="1107583" y="6600609"/>
            <a:ext cx="25278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Fuente: FRED (2018).</a:t>
            </a: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6B250B2-2E17-4C32-B2A6-817504FE3154}"/>
              </a:ext>
            </a:extLst>
          </p:cNvPr>
          <p:cNvSpPr txBox="1"/>
          <p:nvPr/>
        </p:nvSpPr>
        <p:spPr>
          <a:xfrm>
            <a:off x="1919536" y="3160113"/>
            <a:ext cx="574196" cy="30777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Arial"/>
              </a:rPr>
              <a:t>20 M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C92CBD5-D917-40B1-8094-4D34E8F56D78}"/>
              </a:ext>
            </a:extLst>
          </p:cNvPr>
          <p:cNvSpPr txBox="1"/>
          <p:nvPr/>
        </p:nvSpPr>
        <p:spPr>
          <a:xfrm>
            <a:off x="5015880" y="3210409"/>
            <a:ext cx="569388" cy="30777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12 M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9DAFDF7-12F7-46F6-B76D-3E2E97D301E1}"/>
              </a:ext>
            </a:extLst>
          </p:cNvPr>
          <p:cNvSpPr txBox="1"/>
          <p:nvPr/>
        </p:nvSpPr>
        <p:spPr>
          <a:xfrm>
            <a:off x="7536160" y="2564904"/>
            <a:ext cx="569388" cy="30777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17 M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6C19475-2A07-4540-8C68-14861EF7A0F5}"/>
              </a:ext>
            </a:extLst>
          </p:cNvPr>
          <p:cNvSpPr txBox="1"/>
          <p:nvPr/>
        </p:nvSpPr>
        <p:spPr>
          <a:xfrm>
            <a:off x="11352584" y="2564903"/>
            <a:ext cx="351379" cy="30777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¿?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91292CE0-85E5-4B63-9F34-7FD6A1194069}"/>
              </a:ext>
            </a:extLst>
          </p:cNvPr>
          <p:cNvSpPr txBox="1"/>
          <p:nvPr/>
        </p:nvSpPr>
        <p:spPr>
          <a:xfrm>
            <a:off x="9264352" y="4581128"/>
            <a:ext cx="1948027" cy="584775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s-MX" sz="16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LXI Reunión: 0.24</a:t>
            </a:r>
          </a:p>
          <a:p>
            <a:pPr lvl="0" algn="ctr">
              <a:defRPr/>
            </a:pPr>
            <a:r>
              <a:rPr lang="es-MX" sz="16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LXII Reunión: 0.26</a:t>
            </a:r>
          </a:p>
        </p:txBody>
      </p:sp>
    </p:spTree>
    <p:extLst>
      <p:ext uri="{BB962C8B-B14F-4D97-AF65-F5344CB8AC3E}">
        <p14:creationId xmlns:p14="http://schemas.microsoft.com/office/powerpoint/2010/main" val="188883609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6170FD-3216-4F1C-B978-98D765C8F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290" y="47780"/>
            <a:ext cx="10515600" cy="992826"/>
          </a:xfrm>
        </p:spPr>
        <p:txBody>
          <a:bodyPr>
            <a:normAutofit fontScale="90000"/>
          </a:bodyPr>
          <a:lstStyle/>
          <a:p>
            <a:pPr algn="ctr"/>
            <a:br>
              <a:rPr lang="es-MX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MX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EUA: VIX, 1993M1-2018M11</a:t>
            </a:r>
            <a:br>
              <a:rPr lang="es-MX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s-ES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3A567E7-19F2-4F62-AA77-D3AAF6CB1731}"/>
              </a:ext>
            </a:extLst>
          </p:cNvPr>
          <p:cNvSpPr txBox="1"/>
          <p:nvPr/>
        </p:nvSpPr>
        <p:spPr>
          <a:xfrm>
            <a:off x="1107583" y="6600609"/>
            <a:ext cx="25278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Fuente: </a:t>
            </a:r>
            <a:r>
              <a:rPr kumimoji="0" lang="es-MX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Yahoo</a:t>
            </a: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s-MX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Finance</a:t>
            </a: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(2018).</a:t>
            </a: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40D837D-E271-4332-8C2D-7A936538CF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9165" y="826729"/>
            <a:ext cx="10964353" cy="282930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21019730-6103-422D-A60E-9DE24D7B11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1668" y="3717032"/>
            <a:ext cx="10991850" cy="2829305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FBD587EA-AC14-45AF-A273-18658E64DA29}"/>
              </a:ext>
            </a:extLst>
          </p:cNvPr>
          <p:cNvSpPr txBox="1"/>
          <p:nvPr/>
        </p:nvSpPr>
        <p:spPr>
          <a:xfrm>
            <a:off x="9264352" y="619226"/>
            <a:ext cx="2668942" cy="1200329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Indicador de desconfianza y riesgo: agentes tienen expectativas bajistas sobre el S&amp;P 500.</a:t>
            </a:r>
          </a:p>
        </p:txBody>
      </p:sp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id="{50F9474C-BAA8-4B15-B987-522EA92BDDBB}"/>
              </a:ext>
            </a:extLst>
          </p:cNvPr>
          <p:cNvCxnSpPr/>
          <p:nvPr/>
        </p:nvCxnSpPr>
        <p:spPr>
          <a:xfrm flipV="1">
            <a:off x="10848528" y="5157192"/>
            <a:ext cx="1084766" cy="72008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CuadroTexto 10">
            <a:extLst>
              <a:ext uri="{FF2B5EF4-FFF2-40B4-BE49-F238E27FC236}">
                <a16:creationId xmlns:a16="http://schemas.microsoft.com/office/drawing/2014/main" id="{5F49871D-CE0E-4410-A664-EBD41B511A75}"/>
              </a:ext>
            </a:extLst>
          </p:cNvPr>
          <p:cNvSpPr txBox="1"/>
          <p:nvPr/>
        </p:nvSpPr>
        <p:spPr>
          <a:xfrm>
            <a:off x="7176120" y="4293096"/>
            <a:ext cx="2808312" cy="584775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1600" dirty="0"/>
              <a:t>LXI Reunión: 12.50</a:t>
            </a:r>
          </a:p>
          <a:p>
            <a:pPr algn="ctr"/>
            <a:r>
              <a:rPr lang="es-MX" sz="1600" dirty="0"/>
              <a:t>LXII Reunión: 19.98 (15/11/18)</a:t>
            </a:r>
          </a:p>
        </p:txBody>
      </p:sp>
    </p:spTree>
    <p:extLst>
      <p:ext uri="{BB962C8B-B14F-4D97-AF65-F5344CB8AC3E}">
        <p14:creationId xmlns:p14="http://schemas.microsoft.com/office/powerpoint/2010/main" val="4868632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Pérdida de dinamismo económico en AL: descenso de la productividad laboral, </a:t>
            </a:r>
            <a:r>
              <a:rPr lang="es-MX" b="1" dirty="0">
                <a:solidFill>
                  <a:srgbClr val="FF0000"/>
                </a:solidFill>
              </a:rPr>
              <a:t>regímenes de bajo crecimiento y de baja inversión </a:t>
            </a:r>
            <a:r>
              <a:rPr lang="es-MX" dirty="0"/>
              <a:t>, desempleo creciente y </a:t>
            </a:r>
            <a:r>
              <a:rPr lang="es-MX" b="1" dirty="0">
                <a:solidFill>
                  <a:srgbClr val="FF0000"/>
                </a:solidFill>
              </a:rPr>
              <a:t>desequilibrios externos</a:t>
            </a:r>
            <a:r>
              <a:rPr lang="es-MX" dirty="0"/>
              <a:t>.</a:t>
            </a:r>
          </a:p>
          <a:p>
            <a:r>
              <a:rPr lang="es-MX" dirty="0"/>
              <a:t>Relevancia de la </a:t>
            </a:r>
            <a:r>
              <a:rPr lang="es-MX" b="1" dirty="0">
                <a:solidFill>
                  <a:srgbClr val="0070C0"/>
                </a:solidFill>
              </a:rPr>
              <a:t>hipótesis de insuficiencia dinámica </a:t>
            </a:r>
            <a:r>
              <a:rPr lang="es-MX" dirty="0"/>
              <a:t>(ID) (Prebisch, 1970; Avendaño y Perrotini, 2015) y la </a:t>
            </a:r>
            <a:r>
              <a:rPr lang="es-MX" b="1" dirty="0">
                <a:solidFill>
                  <a:srgbClr val="0070C0"/>
                </a:solidFill>
              </a:rPr>
              <a:t>hipótesis de la restricción externa al crecimiento</a:t>
            </a:r>
            <a:r>
              <a:rPr lang="es-MX" dirty="0"/>
              <a:t> (REC) (Thirlwall, 1979).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46964745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060CB0DB-9BC5-4B47-BFE5-9F147281B9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302" y="3933056"/>
            <a:ext cx="11077575" cy="2610247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8DD7A206-AF1A-41FA-9EB9-D496D0B16D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3475" y="745223"/>
            <a:ext cx="11058525" cy="3130527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A6170FD-3216-4F1C-B978-98D765C8F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290" y="47780"/>
            <a:ext cx="10515600" cy="749933"/>
          </a:xfrm>
        </p:spPr>
        <p:txBody>
          <a:bodyPr>
            <a:normAutofit fontScale="90000"/>
          </a:bodyPr>
          <a:lstStyle/>
          <a:p>
            <a:pPr algn="ctr"/>
            <a:br>
              <a:rPr lang="es-MX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MX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EUA: Índice de precios de las viviendas, 2007M6-2018M8</a:t>
            </a:r>
            <a:br>
              <a:rPr lang="es-MX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s-ES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3A567E7-19F2-4F62-AA77-D3AAF6CB1731}"/>
              </a:ext>
            </a:extLst>
          </p:cNvPr>
          <p:cNvSpPr txBox="1"/>
          <p:nvPr/>
        </p:nvSpPr>
        <p:spPr>
          <a:xfrm>
            <a:off x="1107583" y="6600609"/>
            <a:ext cx="25278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Fuente: </a:t>
            </a:r>
            <a:r>
              <a:rPr kumimoji="0" lang="es-MX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Yahoo</a:t>
            </a: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s-MX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Finance</a:t>
            </a: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(2018).</a:t>
            </a: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BD587EA-AC14-45AF-A273-18658E64DA29}"/>
              </a:ext>
            </a:extLst>
          </p:cNvPr>
          <p:cNvSpPr txBox="1"/>
          <p:nvPr/>
        </p:nvSpPr>
        <p:spPr>
          <a:xfrm>
            <a:off x="9984432" y="2518549"/>
            <a:ext cx="1794173" cy="646331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Más elevado que antes de 2008</a:t>
            </a:r>
          </a:p>
        </p:txBody>
      </p:sp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id="{50F9474C-BAA8-4B15-B987-522EA92BDDBB}"/>
              </a:ext>
            </a:extLst>
          </p:cNvPr>
          <p:cNvCxnSpPr>
            <a:cxnSpLocks/>
          </p:cNvCxnSpPr>
          <p:nvPr/>
        </p:nvCxnSpPr>
        <p:spPr>
          <a:xfrm flipV="1">
            <a:off x="7478060" y="4585483"/>
            <a:ext cx="4455234" cy="112510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CuadroTexto 10">
            <a:extLst>
              <a:ext uri="{FF2B5EF4-FFF2-40B4-BE49-F238E27FC236}">
                <a16:creationId xmlns:a16="http://schemas.microsoft.com/office/drawing/2014/main" id="{5F49871D-CE0E-4410-A664-EBD41B511A75}"/>
              </a:ext>
            </a:extLst>
          </p:cNvPr>
          <p:cNvSpPr txBox="1"/>
          <p:nvPr/>
        </p:nvSpPr>
        <p:spPr>
          <a:xfrm>
            <a:off x="9134578" y="5475505"/>
            <a:ext cx="2808312" cy="584775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1600" dirty="0"/>
              <a:t>Rápido crecimiento desde febrero de 2018</a:t>
            </a:r>
          </a:p>
        </p:txBody>
      </p: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39859471-3467-499E-90A4-76A4A3E1EE86}"/>
              </a:ext>
            </a:extLst>
          </p:cNvPr>
          <p:cNvCxnSpPr/>
          <p:nvPr/>
        </p:nvCxnSpPr>
        <p:spPr>
          <a:xfrm>
            <a:off x="1919536" y="2060848"/>
            <a:ext cx="10153128" cy="0"/>
          </a:xfrm>
          <a:prstGeom prst="line">
            <a:avLst/>
          </a:prstGeom>
          <a:ln w="571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115735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6170FD-3216-4F1C-B978-98D765C8F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290" y="47780"/>
            <a:ext cx="10515600" cy="1004956"/>
          </a:xfrm>
        </p:spPr>
        <p:txBody>
          <a:bodyPr>
            <a:normAutofit fontScale="90000"/>
          </a:bodyPr>
          <a:lstStyle/>
          <a:p>
            <a:pPr algn="ctr"/>
            <a:br>
              <a:rPr lang="es-MX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MX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EU: Endeudamiento de los hogares y su composición, </a:t>
            </a:r>
            <a:br>
              <a:rPr lang="es-MX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MX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2003Q1-2018Q3</a:t>
            </a:r>
            <a:br>
              <a:rPr lang="es-MX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s-ES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3A567E7-19F2-4F62-AA77-D3AAF6CB1731}"/>
              </a:ext>
            </a:extLst>
          </p:cNvPr>
          <p:cNvSpPr txBox="1"/>
          <p:nvPr/>
        </p:nvSpPr>
        <p:spPr>
          <a:xfrm>
            <a:off x="1107582" y="6600609"/>
            <a:ext cx="99569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Fuente: </a:t>
            </a:r>
            <a:r>
              <a:rPr lang="es-MX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Federal Reserve Bank </a:t>
            </a:r>
            <a:r>
              <a:rPr lang="es-MX" sz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s-MX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New York.</a:t>
            </a: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(2018). </a:t>
            </a:r>
            <a:r>
              <a:rPr kumimoji="0" lang="es-MX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Quarterly</a:t>
            </a: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s-MX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Report</a:t>
            </a: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in </a:t>
            </a:r>
            <a:r>
              <a:rPr kumimoji="0" lang="es-MX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Household</a:t>
            </a: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s-MX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Debt</a:t>
            </a: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and </a:t>
            </a:r>
            <a:r>
              <a:rPr kumimoji="0" lang="es-MX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Credit</a:t>
            </a:r>
            <a:r>
              <a:rPr lang="es-MX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https://www.newyorkfed.org/microeconomics/hhdc.html</a:t>
            </a: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12" name="Chart 1">
            <a:extLst>
              <a:ext uri="{FF2B5EF4-FFF2-40B4-BE49-F238E27FC236}">
                <a16:creationId xmlns:a16="http://schemas.microsoft.com/office/drawing/2014/main" id="{00000000-0008-0000-01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4208926"/>
              </p:ext>
            </p:extLst>
          </p:nvPr>
        </p:nvGraphicFramePr>
        <p:xfrm>
          <a:off x="1271464" y="548680"/>
          <a:ext cx="10801200" cy="59046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7394499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6170FD-3216-4F1C-B978-98D765C8F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290" y="47780"/>
            <a:ext cx="10515600" cy="1004956"/>
          </a:xfrm>
        </p:spPr>
        <p:txBody>
          <a:bodyPr>
            <a:normAutofit fontScale="90000"/>
          </a:bodyPr>
          <a:lstStyle/>
          <a:p>
            <a:pPr algn="ctr"/>
            <a:br>
              <a:rPr lang="es-MX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MX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EU: Deuda de corporaciones no financieras e Inversión no residencial (%PIB), 2001-2018</a:t>
            </a:r>
            <a:br>
              <a:rPr lang="es-MX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s-ES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3A567E7-19F2-4F62-AA77-D3AAF6CB1731}"/>
              </a:ext>
            </a:extLst>
          </p:cNvPr>
          <p:cNvSpPr txBox="1"/>
          <p:nvPr/>
        </p:nvSpPr>
        <p:spPr>
          <a:xfrm>
            <a:off x="1107582" y="6600609"/>
            <a:ext cx="99569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Fuente: </a:t>
            </a:r>
            <a:r>
              <a:rPr lang="es-MX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Bloomberg (2018).</a:t>
            </a: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CAC1A5D-6A6F-45A6-83E9-6BCDE6BEAE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148"/>
          <a:stretch/>
        </p:blipFill>
        <p:spPr>
          <a:xfrm>
            <a:off x="1127448" y="1100512"/>
            <a:ext cx="8928992" cy="5500097"/>
          </a:xfrm>
          <a:prstGeom prst="rect">
            <a:avLst/>
          </a:prstGeom>
        </p:spPr>
      </p:pic>
      <p:cxnSp>
        <p:nvCxnSpPr>
          <p:cNvPr id="6" name="Conector recto de flecha 5">
            <a:extLst>
              <a:ext uri="{FF2B5EF4-FFF2-40B4-BE49-F238E27FC236}">
                <a16:creationId xmlns:a16="http://schemas.microsoft.com/office/drawing/2014/main" id="{D1CCB5A0-CAF4-42FB-AEC7-5544ECF03304}"/>
              </a:ext>
            </a:extLst>
          </p:cNvPr>
          <p:cNvCxnSpPr>
            <a:cxnSpLocks/>
          </p:cNvCxnSpPr>
          <p:nvPr/>
        </p:nvCxnSpPr>
        <p:spPr>
          <a:xfrm flipV="1">
            <a:off x="5951984" y="2013072"/>
            <a:ext cx="3168352" cy="3130828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>
            <a:extLst>
              <a:ext uri="{FF2B5EF4-FFF2-40B4-BE49-F238E27FC236}">
                <a16:creationId xmlns:a16="http://schemas.microsoft.com/office/drawing/2014/main" id="{07DD0B09-28F8-4983-AA9E-A22E6A49C0FC}"/>
              </a:ext>
            </a:extLst>
          </p:cNvPr>
          <p:cNvSpPr txBox="1"/>
          <p:nvPr/>
        </p:nvSpPr>
        <p:spPr>
          <a:xfrm>
            <a:off x="10169458" y="1111414"/>
            <a:ext cx="1975214" cy="5456878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MX" sz="16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Las corporaciones que levantan deuda la utilizan para financiar fusiones y adquisiciones y para el pago de dividendos y no para invertir en activos e innovación. Se está formando una burbuja y, de estallar, podría generar una importante crisis, esta vez causada por las corporaciones. Este comportamiento puede deberse a la anticipación del fin de ciclo.</a:t>
            </a:r>
          </a:p>
        </p:txBody>
      </p:sp>
      <p:cxnSp>
        <p:nvCxnSpPr>
          <p:cNvPr id="8" name="Conector recto de flecha 7">
            <a:extLst>
              <a:ext uri="{FF2B5EF4-FFF2-40B4-BE49-F238E27FC236}">
                <a16:creationId xmlns:a16="http://schemas.microsoft.com/office/drawing/2014/main" id="{581BC313-5350-44FC-BD7C-6DDF45F91ECD}"/>
              </a:ext>
            </a:extLst>
          </p:cNvPr>
          <p:cNvCxnSpPr>
            <a:cxnSpLocks/>
          </p:cNvCxnSpPr>
          <p:nvPr/>
        </p:nvCxnSpPr>
        <p:spPr>
          <a:xfrm flipV="1">
            <a:off x="6008493" y="3284984"/>
            <a:ext cx="3168352" cy="432002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453919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9EDF08C5-61DB-430F-B26B-9977444E40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9456" y="915404"/>
            <a:ext cx="10946831" cy="5465924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89468410-6ED3-4C19-9123-8E88046AA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583" y="1"/>
            <a:ext cx="11084417" cy="636104"/>
          </a:xfrm>
        </p:spPr>
        <p:txBody>
          <a:bodyPr>
            <a:normAutofit fontScale="90000"/>
          </a:bodyPr>
          <a:lstStyle/>
          <a:p>
            <a:pPr algn="ctr"/>
            <a:br>
              <a:rPr lang="es-MX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MX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EUA: Tasa de desempleo, 1948M1-2018M10</a:t>
            </a:r>
            <a:endParaRPr lang="es-MX" sz="266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4AC68CA-C4BE-4FD4-9872-73A958D1ACFB}"/>
              </a:ext>
            </a:extLst>
          </p:cNvPr>
          <p:cNvSpPr txBox="1"/>
          <p:nvPr/>
        </p:nvSpPr>
        <p:spPr>
          <a:xfrm>
            <a:off x="1107583" y="6600609"/>
            <a:ext cx="25278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Fuente: FRED (2018).</a:t>
            </a: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CC6ADAC1-48E0-42C2-AA1E-D8595EE72810}"/>
              </a:ext>
            </a:extLst>
          </p:cNvPr>
          <p:cNvCxnSpPr/>
          <p:nvPr/>
        </p:nvCxnSpPr>
        <p:spPr>
          <a:xfrm flipH="1">
            <a:off x="1847528" y="5157192"/>
            <a:ext cx="10153128" cy="0"/>
          </a:xfrm>
          <a:prstGeom prst="line">
            <a:avLst/>
          </a:prstGeom>
          <a:ln w="571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lipse 9">
            <a:extLst>
              <a:ext uri="{FF2B5EF4-FFF2-40B4-BE49-F238E27FC236}">
                <a16:creationId xmlns:a16="http://schemas.microsoft.com/office/drawing/2014/main" id="{704FB892-44B3-43B7-A8DD-C299743A2AFA}"/>
              </a:ext>
            </a:extLst>
          </p:cNvPr>
          <p:cNvSpPr/>
          <p:nvPr/>
        </p:nvSpPr>
        <p:spPr>
          <a:xfrm>
            <a:off x="11755644" y="4937621"/>
            <a:ext cx="390642" cy="408298"/>
          </a:xfrm>
          <a:prstGeom prst="ellipse">
            <a:avLst/>
          </a:prstGeom>
          <a:solidFill>
            <a:srgbClr val="4472C4">
              <a:alpha val="20000"/>
            </a:srgb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4B6843A-AF9A-4D52-ACC3-81DEB2504326}"/>
              </a:ext>
            </a:extLst>
          </p:cNvPr>
          <p:cNvSpPr txBox="1"/>
          <p:nvPr/>
        </p:nvSpPr>
        <p:spPr>
          <a:xfrm>
            <a:off x="9264352" y="2694666"/>
            <a:ext cx="1080120" cy="584775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1600" dirty="0"/>
              <a:t>2018M10</a:t>
            </a:r>
            <a:br>
              <a:rPr lang="es-MX" sz="1600" dirty="0"/>
            </a:br>
            <a:r>
              <a:rPr lang="es-MX" sz="1600" dirty="0"/>
              <a:t>3.7%</a:t>
            </a:r>
          </a:p>
        </p:txBody>
      </p:sp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id="{456C72B9-7EE9-4853-BDDC-641688D0D993}"/>
              </a:ext>
            </a:extLst>
          </p:cNvPr>
          <p:cNvCxnSpPr>
            <a:cxnSpLocks/>
            <a:stCxn id="11" idx="2"/>
            <a:endCxn id="10" idx="0"/>
          </p:cNvCxnSpPr>
          <p:nvPr/>
        </p:nvCxnSpPr>
        <p:spPr>
          <a:xfrm>
            <a:off x="9804412" y="3279441"/>
            <a:ext cx="2146553" cy="1658180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Elipse 19">
            <a:extLst>
              <a:ext uri="{FF2B5EF4-FFF2-40B4-BE49-F238E27FC236}">
                <a16:creationId xmlns:a16="http://schemas.microsoft.com/office/drawing/2014/main" id="{77011C2A-C516-4482-8DF0-261301F97712}"/>
              </a:ext>
            </a:extLst>
          </p:cNvPr>
          <p:cNvSpPr/>
          <p:nvPr/>
        </p:nvSpPr>
        <p:spPr>
          <a:xfrm>
            <a:off x="4731787" y="4953043"/>
            <a:ext cx="390642" cy="408298"/>
          </a:xfrm>
          <a:prstGeom prst="ellipse">
            <a:avLst/>
          </a:prstGeom>
          <a:solidFill>
            <a:srgbClr val="4472C4">
              <a:alpha val="20000"/>
            </a:srgb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1DF53ED0-CE9B-46E6-B506-968573670429}"/>
              </a:ext>
            </a:extLst>
          </p:cNvPr>
          <p:cNvSpPr txBox="1"/>
          <p:nvPr/>
        </p:nvSpPr>
        <p:spPr>
          <a:xfrm>
            <a:off x="4097976" y="3390963"/>
            <a:ext cx="917903" cy="584775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1600" dirty="0"/>
              <a:t>1970M6</a:t>
            </a:r>
            <a:br>
              <a:rPr lang="es-MX" sz="1600" dirty="0"/>
            </a:br>
            <a:r>
              <a:rPr lang="es-MX" sz="1600" dirty="0"/>
              <a:t>3.5%</a:t>
            </a:r>
          </a:p>
        </p:txBody>
      </p:sp>
      <p:cxnSp>
        <p:nvCxnSpPr>
          <p:cNvPr id="22" name="Conector recto de flecha 21">
            <a:extLst>
              <a:ext uri="{FF2B5EF4-FFF2-40B4-BE49-F238E27FC236}">
                <a16:creationId xmlns:a16="http://schemas.microsoft.com/office/drawing/2014/main" id="{3019C172-A48D-4586-B646-A53B1850DA6E}"/>
              </a:ext>
            </a:extLst>
          </p:cNvPr>
          <p:cNvCxnSpPr>
            <a:cxnSpLocks/>
            <a:stCxn id="21" idx="2"/>
            <a:endCxn id="20" idx="0"/>
          </p:cNvCxnSpPr>
          <p:nvPr/>
        </p:nvCxnSpPr>
        <p:spPr>
          <a:xfrm>
            <a:off x="4556928" y="3975738"/>
            <a:ext cx="370180" cy="977305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Elipse 26">
            <a:extLst>
              <a:ext uri="{FF2B5EF4-FFF2-40B4-BE49-F238E27FC236}">
                <a16:creationId xmlns:a16="http://schemas.microsoft.com/office/drawing/2014/main" id="{9A3B4B7F-2697-4A05-9708-CAAF8FA3B554}"/>
              </a:ext>
            </a:extLst>
          </p:cNvPr>
          <p:cNvSpPr/>
          <p:nvPr/>
        </p:nvSpPr>
        <p:spPr>
          <a:xfrm>
            <a:off x="2409404" y="5429808"/>
            <a:ext cx="390642" cy="408298"/>
          </a:xfrm>
          <a:prstGeom prst="ellipse">
            <a:avLst/>
          </a:prstGeom>
          <a:solidFill>
            <a:srgbClr val="4472C4">
              <a:alpha val="20000"/>
            </a:srgb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11CD675D-465E-41A5-8FCE-BF883D421561}"/>
              </a:ext>
            </a:extLst>
          </p:cNvPr>
          <p:cNvSpPr txBox="1"/>
          <p:nvPr/>
        </p:nvSpPr>
        <p:spPr>
          <a:xfrm>
            <a:off x="2362654" y="2287938"/>
            <a:ext cx="917903" cy="584775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1600" dirty="0"/>
              <a:t>1953M5</a:t>
            </a:r>
            <a:br>
              <a:rPr lang="es-MX" sz="1600" dirty="0"/>
            </a:br>
            <a:r>
              <a:rPr lang="es-MX" sz="1600" dirty="0"/>
              <a:t>2.5%</a:t>
            </a:r>
          </a:p>
        </p:txBody>
      </p:sp>
      <p:cxnSp>
        <p:nvCxnSpPr>
          <p:cNvPr id="29" name="Conector recto de flecha 28">
            <a:extLst>
              <a:ext uri="{FF2B5EF4-FFF2-40B4-BE49-F238E27FC236}">
                <a16:creationId xmlns:a16="http://schemas.microsoft.com/office/drawing/2014/main" id="{BD382681-B075-4D19-9BE4-08C41F119B1E}"/>
              </a:ext>
            </a:extLst>
          </p:cNvPr>
          <p:cNvCxnSpPr>
            <a:cxnSpLocks/>
            <a:stCxn id="28" idx="2"/>
            <a:endCxn id="27" idx="0"/>
          </p:cNvCxnSpPr>
          <p:nvPr/>
        </p:nvCxnSpPr>
        <p:spPr>
          <a:xfrm flipH="1">
            <a:off x="2604725" y="2872713"/>
            <a:ext cx="216881" cy="2557095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uadroTexto 30">
            <a:extLst>
              <a:ext uri="{FF2B5EF4-FFF2-40B4-BE49-F238E27FC236}">
                <a16:creationId xmlns:a16="http://schemas.microsoft.com/office/drawing/2014/main" id="{B4B46360-E9E9-4158-8E87-11A86CA1F228}"/>
              </a:ext>
            </a:extLst>
          </p:cNvPr>
          <p:cNvSpPr txBox="1"/>
          <p:nvPr/>
        </p:nvSpPr>
        <p:spPr>
          <a:xfrm>
            <a:off x="7166251" y="1151677"/>
            <a:ext cx="4707484" cy="830997"/>
          </a:xfrm>
          <a:prstGeom prst="rect">
            <a:avLst/>
          </a:prstGeom>
          <a:ln w="5715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1600" dirty="0"/>
              <a:t>La tasa de desempleo más baja de los últimos 48 años aunque NAIRU bajó, por lo que la brecha no es tan amplia como en otros periodos</a:t>
            </a:r>
          </a:p>
        </p:txBody>
      </p:sp>
    </p:spTree>
    <p:extLst>
      <p:ext uri="{BB962C8B-B14F-4D97-AF65-F5344CB8AC3E}">
        <p14:creationId xmlns:p14="http://schemas.microsoft.com/office/powerpoint/2010/main" val="62523059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1FF559F3-D510-47E3-885E-0CBA360BA2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7136" y="1050314"/>
            <a:ext cx="10965310" cy="5331014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89468410-6ED3-4C19-9123-8E88046AA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583" y="0"/>
            <a:ext cx="11084417" cy="967754"/>
          </a:xfrm>
        </p:spPr>
        <p:txBody>
          <a:bodyPr>
            <a:normAutofit/>
          </a:bodyPr>
          <a:lstStyle/>
          <a:p>
            <a:pPr algn="ctr"/>
            <a:r>
              <a:rPr lang="es-MX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EUA: Inflación (CPE </a:t>
            </a:r>
            <a:r>
              <a:rPr lang="es-MX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Index</a:t>
            </a:r>
            <a:r>
              <a:rPr lang="es-MX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2014M1-2018M9</a:t>
            </a:r>
            <a:endParaRPr lang="es-MX" sz="266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4AC68CA-C4BE-4FD4-9872-73A958D1ACFB}"/>
              </a:ext>
            </a:extLst>
          </p:cNvPr>
          <p:cNvSpPr txBox="1"/>
          <p:nvPr/>
        </p:nvSpPr>
        <p:spPr>
          <a:xfrm>
            <a:off x="1107583" y="6614886"/>
            <a:ext cx="25278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Fuente: FRED (2018).</a:t>
            </a: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8589A78-5032-44FC-8468-CADB94D1F4AA}"/>
              </a:ext>
            </a:extLst>
          </p:cNvPr>
          <p:cNvSpPr txBox="1"/>
          <p:nvPr/>
        </p:nvSpPr>
        <p:spPr>
          <a:xfrm>
            <a:off x="8472264" y="5089663"/>
            <a:ext cx="3013134" cy="646331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s-MX" dirty="0"/>
              <a:t>LXI Reunión: 2.21%</a:t>
            </a:r>
          </a:p>
          <a:p>
            <a:pPr algn="ctr"/>
            <a:r>
              <a:rPr lang="es-MX" dirty="0"/>
              <a:t>LXII Reunión: 1.99% (2018M9)</a:t>
            </a: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70B3B0EB-2529-4D1D-989A-ED91EC6F6CBC}"/>
              </a:ext>
            </a:extLst>
          </p:cNvPr>
          <p:cNvSpPr/>
          <p:nvPr/>
        </p:nvSpPr>
        <p:spPr>
          <a:xfrm>
            <a:off x="11741804" y="2300622"/>
            <a:ext cx="390642" cy="408298"/>
          </a:xfrm>
          <a:prstGeom prst="ellipse">
            <a:avLst/>
          </a:prstGeom>
          <a:solidFill>
            <a:srgbClr val="4472C4">
              <a:alpha val="20000"/>
            </a:srgb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93CACF37-D87A-4A3D-961A-40C0756F184C}"/>
              </a:ext>
            </a:extLst>
          </p:cNvPr>
          <p:cNvSpPr txBox="1"/>
          <p:nvPr/>
        </p:nvSpPr>
        <p:spPr>
          <a:xfrm>
            <a:off x="10429387" y="3715821"/>
            <a:ext cx="1023669" cy="584775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1600" dirty="0"/>
              <a:t>Objetivo de la FED</a:t>
            </a:r>
          </a:p>
        </p:txBody>
      </p:sp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id="{C44052A3-3CC4-4655-89C8-C544D67745E0}"/>
              </a:ext>
            </a:extLst>
          </p:cNvPr>
          <p:cNvCxnSpPr>
            <a:cxnSpLocks/>
            <a:stCxn id="8" idx="0"/>
            <a:endCxn id="7" idx="0"/>
          </p:cNvCxnSpPr>
          <p:nvPr/>
        </p:nvCxnSpPr>
        <p:spPr>
          <a:xfrm flipV="1">
            <a:off x="10941222" y="2300622"/>
            <a:ext cx="995903" cy="1415199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B350B8E9-5C96-4540-85E8-637FA5ACB0C4}"/>
              </a:ext>
            </a:extLst>
          </p:cNvPr>
          <p:cNvCxnSpPr>
            <a:endCxn id="7" idx="6"/>
          </p:cNvCxnSpPr>
          <p:nvPr/>
        </p:nvCxnSpPr>
        <p:spPr>
          <a:xfrm>
            <a:off x="1919536" y="2492896"/>
            <a:ext cx="10212910" cy="11875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480026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7D7516-D515-4A26-9E77-7DE9F56C0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3395" y="50387"/>
            <a:ext cx="10515600" cy="1023040"/>
          </a:xfrm>
        </p:spPr>
        <p:txBody>
          <a:bodyPr>
            <a:normAutofit/>
          </a:bodyPr>
          <a:lstStyle/>
          <a:p>
            <a:pPr algn="ctr"/>
            <a:r>
              <a:rPr lang="es-MX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Encadenamiento de la economía mexicana con la industria de EU (ciclos), 1993M1-2018M8</a:t>
            </a:r>
            <a:endParaRPr lang="es-MX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BDE2A49-ACAA-4C8B-AD5E-31ADD265CED4}"/>
              </a:ext>
            </a:extLst>
          </p:cNvPr>
          <p:cNvSpPr txBox="1"/>
          <p:nvPr/>
        </p:nvSpPr>
        <p:spPr>
          <a:xfrm>
            <a:off x="1068415" y="6381328"/>
            <a:ext cx="59600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Nota: Ciclos calculados con el Filtro Hodrick-Prescott (</a:t>
            </a:r>
            <a:r>
              <a:rPr lang="el-GR" sz="1200" dirty="0">
                <a:latin typeface="Calibri" panose="020F0502020204030204" pitchFamily="34" charset="0"/>
                <a:cs typeface="Calibri" panose="020F0502020204030204" pitchFamily="34" charset="0"/>
              </a:rPr>
              <a:t>λ</a:t>
            </a:r>
            <a:r>
              <a:rPr lang="es-MX" sz="1200" dirty="0">
                <a:latin typeface="Calibri" panose="020F0502020204030204" pitchFamily="34" charset="0"/>
                <a:cs typeface="Calibri" panose="020F0502020204030204" pitchFamily="34" charset="0"/>
              </a:rPr>
              <a:t>=1600</a:t>
            </a:r>
            <a:r>
              <a:rPr lang="es-MX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series con ajuste estacional.</a:t>
            </a:r>
          </a:p>
          <a:p>
            <a:r>
              <a:rPr lang="es-MX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Fuente: FRED (2018) e INEGI (2018).</a:t>
            </a: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87BADB84-D986-4CC6-8441-8A54FF19E5C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2845605"/>
              </p:ext>
            </p:extLst>
          </p:nvPr>
        </p:nvGraphicFramePr>
        <p:xfrm>
          <a:off x="1199456" y="951349"/>
          <a:ext cx="10873208" cy="53579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52" name="EViews" r:id="rId3" imgW="5410218" imgH="3333533" progId="EViews.Workfile.2">
                  <p:embed/>
                </p:oleObj>
              </mc:Choice>
              <mc:Fallback>
                <p:oleObj name="EViews" r:id="rId3" imgW="5410218" imgH="3333533" progId="EViews.Workfile.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99456" y="951349"/>
                        <a:ext cx="10873208" cy="53579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3362452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7D7516-D515-4A26-9E77-7DE9F56C0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3395" y="50387"/>
            <a:ext cx="10515600" cy="1023040"/>
          </a:xfrm>
        </p:spPr>
        <p:txBody>
          <a:bodyPr>
            <a:normAutofit/>
          </a:bodyPr>
          <a:lstStyle/>
          <a:p>
            <a:pPr algn="ctr"/>
            <a:r>
              <a:rPr lang="es-MX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Tasas de interés de política monetaria de México y EUA</a:t>
            </a:r>
            <a:r>
              <a:rPr lang="es-MX" sz="3200">
                <a:latin typeface="Times New Roman" panose="02020603050405020304" pitchFamily="18" charset="0"/>
                <a:cs typeface="Times New Roman" panose="02020603050405020304" pitchFamily="18" charset="0"/>
              </a:rPr>
              <a:t>, 2012M1-2018M11</a:t>
            </a:r>
            <a:endParaRPr lang="es-MX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BDE2A49-ACAA-4C8B-AD5E-31ADD265CED4}"/>
              </a:ext>
            </a:extLst>
          </p:cNvPr>
          <p:cNvSpPr txBox="1"/>
          <p:nvPr/>
        </p:nvSpPr>
        <p:spPr>
          <a:xfrm>
            <a:off x="1127448" y="6604084"/>
            <a:ext cx="39240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Fuente: Banco de México (2018) y FRED (2018).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8FCB6C5-85D1-46ED-8F71-52FBCCAF04FF}"/>
              </a:ext>
            </a:extLst>
          </p:cNvPr>
          <p:cNvSpPr txBox="1"/>
          <p:nvPr/>
        </p:nvSpPr>
        <p:spPr>
          <a:xfrm>
            <a:off x="5447928" y="5528849"/>
            <a:ext cx="5333999" cy="830997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1600" dirty="0"/>
              <a:t>Se espera otro aumento de la tasa de interés de la FED en diciembre. Banxico seguramente también lo hará en consecuencia.</a:t>
            </a:r>
          </a:p>
        </p:txBody>
      </p:sp>
      <p:graphicFrame>
        <p:nvGraphicFramePr>
          <p:cNvPr id="6" name="Objeto 5">
            <a:extLst>
              <a:ext uri="{FF2B5EF4-FFF2-40B4-BE49-F238E27FC236}">
                <a16:creationId xmlns:a16="http://schemas.microsoft.com/office/drawing/2014/main" id="{F20DDB52-1393-4A00-946C-1B3ACA99C89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1095874"/>
              </p:ext>
            </p:extLst>
          </p:nvPr>
        </p:nvGraphicFramePr>
        <p:xfrm>
          <a:off x="1287670" y="1340768"/>
          <a:ext cx="5343525" cy="355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72" name="EViews" r:id="rId3" imgW="5343649" imgH="3552774" progId="EViews.Workfile.2">
                  <p:embed/>
                </p:oleObj>
              </mc:Choice>
              <mc:Fallback>
                <p:oleObj name="EViews" r:id="rId3" imgW="5343649" imgH="3552774" progId="EViews.Workfile.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87670" y="1340768"/>
                        <a:ext cx="5343525" cy="3552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id="{81E58063-62D1-4875-8C10-6EE6F623352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737985"/>
              </p:ext>
            </p:extLst>
          </p:nvPr>
        </p:nvGraphicFramePr>
        <p:xfrm>
          <a:off x="6823113" y="1340768"/>
          <a:ext cx="5343525" cy="356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73" name="EViews" r:id="rId5" imgW="5343649" imgH="3562201" progId="EViews.Workfile.2">
                  <p:embed/>
                </p:oleObj>
              </mc:Choice>
              <mc:Fallback>
                <p:oleObj name="EViews" r:id="rId5" imgW="5343649" imgH="3562201" progId="EViews.Workfile.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823113" y="1340768"/>
                        <a:ext cx="5343525" cy="3562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840561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2862493" y="2862494"/>
            <a:ext cx="6858000" cy="1133013"/>
          </a:xfrm>
          <a:prstGeom prst="rect">
            <a:avLst/>
          </a:prstGeom>
        </p:spPr>
      </p:pic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507740171"/>
              </p:ext>
            </p:extLst>
          </p:nvPr>
        </p:nvGraphicFramePr>
        <p:xfrm>
          <a:off x="1133016" y="0"/>
          <a:ext cx="11058985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2551525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A34CAB-F217-47A1-B219-DA4DE3117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9280" y="260648"/>
            <a:ext cx="10515600" cy="1325563"/>
          </a:xfrm>
        </p:spPr>
        <p:txBody>
          <a:bodyPr>
            <a:normAutofit/>
          </a:bodyPr>
          <a:lstStyle/>
          <a:p>
            <a:pPr algn="just"/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s-MX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Inversión: factor crucial de crecimiento</a:t>
            </a:r>
          </a:p>
        </p:txBody>
      </p:sp>
      <p:graphicFrame>
        <p:nvGraphicFramePr>
          <p:cNvPr id="9" name="Marcador de contenido 8">
            <a:extLst>
              <a:ext uri="{FF2B5EF4-FFF2-40B4-BE49-F238E27FC236}">
                <a16:creationId xmlns:a16="http://schemas.microsoft.com/office/drawing/2014/main" id="{401FDAA7-2905-464F-BF9D-D184C461AEB1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219255584"/>
              </p:ext>
            </p:extLst>
          </p:nvPr>
        </p:nvGraphicFramePr>
        <p:xfrm>
          <a:off x="1231560" y="1412776"/>
          <a:ext cx="10841104" cy="51700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7" name="Imagen 16">
            <a:extLst>
              <a:ext uri="{FF2B5EF4-FFF2-40B4-BE49-F238E27FC236}">
                <a16:creationId xmlns:a16="http://schemas.microsoft.com/office/drawing/2014/main" id="{A41B4CDA-D21E-4C28-AF0B-F1B293D9EDE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6200000">
            <a:off x="-2862493" y="2862494"/>
            <a:ext cx="6858000" cy="1133013"/>
          </a:xfrm>
          <a:prstGeom prst="rect">
            <a:avLst/>
          </a:prstGeom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C89F66AB-71FB-4E18-84B8-1C579EF96E0F}"/>
              </a:ext>
            </a:extLst>
          </p:cNvPr>
          <p:cNvSpPr txBox="1"/>
          <p:nvPr/>
        </p:nvSpPr>
        <p:spPr>
          <a:xfrm>
            <a:off x="1135093" y="6582835"/>
            <a:ext cx="28248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Fuente: </a:t>
            </a:r>
            <a:r>
              <a:rPr kumimoji="0" lang="es-MX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Dornbusch</a:t>
            </a: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s-MX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et </a:t>
            </a:r>
            <a:r>
              <a:rPr kumimoji="0" lang="es-MX" sz="12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al. (2009). Pp. 53-54</a:t>
            </a:r>
          </a:p>
        </p:txBody>
      </p:sp>
    </p:spTree>
    <p:extLst>
      <p:ext uri="{BB962C8B-B14F-4D97-AF65-F5344CB8AC3E}">
        <p14:creationId xmlns:p14="http://schemas.microsoft.com/office/powerpoint/2010/main" val="363530506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CuadroTexto 58">
            <a:extLst>
              <a:ext uri="{FF2B5EF4-FFF2-40B4-BE49-F238E27FC236}">
                <a16:creationId xmlns:a16="http://schemas.microsoft.com/office/drawing/2014/main" id="{876CDB37-846C-4549-A65A-303C1C203308}"/>
              </a:ext>
            </a:extLst>
          </p:cNvPr>
          <p:cNvSpPr txBox="1"/>
          <p:nvPr/>
        </p:nvSpPr>
        <p:spPr>
          <a:xfrm>
            <a:off x="1135093" y="6582835"/>
            <a:ext cx="52765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Fuente: Canales A y B de </a:t>
            </a:r>
            <a:r>
              <a:rPr kumimoji="0" lang="es-MX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Deaton</a:t>
            </a: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(2015). Canales C, D y E de </a:t>
            </a:r>
            <a:r>
              <a:rPr kumimoji="0" lang="es-E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Lustig</a:t>
            </a: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s-E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et al.</a:t>
            </a: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(2001)</a:t>
            </a:r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3" name="Elipse 22">
            <a:extLst>
              <a:ext uri="{FF2B5EF4-FFF2-40B4-BE49-F238E27FC236}">
                <a16:creationId xmlns:a16="http://schemas.microsoft.com/office/drawing/2014/main" id="{040A8FD8-2A88-4BF7-B636-0C4226B575D0}"/>
              </a:ext>
            </a:extLst>
          </p:cNvPr>
          <p:cNvSpPr/>
          <p:nvPr/>
        </p:nvSpPr>
        <p:spPr>
          <a:xfrm>
            <a:off x="2622617" y="386772"/>
            <a:ext cx="2027583" cy="8862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POBREZA</a:t>
            </a:r>
          </a:p>
        </p:txBody>
      </p:sp>
      <p:sp>
        <p:nvSpPr>
          <p:cNvPr id="24" name="Elipse 23">
            <a:extLst>
              <a:ext uri="{FF2B5EF4-FFF2-40B4-BE49-F238E27FC236}">
                <a16:creationId xmlns:a16="http://schemas.microsoft.com/office/drawing/2014/main" id="{B99F8663-1666-4558-9F43-55946DC3EF87}"/>
              </a:ext>
            </a:extLst>
          </p:cNvPr>
          <p:cNvSpPr/>
          <p:nvPr/>
        </p:nvSpPr>
        <p:spPr>
          <a:xfrm>
            <a:off x="7805531" y="348669"/>
            <a:ext cx="2663688" cy="12832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BAJO CRECIMIENTO ECONÓMICO</a:t>
            </a:r>
          </a:p>
        </p:txBody>
      </p:sp>
      <p:cxnSp>
        <p:nvCxnSpPr>
          <p:cNvPr id="25" name="Conector: curvado 24">
            <a:extLst>
              <a:ext uri="{FF2B5EF4-FFF2-40B4-BE49-F238E27FC236}">
                <a16:creationId xmlns:a16="http://schemas.microsoft.com/office/drawing/2014/main" id="{1614E250-DEB0-433D-86C5-9FB7E2E3C456}"/>
              </a:ext>
            </a:extLst>
          </p:cNvPr>
          <p:cNvCxnSpPr>
            <a:cxnSpLocks/>
            <a:stCxn id="23" idx="4"/>
            <a:endCxn id="24" idx="3"/>
          </p:cNvCxnSpPr>
          <p:nvPr/>
        </p:nvCxnSpPr>
        <p:spPr>
          <a:xfrm rot="16200000" flipH="1">
            <a:off x="5830519" y="-921102"/>
            <a:ext cx="170990" cy="4559210"/>
          </a:xfrm>
          <a:prstGeom prst="curvedConnector3">
            <a:avLst>
              <a:gd name="adj1" fmla="val 343598"/>
            </a:avLst>
          </a:prstGeom>
          <a:ln w="762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: curvado 25">
            <a:extLst>
              <a:ext uri="{FF2B5EF4-FFF2-40B4-BE49-F238E27FC236}">
                <a16:creationId xmlns:a16="http://schemas.microsoft.com/office/drawing/2014/main" id="{C1D0374D-E460-4306-A1E9-F6173EB36D0E}"/>
              </a:ext>
            </a:extLst>
          </p:cNvPr>
          <p:cNvCxnSpPr>
            <a:cxnSpLocks/>
            <a:stCxn id="24" idx="7"/>
            <a:endCxn id="23" idx="7"/>
          </p:cNvCxnSpPr>
          <p:nvPr/>
        </p:nvCxnSpPr>
        <p:spPr>
          <a:xfrm rot="16200000" flipV="1">
            <a:off x="7206179" y="-2336354"/>
            <a:ext cx="20040" cy="5725864"/>
          </a:xfrm>
          <a:prstGeom prst="curvedConnector3">
            <a:avLst>
              <a:gd name="adj1" fmla="val 2078488"/>
            </a:avLst>
          </a:prstGeom>
          <a:ln w="762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Elipse 26">
            <a:extLst>
              <a:ext uri="{FF2B5EF4-FFF2-40B4-BE49-F238E27FC236}">
                <a16:creationId xmlns:a16="http://schemas.microsoft.com/office/drawing/2014/main" id="{64A3355E-5FD2-4B31-9213-9DFACBFF4C03}"/>
              </a:ext>
            </a:extLst>
          </p:cNvPr>
          <p:cNvSpPr/>
          <p:nvPr/>
        </p:nvSpPr>
        <p:spPr>
          <a:xfrm>
            <a:off x="3033434" y="1941083"/>
            <a:ext cx="1895754" cy="463171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Desnutrición</a:t>
            </a:r>
          </a:p>
        </p:txBody>
      </p:sp>
      <p:sp>
        <p:nvSpPr>
          <p:cNvPr id="28" name="Elipse 27">
            <a:extLst>
              <a:ext uri="{FF2B5EF4-FFF2-40B4-BE49-F238E27FC236}">
                <a16:creationId xmlns:a16="http://schemas.microsoft.com/office/drawing/2014/main" id="{6D5969A8-E412-497D-A8E2-E958AD529A3B}"/>
              </a:ext>
            </a:extLst>
          </p:cNvPr>
          <p:cNvSpPr/>
          <p:nvPr/>
        </p:nvSpPr>
        <p:spPr>
          <a:xfrm>
            <a:off x="5551140" y="1954929"/>
            <a:ext cx="2034418" cy="729753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Baja Productividad</a:t>
            </a:r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id="{737D7A9F-6C8D-4B57-AD13-F7EFAA1E5EB3}"/>
              </a:ext>
            </a:extLst>
          </p:cNvPr>
          <p:cNvSpPr/>
          <p:nvPr/>
        </p:nvSpPr>
        <p:spPr>
          <a:xfrm>
            <a:off x="8460200" y="1837215"/>
            <a:ext cx="1320599" cy="59567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Bajos Ingresos</a:t>
            </a:r>
          </a:p>
        </p:txBody>
      </p:sp>
      <p:cxnSp>
        <p:nvCxnSpPr>
          <p:cNvPr id="31" name="Conector: curvado 30">
            <a:extLst>
              <a:ext uri="{FF2B5EF4-FFF2-40B4-BE49-F238E27FC236}">
                <a16:creationId xmlns:a16="http://schemas.microsoft.com/office/drawing/2014/main" id="{43508BA4-25B5-4180-896C-C93234CF53D1}"/>
              </a:ext>
            </a:extLst>
          </p:cNvPr>
          <p:cNvCxnSpPr>
            <a:cxnSpLocks/>
            <a:stCxn id="23" idx="3"/>
            <a:endCxn id="27" idx="2"/>
          </p:cNvCxnSpPr>
          <p:nvPr/>
        </p:nvCxnSpPr>
        <p:spPr>
          <a:xfrm rot="16200000" flipH="1">
            <a:off x="2461769" y="1601003"/>
            <a:ext cx="1029447" cy="113884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" name="Conector: curvado 32">
            <a:extLst>
              <a:ext uri="{FF2B5EF4-FFF2-40B4-BE49-F238E27FC236}">
                <a16:creationId xmlns:a16="http://schemas.microsoft.com/office/drawing/2014/main" id="{6852CCDF-C154-4A77-81AF-3661F8E8524A}"/>
              </a:ext>
            </a:extLst>
          </p:cNvPr>
          <p:cNvCxnSpPr>
            <a:cxnSpLocks/>
            <a:stCxn id="27" idx="7"/>
            <a:endCxn id="28" idx="2"/>
          </p:cNvCxnSpPr>
          <p:nvPr/>
        </p:nvCxnSpPr>
        <p:spPr>
          <a:xfrm rot="16200000" flipH="1">
            <a:off x="4945903" y="1714570"/>
            <a:ext cx="310893" cy="899579"/>
          </a:xfrm>
          <a:prstGeom prst="curvedConnector4">
            <a:avLst>
              <a:gd name="adj1" fmla="val 114025"/>
              <a:gd name="adj2" fmla="val 65431"/>
            </a:avLst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4" name="Conector: curvado 33">
            <a:extLst>
              <a:ext uri="{FF2B5EF4-FFF2-40B4-BE49-F238E27FC236}">
                <a16:creationId xmlns:a16="http://schemas.microsoft.com/office/drawing/2014/main" id="{BA176EC8-51CC-4F33-82BA-BE11F7535B3F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7652533" y="1770145"/>
            <a:ext cx="442759" cy="1172576"/>
          </a:xfrm>
          <a:prstGeom prst="curvedConnector4">
            <a:avLst>
              <a:gd name="adj1" fmla="val 95030"/>
              <a:gd name="adj2" fmla="val 62704"/>
            </a:avLst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5" name="Conector: curvado 34">
            <a:extLst>
              <a:ext uri="{FF2B5EF4-FFF2-40B4-BE49-F238E27FC236}">
                <a16:creationId xmlns:a16="http://schemas.microsoft.com/office/drawing/2014/main" id="{661D7A4D-BE43-44C6-A1E3-984A8479D389}"/>
              </a:ext>
            </a:extLst>
          </p:cNvPr>
          <p:cNvCxnSpPr>
            <a:cxnSpLocks/>
            <a:stCxn id="30" idx="6"/>
            <a:endCxn id="24" idx="6"/>
          </p:cNvCxnSpPr>
          <p:nvPr/>
        </p:nvCxnSpPr>
        <p:spPr>
          <a:xfrm flipV="1">
            <a:off x="9780799" y="990298"/>
            <a:ext cx="688420" cy="1144755"/>
          </a:xfrm>
          <a:prstGeom prst="curvedConnector3">
            <a:avLst>
              <a:gd name="adj1" fmla="val 133206"/>
            </a:avLst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8" name="Elipse 37">
            <a:extLst>
              <a:ext uri="{FF2B5EF4-FFF2-40B4-BE49-F238E27FC236}">
                <a16:creationId xmlns:a16="http://schemas.microsoft.com/office/drawing/2014/main" id="{A71B7FF7-E578-49A0-A4E3-6E6E92872BC6}"/>
              </a:ext>
            </a:extLst>
          </p:cNvPr>
          <p:cNvSpPr/>
          <p:nvPr/>
        </p:nvSpPr>
        <p:spPr>
          <a:xfrm>
            <a:off x="1821728" y="2432891"/>
            <a:ext cx="2284046" cy="1035361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Trabajo y remuneraciones precarias</a:t>
            </a:r>
          </a:p>
        </p:txBody>
      </p:sp>
      <p:sp>
        <p:nvSpPr>
          <p:cNvPr id="44" name="Elipse 43">
            <a:extLst>
              <a:ext uri="{FF2B5EF4-FFF2-40B4-BE49-F238E27FC236}">
                <a16:creationId xmlns:a16="http://schemas.microsoft.com/office/drawing/2014/main" id="{937F1BE0-5DFB-44B6-876A-233AC5866DE5}"/>
              </a:ext>
            </a:extLst>
          </p:cNvPr>
          <p:cNvSpPr/>
          <p:nvPr/>
        </p:nvSpPr>
        <p:spPr>
          <a:xfrm>
            <a:off x="8402698" y="2999763"/>
            <a:ext cx="2385534" cy="693226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Baja competitividad</a:t>
            </a:r>
          </a:p>
        </p:txBody>
      </p:sp>
      <p:sp>
        <p:nvSpPr>
          <p:cNvPr id="45" name="Elipse 44">
            <a:extLst>
              <a:ext uri="{FF2B5EF4-FFF2-40B4-BE49-F238E27FC236}">
                <a16:creationId xmlns:a16="http://schemas.microsoft.com/office/drawing/2014/main" id="{D3684911-BED3-40DD-8C9E-D6708B8BCF8C}"/>
              </a:ext>
            </a:extLst>
          </p:cNvPr>
          <p:cNvSpPr/>
          <p:nvPr/>
        </p:nvSpPr>
        <p:spPr>
          <a:xfrm>
            <a:off x="4775481" y="3050389"/>
            <a:ext cx="2265004" cy="886236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Niveles de producción decrecientes</a:t>
            </a:r>
          </a:p>
        </p:txBody>
      </p:sp>
      <p:cxnSp>
        <p:nvCxnSpPr>
          <p:cNvPr id="46" name="Conector: curvado 45">
            <a:extLst>
              <a:ext uri="{FF2B5EF4-FFF2-40B4-BE49-F238E27FC236}">
                <a16:creationId xmlns:a16="http://schemas.microsoft.com/office/drawing/2014/main" id="{98FD341D-3B50-44AE-820F-F5F7DCD241C2}"/>
              </a:ext>
            </a:extLst>
          </p:cNvPr>
          <p:cNvCxnSpPr>
            <a:cxnSpLocks/>
            <a:stCxn id="23" idx="2"/>
            <a:endCxn id="38" idx="2"/>
          </p:cNvCxnSpPr>
          <p:nvPr/>
        </p:nvCxnSpPr>
        <p:spPr>
          <a:xfrm rot="10800000" flipV="1">
            <a:off x="1821729" y="829890"/>
            <a:ext cx="800889" cy="2120682"/>
          </a:xfrm>
          <a:prstGeom prst="curvedConnector3">
            <a:avLst>
              <a:gd name="adj1" fmla="val 128543"/>
            </a:avLst>
          </a:prstGeom>
          <a:ln w="3810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51" name="Conector: curvado 50">
            <a:extLst>
              <a:ext uri="{FF2B5EF4-FFF2-40B4-BE49-F238E27FC236}">
                <a16:creationId xmlns:a16="http://schemas.microsoft.com/office/drawing/2014/main" id="{3BEA044E-70E1-442F-9D02-745748983007}"/>
              </a:ext>
            </a:extLst>
          </p:cNvPr>
          <p:cNvCxnSpPr>
            <a:cxnSpLocks/>
            <a:stCxn id="44" idx="6"/>
            <a:endCxn id="24" idx="6"/>
          </p:cNvCxnSpPr>
          <p:nvPr/>
        </p:nvCxnSpPr>
        <p:spPr>
          <a:xfrm flipH="1" flipV="1">
            <a:off x="10469219" y="990298"/>
            <a:ext cx="319013" cy="2356078"/>
          </a:xfrm>
          <a:prstGeom prst="curvedConnector3">
            <a:avLst>
              <a:gd name="adj1" fmla="val -71659"/>
            </a:avLst>
          </a:prstGeom>
          <a:ln w="381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Elipse 51">
            <a:extLst>
              <a:ext uri="{FF2B5EF4-FFF2-40B4-BE49-F238E27FC236}">
                <a16:creationId xmlns:a16="http://schemas.microsoft.com/office/drawing/2014/main" id="{ABE24302-2A69-4CA2-BE85-1C332011B613}"/>
              </a:ext>
            </a:extLst>
          </p:cNvPr>
          <p:cNvSpPr/>
          <p:nvPr/>
        </p:nvSpPr>
        <p:spPr>
          <a:xfrm>
            <a:off x="3022366" y="4042000"/>
            <a:ext cx="1342673" cy="44888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Menor ahorro</a:t>
            </a:r>
          </a:p>
        </p:txBody>
      </p:sp>
      <p:sp>
        <p:nvSpPr>
          <p:cNvPr id="53" name="Elipse 52">
            <a:extLst>
              <a:ext uri="{FF2B5EF4-FFF2-40B4-BE49-F238E27FC236}">
                <a16:creationId xmlns:a16="http://schemas.microsoft.com/office/drawing/2014/main" id="{231D8FC8-073E-4859-BD35-68BD3E7DEAE5}"/>
              </a:ext>
            </a:extLst>
          </p:cNvPr>
          <p:cNvSpPr/>
          <p:nvPr/>
        </p:nvSpPr>
        <p:spPr>
          <a:xfrm>
            <a:off x="6856240" y="4080805"/>
            <a:ext cx="2035343" cy="772567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Menor acumulación de capital</a:t>
            </a:r>
          </a:p>
        </p:txBody>
      </p:sp>
      <p:cxnSp>
        <p:nvCxnSpPr>
          <p:cNvPr id="54" name="Conector: curvado 53">
            <a:extLst>
              <a:ext uri="{FF2B5EF4-FFF2-40B4-BE49-F238E27FC236}">
                <a16:creationId xmlns:a16="http://schemas.microsoft.com/office/drawing/2014/main" id="{F9E894FB-2E5A-4A9C-94FB-50C5C60B9033}"/>
              </a:ext>
            </a:extLst>
          </p:cNvPr>
          <p:cNvCxnSpPr>
            <a:cxnSpLocks/>
            <a:stCxn id="38" idx="4"/>
            <a:endCxn id="52" idx="2"/>
          </p:cNvCxnSpPr>
          <p:nvPr/>
        </p:nvCxnSpPr>
        <p:spPr>
          <a:xfrm rot="16200000" flipH="1">
            <a:off x="2593964" y="3838038"/>
            <a:ext cx="798189" cy="58615"/>
          </a:xfrm>
          <a:prstGeom prst="curvedConnector2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: curvado 55">
            <a:extLst>
              <a:ext uri="{FF2B5EF4-FFF2-40B4-BE49-F238E27FC236}">
                <a16:creationId xmlns:a16="http://schemas.microsoft.com/office/drawing/2014/main" id="{C88F99B9-B682-416F-8B24-565A941184E5}"/>
              </a:ext>
            </a:extLst>
          </p:cNvPr>
          <p:cNvCxnSpPr>
            <a:cxnSpLocks/>
            <a:stCxn id="52" idx="6"/>
            <a:endCxn id="53" idx="2"/>
          </p:cNvCxnSpPr>
          <p:nvPr/>
        </p:nvCxnSpPr>
        <p:spPr>
          <a:xfrm>
            <a:off x="4365039" y="4266441"/>
            <a:ext cx="2491201" cy="200648"/>
          </a:xfrm>
          <a:prstGeom prst="curvedConnector3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ector: curvado 56">
            <a:extLst>
              <a:ext uri="{FF2B5EF4-FFF2-40B4-BE49-F238E27FC236}">
                <a16:creationId xmlns:a16="http://schemas.microsoft.com/office/drawing/2014/main" id="{E85C158C-4B7B-4E75-87F1-140F466F4664}"/>
              </a:ext>
            </a:extLst>
          </p:cNvPr>
          <p:cNvCxnSpPr>
            <a:cxnSpLocks/>
            <a:stCxn id="53" idx="6"/>
            <a:endCxn id="24" idx="6"/>
          </p:cNvCxnSpPr>
          <p:nvPr/>
        </p:nvCxnSpPr>
        <p:spPr>
          <a:xfrm flipV="1">
            <a:off x="8891583" y="990298"/>
            <a:ext cx="1577636" cy="3476791"/>
          </a:xfrm>
          <a:prstGeom prst="curvedConnector3">
            <a:avLst>
              <a:gd name="adj1" fmla="val 151941"/>
            </a:avLst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Elipse 57">
            <a:extLst>
              <a:ext uri="{FF2B5EF4-FFF2-40B4-BE49-F238E27FC236}">
                <a16:creationId xmlns:a16="http://schemas.microsoft.com/office/drawing/2014/main" id="{29064EBD-A9E4-47A0-95F7-EF54A3804D8C}"/>
              </a:ext>
            </a:extLst>
          </p:cNvPr>
          <p:cNvSpPr/>
          <p:nvPr/>
        </p:nvSpPr>
        <p:spPr>
          <a:xfrm>
            <a:off x="3729591" y="4704445"/>
            <a:ext cx="2132689" cy="1294448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Limitaciones para desarrollar capital humano</a:t>
            </a:r>
          </a:p>
        </p:txBody>
      </p:sp>
      <p:sp>
        <p:nvSpPr>
          <p:cNvPr id="60" name="Elipse 59">
            <a:extLst>
              <a:ext uri="{FF2B5EF4-FFF2-40B4-BE49-F238E27FC236}">
                <a16:creationId xmlns:a16="http://schemas.microsoft.com/office/drawing/2014/main" id="{441A08B0-99F1-474A-939F-ADE5F1F0E442}"/>
              </a:ext>
            </a:extLst>
          </p:cNvPr>
          <p:cNvSpPr/>
          <p:nvPr/>
        </p:nvSpPr>
        <p:spPr>
          <a:xfrm>
            <a:off x="9133544" y="4557698"/>
            <a:ext cx="2190210" cy="1295034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Baja adaptación a nuevas tecnologías productivas</a:t>
            </a:r>
          </a:p>
        </p:txBody>
      </p:sp>
      <p:cxnSp>
        <p:nvCxnSpPr>
          <p:cNvPr id="61" name="Conector: curvado 60">
            <a:extLst>
              <a:ext uri="{FF2B5EF4-FFF2-40B4-BE49-F238E27FC236}">
                <a16:creationId xmlns:a16="http://schemas.microsoft.com/office/drawing/2014/main" id="{7F2E2145-0B17-4F84-A9AB-2D4960C7FEE5}"/>
              </a:ext>
            </a:extLst>
          </p:cNvPr>
          <p:cNvCxnSpPr>
            <a:cxnSpLocks/>
            <a:stCxn id="23" idx="2"/>
            <a:endCxn id="58" idx="2"/>
          </p:cNvCxnSpPr>
          <p:nvPr/>
        </p:nvCxnSpPr>
        <p:spPr>
          <a:xfrm rot="10800000" flipH="1" flipV="1">
            <a:off x="2622617" y="829889"/>
            <a:ext cx="1106974" cy="4521779"/>
          </a:xfrm>
          <a:prstGeom prst="curvedConnector3">
            <a:avLst>
              <a:gd name="adj1" fmla="val -81706"/>
            </a:avLst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ector: curvado 61">
            <a:extLst>
              <a:ext uri="{FF2B5EF4-FFF2-40B4-BE49-F238E27FC236}">
                <a16:creationId xmlns:a16="http://schemas.microsoft.com/office/drawing/2014/main" id="{5889F04C-2086-459B-BC4A-E72670D34EE3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6275243" y="4014946"/>
            <a:ext cx="153781" cy="1604354"/>
          </a:xfrm>
          <a:prstGeom prst="curvedConnector5">
            <a:avLst>
              <a:gd name="adj1" fmla="val -58170"/>
              <a:gd name="adj2" fmla="val 50444"/>
              <a:gd name="adj3" fmla="val -48653"/>
            </a:avLst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ector: curvado 62">
            <a:extLst>
              <a:ext uri="{FF2B5EF4-FFF2-40B4-BE49-F238E27FC236}">
                <a16:creationId xmlns:a16="http://schemas.microsoft.com/office/drawing/2014/main" id="{ACF5B51E-5723-469D-8AA2-E595202FF607}"/>
              </a:ext>
            </a:extLst>
          </p:cNvPr>
          <p:cNvCxnSpPr>
            <a:cxnSpLocks/>
            <a:stCxn id="53" idx="5"/>
            <a:endCxn id="60" idx="2"/>
          </p:cNvCxnSpPr>
          <p:nvPr/>
        </p:nvCxnSpPr>
        <p:spPr>
          <a:xfrm rot="16200000" flipH="1">
            <a:off x="8631038" y="4702708"/>
            <a:ext cx="464983" cy="540030"/>
          </a:xfrm>
          <a:prstGeom prst="curvedConnector2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ector: curvado 63">
            <a:extLst>
              <a:ext uri="{FF2B5EF4-FFF2-40B4-BE49-F238E27FC236}">
                <a16:creationId xmlns:a16="http://schemas.microsoft.com/office/drawing/2014/main" id="{AA59CF42-8784-4D88-8E13-87FF308F43EA}"/>
              </a:ext>
            </a:extLst>
          </p:cNvPr>
          <p:cNvCxnSpPr>
            <a:cxnSpLocks/>
            <a:stCxn id="60" idx="6"/>
            <a:endCxn id="24" idx="6"/>
          </p:cNvCxnSpPr>
          <p:nvPr/>
        </p:nvCxnSpPr>
        <p:spPr>
          <a:xfrm flipH="1" flipV="1">
            <a:off x="10469219" y="990298"/>
            <a:ext cx="854535" cy="4214917"/>
          </a:xfrm>
          <a:prstGeom prst="curvedConnector3">
            <a:avLst>
              <a:gd name="adj1" fmla="val -26751"/>
            </a:avLst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Elipse 64">
            <a:extLst>
              <a:ext uri="{FF2B5EF4-FFF2-40B4-BE49-F238E27FC236}">
                <a16:creationId xmlns:a16="http://schemas.microsoft.com/office/drawing/2014/main" id="{08793498-B8B1-42FC-825C-CAAAA99F8FAD}"/>
              </a:ext>
            </a:extLst>
          </p:cNvPr>
          <p:cNvSpPr/>
          <p:nvPr/>
        </p:nvSpPr>
        <p:spPr>
          <a:xfrm>
            <a:off x="6901354" y="5348588"/>
            <a:ext cx="1945117" cy="699335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Gasto social improductivo</a:t>
            </a:r>
          </a:p>
        </p:txBody>
      </p:sp>
      <p:sp>
        <p:nvSpPr>
          <p:cNvPr id="66" name="Elipse 65">
            <a:extLst>
              <a:ext uri="{FF2B5EF4-FFF2-40B4-BE49-F238E27FC236}">
                <a16:creationId xmlns:a16="http://schemas.microsoft.com/office/drawing/2014/main" id="{60FE48E9-DF75-4A57-B882-D5E9CAEF5E71}"/>
              </a:ext>
            </a:extLst>
          </p:cNvPr>
          <p:cNvSpPr/>
          <p:nvPr/>
        </p:nvSpPr>
        <p:spPr>
          <a:xfrm>
            <a:off x="1584090" y="5248573"/>
            <a:ext cx="2132689" cy="1232429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Políticas redistributivas ineficientes</a:t>
            </a:r>
          </a:p>
        </p:txBody>
      </p:sp>
      <p:cxnSp>
        <p:nvCxnSpPr>
          <p:cNvPr id="67" name="Conector: curvado 66">
            <a:extLst>
              <a:ext uri="{FF2B5EF4-FFF2-40B4-BE49-F238E27FC236}">
                <a16:creationId xmlns:a16="http://schemas.microsoft.com/office/drawing/2014/main" id="{BE126410-395C-421B-AE10-FB5BE6C7A95D}"/>
              </a:ext>
            </a:extLst>
          </p:cNvPr>
          <p:cNvCxnSpPr>
            <a:cxnSpLocks/>
            <a:stCxn id="23" idx="2"/>
            <a:endCxn id="66" idx="2"/>
          </p:cNvCxnSpPr>
          <p:nvPr/>
        </p:nvCxnSpPr>
        <p:spPr>
          <a:xfrm rot="10800000" flipV="1">
            <a:off x="1584091" y="829890"/>
            <a:ext cx="1038527" cy="5034898"/>
          </a:xfrm>
          <a:prstGeom prst="curvedConnector3">
            <a:avLst>
              <a:gd name="adj1" fmla="val 122012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ector: curvado 67">
            <a:extLst>
              <a:ext uri="{FF2B5EF4-FFF2-40B4-BE49-F238E27FC236}">
                <a16:creationId xmlns:a16="http://schemas.microsoft.com/office/drawing/2014/main" id="{D61DD142-0CC3-4F53-A564-DE34450F3F1D}"/>
              </a:ext>
            </a:extLst>
          </p:cNvPr>
          <p:cNvCxnSpPr>
            <a:cxnSpLocks/>
            <a:stCxn id="66" idx="5"/>
            <a:endCxn id="65" idx="3"/>
          </p:cNvCxnSpPr>
          <p:nvPr/>
        </p:nvCxnSpPr>
        <p:spPr>
          <a:xfrm rot="5400000" flipH="1" flipV="1">
            <a:off x="5117827" y="4232135"/>
            <a:ext cx="355009" cy="3781756"/>
          </a:xfrm>
          <a:prstGeom prst="curvedConnector3">
            <a:avLst>
              <a:gd name="adj1" fmla="val 11687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ector: curvado 68">
            <a:extLst>
              <a:ext uri="{FF2B5EF4-FFF2-40B4-BE49-F238E27FC236}">
                <a16:creationId xmlns:a16="http://schemas.microsoft.com/office/drawing/2014/main" id="{0C27BFC3-3F27-421D-8090-0C71F06CB482}"/>
              </a:ext>
            </a:extLst>
          </p:cNvPr>
          <p:cNvCxnSpPr>
            <a:cxnSpLocks/>
            <a:stCxn id="65" idx="0"/>
            <a:endCxn id="53" idx="4"/>
          </p:cNvCxnSpPr>
          <p:nvPr/>
        </p:nvCxnSpPr>
        <p:spPr>
          <a:xfrm rot="16200000" flipV="1">
            <a:off x="7626305" y="5100979"/>
            <a:ext cx="495216" cy="1"/>
          </a:xfrm>
          <a:prstGeom prst="curved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adroTexto 5">
            <a:extLst>
              <a:ext uri="{FF2B5EF4-FFF2-40B4-BE49-F238E27FC236}">
                <a16:creationId xmlns:a16="http://schemas.microsoft.com/office/drawing/2014/main" id="{8613E4C0-D1CB-4D59-A739-1ADD72A7325B}"/>
              </a:ext>
            </a:extLst>
          </p:cNvPr>
          <p:cNvSpPr txBox="1"/>
          <p:nvPr/>
        </p:nvSpPr>
        <p:spPr>
          <a:xfrm>
            <a:off x="4961651" y="584965"/>
            <a:ext cx="25324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TRAMPA DE POBREZA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E1AEDB6-6D2D-481D-B1B4-632D0994CEFF}"/>
              </a:ext>
            </a:extLst>
          </p:cNvPr>
          <p:cNvSpPr txBox="1"/>
          <p:nvPr/>
        </p:nvSpPr>
        <p:spPr>
          <a:xfrm>
            <a:off x="2650435" y="1631927"/>
            <a:ext cx="333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</a:p>
        </p:txBody>
      </p:sp>
      <p:sp>
        <p:nvSpPr>
          <p:cNvPr id="70" name="CuadroTexto 69">
            <a:extLst>
              <a:ext uri="{FF2B5EF4-FFF2-40B4-BE49-F238E27FC236}">
                <a16:creationId xmlns:a16="http://schemas.microsoft.com/office/drawing/2014/main" id="{BB32B96A-8C44-45AF-9353-FD1E5E465F87}"/>
              </a:ext>
            </a:extLst>
          </p:cNvPr>
          <p:cNvSpPr txBox="1"/>
          <p:nvPr/>
        </p:nvSpPr>
        <p:spPr>
          <a:xfrm>
            <a:off x="4104859" y="3295483"/>
            <a:ext cx="303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</a:p>
        </p:txBody>
      </p:sp>
      <p:sp>
        <p:nvSpPr>
          <p:cNvPr id="71" name="CuadroTexto 70">
            <a:extLst>
              <a:ext uri="{FF2B5EF4-FFF2-40B4-BE49-F238E27FC236}">
                <a16:creationId xmlns:a16="http://schemas.microsoft.com/office/drawing/2014/main" id="{F2430524-1C6F-4B11-8961-2EF191F4AD60}"/>
              </a:ext>
            </a:extLst>
          </p:cNvPr>
          <p:cNvSpPr txBox="1"/>
          <p:nvPr/>
        </p:nvSpPr>
        <p:spPr>
          <a:xfrm>
            <a:off x="2652214" y="3807407"/>
            <a:ext cx="303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</a:p>
        </p:txBody>
      </p:sp>
      <p:sp>
        <p:nvSpPr>
          <p:cNvPr id="72" name="CuadroTexto 71">
            <a:extLst>
              <a:ext uri="{FF2B5EF4-FFF2-40B4-BE49-F238E27FC236}">
                <a16:creationId xmlns:a16="http://schemas.microsoft.com/office/drawing/2014/main" id="{FB33E3DE-4576-4F23-8D97-3BA90DDA9B5F}"/>
              </a:ext>
            </a:extLst>
          </p:cNvPr>
          <p:cNvSpPr txBox="1"/>
          <p:nvPr/>
        </p:nvSpPr>
        <p:spPr>
          <a:xfrm>
            <a:off x="3116479" y="4873979"/>
            <a:ext cx="303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</a:t>
            </a:r>
          </a:p>
        </p:txBody>
      </p:sp>
      <p:sp>
        <p:nvSpPr>
          <p:cNvPr id="73" name="CuadroTexto 72">
            <a:extLst>
              <a:ext uri="{FF2B5EF4-FFF2-40B4-BE49-F238E27FC236}">
                <a16:creationId xmlns:a16="http://schemas.microsoft.com/office/drawing/2014/main" id="{44538B49-921F-4530-96D1-5F933F6A62A6}"/>
              </a:ext>
            </a:extLst>
          </p:cNvPr>
          <p:cNvSpPr txBox="1"/>
          <p:nvPr/>
        </p:nvSpPr>
        <p:spPr>
          <a:xfrm>
            <a:off x="1684076" y="4983952"/>
            <a:ext cx="303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</a:t>
            </a:r>
          </a:p>
        </p:txBody>
      </p:sp>
      <p:cxnSp>
        <p:nvCxnSpPr>
          <p:cNvPr id="17" name="Conector curvado 16"/>
          <p:cNvCxnSpPr>
            <a:stCxn id="45" idx="0"/>
            <a:endCxn id="28" idx="4"/>
          </p:cNvCxnSpPr>
          <p:nvPr/>
        </p:nvCxnSpPr>
        <p:spPr>
          <a:xfrm rot="5400000" flipH="1" flipV="1">
            <a:off x="6055313" y="2537353"/>
            <a:ext cx="365707" cy="660366"/>
          </a:xfrm>
          <a:prstGeom prst="curvedConnector3">
            <a:avLst/>
          </a:prstGeom>
          <a:ln w="38100"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0" name="Conector curvado 19"/>
          <p:cNvCxnSpPr>
            <a:stCxn id="28" idx="5"/>
            <a:endCxn id="44" idx="0"/>
          </p:cNvCxnSpPr>
          <p:nvPr/>
        </p:nvCxnSpPr>
        <p:spPr>
          <a:xfrm rot="16200000" flipH="1">
            <a:off x="8230569" y="1634866"/>
            <a:ext cx="421951" cy="2307841"/>
          </a:xfrm>
          <a:prstGeom prst="curvedConnector3">
            <a:avLst/>
          </a:prstGeom>
          <a:ln w="38100"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2" name="Conector curvado 21"/>
          <p:cNvCxnSpPr>
            <a:stCxn id="38" idx="6"/>
            <a:endCxn id="45" idx="2"/>
          </p:cNvCxnSpPr>
          <p:nvPr/>
        </p:nvCxnSpPr>
        <p:spPr>
          <a:xfrm>
            <a:off x="4105774" y="2950572"/>
            <a:ext cx="669707" cy="542935"/>
          </a:xfrm>
          <a:prstGeom prst="curvedConnector3">
            <a:avLst/>
          </a:prstGeom>
          <a:ln w="38100"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80312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b="1" dirty="0">
                <a:solidFill>
                  <a:srgbClr val="0070C0"/>
                </a:solidFill>
              </a:rPr>
              <a:t>Insuficiencia dinámica y restricción externa al crecimiento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s-MX" b="1" dirty="0"/>
                  <a:t>ID</a:t>
                </a:r>
                <a:r>
                  <a:rPr lang="es-MX" dirty="0"/>
                  <a:t>: incapacidad del sistema económico para generar una tasa de acumulación de capital suficiente –manifiesta en el crecimiento del sector industrial- para absorber el empleo que hay en la economía.</a:t>
                </a:r>
              </a:p>
              <a:p>
                <a:r>
                  <a:rPr lang="es-MX" dirty="0"/>
                  <a:t>De acuerdo con Avendaño y Perrotini (2015) existe </a:t>
                </a:r>
                <a:r>
                  <a:rPr lang="es-MX" b="1" dirty="0"/>
                  <a:t>ID cuando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MX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b="1" i="1">
                            <a:effectLst/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  <m:sub>
                        <m:r>
                          <a:rPr lang="es-MX" b="1" i="1">
                            <a:effectLst/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sSub>
                      <m:sSubPr>
                        <m:ctrlPr>
                          <a:rPr lang="es-MX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b="1" i="0" smtClean="0"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es-MX" b="1" i="1">
                            <a:effectLst/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  <m:sub>
                        <m:r>
                          <a:rPr lang="es-MX" b="1" i="1">
                            <a:effectLst/>
                            <a:latin typeface="Cambria Math" panose="02040503050406030204" pitchFamily="18" charset="0"/>
                          </a:rPr>
                          <m:t>𝒘</m:t>
                        </m:r>
                      </m:sub>
                    </m:sSub>
                  </m:oMath>
                </a14:m>
                <a:r>
                  <a:rPr lang="es-MX" dirty="0"/>
                  <a:t>. </a:t>
                </a:r>
                <a:endParaRPr lang="es-MX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MX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s-MX">
                            <a:effectLst/>
                            <a:latin typeface="Cambria Math" panose="02040503050406030204" pitchFamily="18" charset="0"/>
                          </a:rPr>
                          <m:t>k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s-MX">
                            <a:effectLst/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</m:sSub>
                  </m:oMath>
                </a14:m>
                <a:r>
                  <a:rPr lang="es-MX" dirty="0"/>
                  <a:t> es la tasa de acumulación de capital que mantiene constante la tasa de desempleo en el largo plazo 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MX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s-MX">
                            <a:effectLst/>
                            <a:latin typeface="Cambria Math" panose="02040503050406030204" pitchFamily="18" charset="0"/>
                          </a:rPr>
                          <m:t>g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s-MX">
                            <a:effectLst/>
                            <a:latin typeface="Cambria Math" panose="02040503050406030204" pitchFamily="18" charset="0"/>
                          </a:rPr>
                          <m:t>w</m:t>
                        </m:r>
                      </m:sub>
                    </m:sSub>
                  </m:oMath>
                </a14:m>
                <a:r>
                  <a:rPr lang="es-MX" dirty="0"/>
                  <a:t> es la tasa que mantiene el pleno empleo del capital en el largo plazo. </a:t>
                </a:r>
              </a:p>
              <a:p>
                <a:endParaRPr lang="es-MX" dirty="0">
                  <a:effectLst/>
                </a:endParaRPr>
              </a:p>
              <a:p>
                <a:endParaRPr lang="es-MX" dirty="0"/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381" r="-1797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324388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13B54E26-B76A-457C-AE58-29483C9D6D47}"/>
              </a:ext>
            </a:extLst>
          </p:cNvPr>
          <p:cNvSpPr txBox="1"/>
          <p:nvPr/>
        </p:nvSpPr>
        <p:spPr>
          <a:xfrm>
            <a:off x="1133014" y="6536377"/>
            <a:ext cx="47642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Fuente: Cálculo propio con datos de EUDOXIO (2018).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A919385-D9AE-472E-8C72-D518F5C1E8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-2862493" y="2862494"/>
            <a:ext cx="6858000" cy="113301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0D51A70-9548-4612-809D-E00EC7D1C8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9776" y="155733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6A2FA9E0-01F4-4EC6-B000-C120E675C4A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5646935"/>
              </p:ext>
            </p:extLst>
          </p:nvPr>
        </p:nvGraphicFramePr>
        <p:xfrm>
          <a:off x="2878839" y="330095"/>
          <a:ext cx="7337133" cy="6007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33" name="EViews" r:id="rId4" imgW="3908880" imgH="3186720" progId="EViews.Workfile.2">
                  <p:embed/>
                </p:oleObj>
              </mc:Choice>
              <mc:Fallback>
                <p:oleObj name="EViews" r:id="rId4" imgW="3908880" imgH="3186720" progId="EViews.Workfile.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8839" y="330095"/>
                        <a:ext cx="7337133" cy="600727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5">
            <a:extLst>
              <a:ext uri="{FF2B5EF4-FFF2-40B4-BE49-F238E27FC236}">
                <a16:creationId xmlns:a16="http://schemas.microsoft.com/office/drawing/2014/main" id="{F1EF5EDF-3447-4912-8BBC-F5AD11E161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C0573D1A-2673-49DF-9EAA-68A6052BDE7B}"/>
              </a:ext>
            </a:extLst>
          </p:cNvPr>
          <p:cNvCxnSpPr/>
          <p:nvPr/>
        </p:nvCxnSpPr>
        <p:spPr>
          <a:xfrm>
            <a:off x="8976320" y="4293096"/>
            <a:ext cx="0" cy="10795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D990E485-3758-4A57-ADA1-2CD93411AE52}"/>
              </a:ext>
            </a:extLst>
          </p:cNvPr>
          <p:cNvCxnSpPr/>
          <p:nvPr/>
        </p:nvCxnSpPr>
        <p:spPr>
          <a:xfrm flipV="1">
            <a:off x="8976320" y="1196752"/>
            <a:ext cx="0" cy="30243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uadroTexto 10">
            <a:extLst>
              <a:ext uri="{FF2B5EF4-FFF2-40B4-BE49-F238E27FC236}">
                <a16:creationId xmlns:a16="http://schemas.microsoft.com/office/drawing/2014/main" id="{AF796302-8BD6-4AC1-9406-C0F638D51DD3}"/>
              </a:ext>
            </a:extLst>
          </p:cNvPr>
          <p:cNvSpPr txBox="1"/>
          <p:nvPr/>
        </p:nvSpPr>
        <p:spPr>
          <a:xfrm>
            <a:off x="8400256" y="3758717"/>
            <a:ext cx="720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2009</a:t>
            </a:r>
          </a:p>
        </p:txBody>
      </p:sp>
    </p:spTree>
    <p:extLst>
      <p:ext uri="{BB962C8B-B14F-4D97-AF65-F5344CB8AC3E}">
        <p14:creationId xmlns:p14="http://schemas.microsoft.com/office/powerpoint/2010/main" val="192639704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359713" y="361070"/>
            <a:ext cx="1042147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México: Pobreza por ingresos</a:t>
            </a:r>
          </a:p>
          <a:p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pic>
        <p:nvPicPr>
          <p:cNvPr id="3" name="Imagen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496" y="1664838"/>
            <a:ext cx="5841528" cy="3886199"/>
          </a:xfrm>
          <a:prstGeom prst="rect">
            <a:avLst/>
          </a:prstGeom>
          <a:noFill/>
        </p:spPr>
      </p:pic>
      <p:sp>
        <p:nvSpPr>
          <p:cNvPr id="4" name="Rectángulo 3"/>
          <p:cNvSpPr/>
          <p:nvPr/>
        </p:nvSpPr>
        <p:spPr>
          <a:xfrm>
            <a:off x="7620000" y="1874728"/>
            <a:ext cx="4161183" cy="3108543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MX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Pobreza por ingresos: ingresos de las personas con los valores monetarios de diferentes líneas alimentaria, capacidades y patrimonio (CONEVAL, 2018).	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488CDFD-097D-4071-9B02-14316BC053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-2862493" y="2862494"/>
            <a:ext cx="6858000" cy="1133013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8BE96F21-DF83-456F-924B-288B423D1E62}"/>
              </a:ext>
            </a:extLst>
          </p:cNvPr>
          <p:cNvSpPr txBox="1"/>
          <p:nvPr/>
        </p:nvSpPr>
        <p:spPr>
          <a:xfrm>
            <a:off x="1133014" y="6560546"/>
            <a:ext cx="37131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Fuente: CONEVAL (2018).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5318864E-CFC9-4C90-BF25-3DBDA53E8C19}"/>
              </a:ext>
            </a:extLst>
          </p:cNvPr>
          <p:cNvSpPr/>
          <p:nvPr/>
        </p:nvSpPr>
        <p:spPr>
          <a:xfrm>
            <a:off x="2279576" y="3247480"/>
            <a:ext cx="648072" cy="187220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8B4A21F0-0B1E-4AC9-ABFA-235571425527}"/>
              </a:ext>
            </a:extLst>
          </p:cNvPr>
          <p:cNvSpPr/>
          <p:nvPr/>
        </p:nvSpPr>
        <p:spPr>
          <a:xfrm>
            <a:off x="3071664" y="2458392"/>
            <a:ext cx="648072" cy="266129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1867185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C52ED8-FA27-4EB1-A2A2-2B392F6C7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0126" y="0"/>
            <a:ext cx="11071874" cy="857281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es-MX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s-MX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MX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Población en pobreza, 1992-2016</a:t>
            </a:r>
            <a:br>
              <a:rPr lang="es-MX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MX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(% de la población total)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8F1855D-2BB4-4A56-8E14-83686AA329A0}"/>
              </a:ext>
            </a:extLst>
          </p:cNvPr>
          <p:cNvSpPr txBox="1"/>
          <p:nvPr/>
        </p:nvSpPr>
        <p:spPr>
          <a:xfrm>
            <a:off x="1120126" y="6359792"/>
            <a:ext cx="41859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Nota: Datos interpolados a través del método de Denton (1971).</a:t>
            </a:r>
          </a:p>
          <a:p>
            <a:r>
              <a:rPr lang="es-MX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Fuente: CONEVAL (2018).</a:t>
            </a:r>
          </a:p>
        </p:txBody>
      </p:sp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3958701"/>
              </p:ext>
            </p:extLst>
          </p:nvPr>
        </p:nvGraphicFramePr>
        <p:xfrm>
          <a:off x="1270000" y="1412875"/>
          <a:ext cx="10922000" cy="4852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0" name="EViews" r:id="rId3" imgW="5400762" imgH="3181358" progId="EViews.Workfile.2">
                  <p:embed/>
                </p:oleObj>
              </mc:Choice>
              <mc:Fallback>
                <p:oleObj name="EViews" r:id="rId3" imgW="5400762" imgH="3181358" progId="EViews.Workfile.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70000" y="1412875"/>
                        <a:ext cx="10922000" cy="4852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CDAA7761-5AF5-498D-8895-0531D46518FD}"/>
              </a:ext>
            </a:extLst>
          </p:cNvPr>
          <p:cNvSpPr txBox="1"/>
          <p:nvPr/>
        </p:nvSpPr>
        <p:spPr>
          <a:xfrm>
            <a:off x="10848528" y="458112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20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1E37088-F248-4425-84F2-72B228AF4151}"/>
              </a:ext>
            </a:extLst>
          </p:cNvPr>
          <p:cNvSpPr txBox="1"/>
          <p:nvPr/>
        </p:nvSpPr>
        <p:spPr>
          <a:xfrm>
            <a:off x="10992544" y="2636912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53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6B23A09F-F90E-4334-BD3C-DCCEE0BA8D16}"/>
              </a:ext>
            </a:extLst>
          </p:cNvPr>
          <p:cNvSpPr txBox="1"/>
          <p:nvPr/>
        </p:nvSpPr>
        <p:spPr>
          <a:xfrm>
            <a:off x="6926382" y="4688418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13.9%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BFBEF8E-152B-41F7-96B0-931DBD1104F2}"/>
              </a:ext>
            </a:extLst>
          </p:cNvPr>
          <p:cNvSpPr txBox="1"/>
          <p:nvPr/>
        </p:nvSpPr>
        <p:spPr>
          <a:xfrm>
            <a:off x="6892799" y="2821578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45%</a:t>
            </a: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6FB069B6-1342-43E2-8EBB-736C9099E99C}"/>
              </a:ext>
            </a:extLst>
          </p:cNvPr>
          <p:cNvSpPr/>
          <p:nvPr/>
        </p:nvSpPr>
        <p:spPr>
          <a:xfrm>
            <a:off x="6697478" y="3080519"/>
            <a:ext cx="390642" cy="408298"/>
          </a:xfrm>
          <a:prstGeom prst="ellipse">
            <a:avLst/>
          </a:prstGeom>
          <a:solidFill>
            <a:srgbClr val="4472C4">
              <a:alpha val="20000"/>
            </a:srgb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877D532B-74E1-440F-8421-6A73032B1659}"/>
              </a:ext>
            </a:extLst>
          </p:cNvPr>
          <p:cNvSpPr txBox="1"/>
          <p:nvPr/>
        </p:nvSpPr>
        <p:spPr>
          <a:xfrm>
            <a:off x="4140444" y="3762891"/>
            <a:ext cx="2347813" cy="338554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1600" dirty="0"/>
              <a:t>2006: mínimo histórico</a:t>
            </a:r>
          </a:p>
        </p:txBody>
      </p:sp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id="{F384804D-D091-4390-9DE7-9FDF47BEA543}"/>
              </a:ext>
            </a:extLst>
          </p:cNvPr>
          <p:cNvCxnSpPr>
            <a:cxnSpLocks/>
            <a:stCxn id="12" idx="0"/>
            <a:endCxn id="10" idx="3"/>
          </p:cNvCxnSpPr>
          <p:nvPr/>
        </p:nvCxnSpPr>
        <p:spPr>
          <a:xfrm flipV="1">
            <a:off x="5314351" y="3429023"/>
            <a:ext cx="1440335" cy="333868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lipse 15">
            <a:extLst>
              <a:ext uri="{FF2B5EF4-FFF2-40B4-BE49-F238E27FC236}">
                <a16:creationId xmlns:a16="http://schemas.microsoft.com/office/drawing/2014/main" id="{86F0E561-3649-4985-8D21-44BB20C8A3AD}"/>
              </a:ext>
            </a:extLst>
          </p:cNvPr>
          <p:cNvSpPr/>
          <p:nvPr/>
        </p:nvSpPr>
        <p:spPr>
          <a:xfrm>
            <a:off x="6731061" y="5036827"/>
            <a:ext cx="390642" cy="408298"/>
          </a:xfrm>
          <a:prstGeom prst="ellipse">
            <a:avLst/>
          </a:prstGeom>
          <a:solidFill>
            <a:srgbClr val="4472C4">
              <a:alpha val="20000"/>
            </a:srgb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cxnSp>
        <p:nvCxnSpPr>
          <p:cNvPr id="17" name="Conector recto de flecha 16">
            <a:extLst>
              <a:ext uri="{FF2B5EF4-FFF2-40B4-BE49-F238E27FC236}">
                <a16:creationId xmlns:a16="http://schemas.microsoft.com/office/drawing/2014/main" id="{66B27429-D584-4B57-BD9E-E53F54E87DB6}"/>
              </a:ext>
            </a:extLst>
          </p:cNvPr>
          <p:cNvCxnSpPr>
            <a:cxnSpLocks/>
            <a:stCxn id="12" idx="2"/>
            <a:endCxn id="16" idx="0"/>
          </p:cNvCxnSpPr>
          <p:nvPr/>
        </p:nvCxnSpPr>
        <p:spPr>
          <a:xfrm>
            <a:off x="5314351" y="4101445"/>
            <a:ext cx="1612031" cy="935382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152693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730D49-7E28-4CBA-BE46-6BE5E7FE4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0687" y="81589"/>
            <a:ext cx="10515600" cy="965333"/>
          </a:xfrm>
        </p:spPr>
        <p:txBody>
          <a:bodyPr>
            <a:normAutofit fontScale="90000"/>
          </a:bodyPr>
          <a:lstStyle/>
          <a:p>
            <a:pPr algn="ctr"/>
            <a:r>
              <a:rPr lang="es-MX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Pobreza alimentaria y PIB, 1990-2016</a:t>
            </a:r>
            <a:br>
              <a:rPr lang="es-MX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MX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(Tasas de crecimiento)</a:t>
            </a:r>
            <a:endParaRPr lang="es-MX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3B54E26-B76A-457C-AE58-29483C9D6D47}"/>
              </a:ext>
            </a:extLst>
          </p:cNvPr>
          <p:cNvSpPr txBox="1"/>
          <p:nvPr/>
        </p:nvSpPr>
        <p:spPr>
          <a:xfrm>
            <a:off x="1133014" y="6560546"/>
            <a:ext cx="37131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Fuente: Cálculo propio con datos de INEGI (2018)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A919385-D9AE-472E-8C72-D518F5C1E8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-2862493" y="2862494"/>
            <a:ext cx="6858000" cy="1133013"/>
          </a:xfrm>
          <a:prstGeom prst="rect">
            <a:avLst/>
          </a:prstGeom>
        </p:spPr>
      </p:pic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26D20B6C-2EA6-4A11-8780-3396D276867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5859297"/>
              </p:ext>
            </p:extLst>
          </p:nvPr>
        </p:nvGraphicFramePr>
        <p:xfrm>
          <a:off x="1199274" y="1188616"/>
          <a:ext cx="10992725" cy="5192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91" name="EViews" r:id="rId4" imgW="5467331" imgH="3181543" progId="EViews.Workfile.2">
                  <p:embed/>
                </p:oleObj>
              </mc:Choice>
              <mc:Fallback>
                <p:oleObj name="EViews" r:id="rId4" imgW="5467331" imgH="3181543" progId="EViews.Workfile.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9274" y="1188616"/>
                        <a:ext cx="10992725" cy="5192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DC64E0CE-C2C2-4292-A12B-FCD6647D59F2}"/>
              </a:ext>
            </a:extLst>
          </p:cNvPr>
          <p:cNvCxnSpPr/>
          <p:nvPr/>
        </p:nvCxnSpPr>
        <p:spPr>
          <a:xfrm>
            <a:off x="1847528" y="4149080"/>
            <a:ext cx="103444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uadroTexto 11">
            <a:extLst>
              <a:ext uri="{FF2B5EF4-FFF2-40B4-BE49-F238E27FC236}">
                <a16:creationId xmlns:a16="http://schemas.microsoft.com/office/drawing/2014/main" id="{48FB676F-DDF8-4A03-9062-27065B9AD732}"/>
              </a:ext>
            </a:extLst>
          </p:cNvPr>
          <p:cNvSpPr txBox="1"/>
          <p:nvPr/>
        </p:nvSpPr>
        <p:spPr>
          <a:xfrm>
            <a:off x="5447928" y="2293421"/>
            <a:ext cx="1791130" cy="830997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1600" dirty="0"/>
              <a:t>Media 1997-2007</a:t>
            </a:r>
          </a:p>
          <a:p>
            <a:pPr algn="ctr"/>
            <a:r>
              <a:rPr lang="es-MX" sz="1600" dirty="0"/>
              <a:t>PIB =   3.62</a:t>
            </a:r>
          </a:p>
          <a:p>
            <a:pPr algn="ctr"/>
            <a:r>
              <a:rPr lang="es-MX" sz="1600" dirty="0" err="1"/>
              <a:t>Pob</a:t>
            </a:r>
            <a:r>
              <a:rPr lang="es-MX" sz="1600" dirty="0"/>
              <a:t> = -6.75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D1A693FC-AC94-49F2-9772-203B9431C95C}"/>
              </a:ext>
            </a:extLst>
          </p:cNvPr>
          <p:cNvSpPr txBox="1"/>
          <p:nvPr/>
        </p:nvSpPr>
        <p:spPr>
          <a:xfrm>
            <a:off x="9912424" y="2390254"/>
            <a:ext cx="1791130" cy="830997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1600" dirty="0"/>
              <a:t>Media 2009-2016</a:t>
            </a:r>
          </a:p>
          <a:p>
            <a:pPr algn="ctr"/>
            <a:r>
              <a:rPr lang="es-MX" sz="1600" dirty="0"/>
              <a:t>PIB = 2.35</a:t>
            </a:r>
          </a:p>
          <a:p>
            <a:pPr algn="ctr"/>
            <a:r>
              <a:rPr lang="es-MX" sz="1600" dirty="0" err="1"/>
              <a:t>Pob</a:t>
            </a:r>
            <a:r>
              <a:rPr lang="es-MX" sz="1600" dirty="0"/>
              <a:t> = 0.62</a:t>
            </a:r>
          </a:p>
        </p:txBody>
      </p:sp>
    </p:spTree>
    <p:extLst>
      <p:ext uri="{BB962C8B-B14F-4D97-AF65-F5344CB8AC3E}">
        <p14:creationId xmlns:p14="http://schemas.microsoft.com/office/powerpoint/2010/main" val="203897098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C52ED8-FA27-4EB1-A2A2-2B392F6C7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0126" y="178238"/>
            <a:ext cx="11071874" cy="718987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es-MX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s-MX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s-MX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MX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Gasto en Desarrollo Social, 1990-2017</a:t>
            </a:r>
            <a:br>
              <a:rPr lang="es-MX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MX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(% PIB)</a:t>
            </a:r>
            <a:br>
              <a:rPr lang="es-MX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s-MX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s-MX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8F1855D-2BB4-4A56-8E14-83686AA329A0}"/>
              </a:ext>
            </a:extLst>
          </p:cNvPr>
          <p:cNvSpPr txBox="1"/>
          <p:nvPr/>
        </p:nvSpPr>
        <p:spPr>
          <a:xfrm>
            <a:off x="1120126" y="6365285"/>
            <a:ext cx="109686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Fuente: SEDESOL (2017), SHCP (2018) y CEFP (2015)</a:t>
            </a:r>
          </a:p>
          <a:p>
            <a:r>
              <a:rPr lang="es-MX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Nota: Los datos de 1990 a 1996 se extrapolaron por regla de tres con datos de SHCP (2018) y CEFP (2015). Los datos posteriores a 1996 se obtuvieron de SEDESOL (2017). 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928056" y="212501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790941" y="197046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391696" y="111124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825025" y="212501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3928056" y="139695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graphicFrame>
        <p:nvGraphicFramePr>
          <p:cNvPr id="9" name="Objeto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9089767"/>
              </p:ext>
            </p:extLst>
          </p:nvPr>
        </p:nvGraphicFramePr>
        <p:xfrm>
          <a:off x="1223302" y="1107638"/>
          <a:ext cx="10968698" cy="5124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86" name="EViews" r:id="rId3" imgW="5372016" imgH="2800243" progId="EViews.Workfile.2">
                  <p:embed/>
                </p:oleObj>
              </mc:Choice>
              <mc:Fallback>
                <p:oleObj name="EViews" r:id="rId3" imgW="5372016" imgH="2800243" progId="EViews.Workfile.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23302" y="1107638"/>
                        <a:ext cx="10968698" cy="5124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810831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730D49-7E28-4CBA-BE46-6BE5E7FE4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3938" y="81589"/>
            <a:ext cx="10515600" cy="965333"/>
          </a:xfrm>
        </p:spPr>
        <p:txBody>
          <a:bodyPr>
            <a:normAutofit fontScale="90000"/>
          </a:bodyPr>
          <a:lstStyle/>
          <a:p>
            <a:pPr algn="ctr"/>
            <a:r>
              <a:rPr lang="es-MX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México: Evolución de la pobreza y el gasto social, crecimientos</a:t>
            </a:r>
            <a:br>
              <a:rPr lang="es-MX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MX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1990-2016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3B54E26-B76A-457C-AE58-29483C9D6D47}"/>
              </a:ext>
            </a:extLst>
          </p:cNvPr>
          <p:cNvSpPr txBox="1"/>
          <p:nvPr/>
        </p:nvSpPr>
        <p:spPr>
          <a:xfrm>
            <a:off x="1133014" y="6560546"/>
            <a:ext cx="37131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Fuente: Cálculo propio con datos de INEGI (2018).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A919385-D9AE-472E-8C72-D518F5C1E8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-2862493" y="2862494"/>
            <a:ext cx="6858000" cy="1133013"/>
          </a:xfrm>
          <a:prstGeom prst="rect">
            <a:avLst/>
          </a:prstGeom>
        </p:spPr>
      </p:pic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9FE6B366-50D1-4F63-85AF-CAD4E7D89AA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6753999"/>
              </p:ext>
            </p:extLst>
          </p:nvPr>
        </p:nvGraphicFramePr>
        <p:xfrm>
          <a:off x="1178222" y="1075344"/>
          <a:ext cx="10966450" cy="5164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17" name="EViews" r:id="rId4" imgW="5476786" imgH="3333695" progId="EViews.Workfile.2">
                  <p:embed/>
                </p:oleObj>
              </mc:Choice>
              <mc:Fallback>
                <p:oleObj name="EViews" r:id="rId4" imgW="5476786" imgH="3333695" progId="EViews.Workfile.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78222" y="1075344"/>
                        <a:ext cx="10966450" cy="5164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25205120-FA34-427C-BB91-CAB08936142E}"/>
              </a:ext>
            </a:extLst>
          </p:cNvPr>
          <p:cNvCxnSpPr/>
          <p:nvPr/>
        </p:nvCxnSpPr>
        <p:spPr>
          <a:xfrm flipV="1">
            <a:off x="1866578" y="3789040"/>
            <a:ext cx="10325422" cy="14401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uadroTexto 9">
            <a:extLst>
              <a:ext uri="{FF2B5EF4-FFF2-40B4-BE49-F238E27FC236}">
                <a16:creationId xmlns:a16="http://schemas.microsoft.com/office/drawing/2014/main" id="{D3A32A16-D7D4-482A-ACA6-68B5E72988DF}"/>
              </a:ext>
            </a:extLst>
          </p:cNvPr>
          <p:cNvSpPr txBox="1"/>
          <p:nvPr/>
        </p:nvSpPr>
        <p:spPr>
          <a:xfrm>
            <a:off x="6418526" y="1482615"/>
            <a:ext cx="1503098" cy="830997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1600" dirty="0"/>
              <a:t>Media 97-2007</a:t>
            </a:r>
          </a:p>
          <a:p>
            <a:pPr algn="ctr"/>
            <a:r>
              <a:rPr lang="es-MX" sz="1600" dirty="0" err="1"/>
              <a:t>Pob</a:t>
            </a:r>
            <a:r>
              <a:rPr lang="es-MX" sz="1600" dirty="0"/>
              <a:t> = -6.75</a:t>
            </a:r>
          </a:p>
          <a:p>
            <a:pPr algn="ctr"/>
            <a:r>
              <a:rPr lang="es-MX" sz="1600" dirty="0"/>
              <a:t>GDS =  3.18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3AA59CF9-9899-4CFE-A1BB-08BE18C6D2C0}"/>
              </a:ext>
            </a:extLst>
          </p:cNvPr>
          <p:cNvSpPr txBox="1"/>
          <p:nvPr/>
        </p:nvSpPr>
        <p:spPr>
          <a:xfrm>
            <a:off x="10217192" y="2136631"/>
            <a:ext cx="1800200" cy="830997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1600" dirty="0"/>
              <a:t>Media 2009-2016</a:t>
            </a:r>
          </a:p>
          <a:p>
            <a:pPr algn="ctr"/>
            <a:r>
              <a:rPr lang="es-MX" sz="1600" dirty="0" err="1"/>
              <a:t>Pob</a:t>
            </a:r>
            <a:r>
              <a:rPr lang="es-MX" sz="1600" dirty="0"/>
              <a:t> = 0.62</a:t>
            </a:r>
          </a:p>
          <a:p>
            <a:pPr algn="ctr"/>
            <a:r>
              <a:rPr lang="es-MX" sz="1600" dirty="0"/>
              <a:t>GDS = -0.69</a:t>
            </a:r>
          </a:p>
        </p:txBody>
      </p:sp>
    </p:spTree>
    <p:extLst>
      <p:ext uri="{BB962C8B-B14F-4D97-AF65-F5344CB8AC3E}">
        <p14:creationId xmlns:p14="http://schemas.microsoft.com/office/powerpoint/2010/main" val="253006228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8781456"/>
              </p:ext>
            </p:extLst>
          </p:nvPr>
        </p:nvGraphicFramePr>
        <p:xfrm>
          <a:off x="2130425" y="2135188"/>
          <a:ext cx="4230688" cy="417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74" name="EViews" r:id="rId3" imgW="3238415" imgH="3200495" progId="EViews.Workfile.2">
                  <p:embed/>
                </p:oleObj>
              </mc:Choice>
              <mc:Fallback>
                <p:oleObj name="EViews" r:id="rId3" imgW="3238415" imgH="3200495" progId="EViews.Workfile.2">
                  <p:embed/>
                  <p:pic>
                    <p:nvPicPr>
                      <p:cNvPr id="3" name="Objeto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0425" y="2135188"/>
                        <a:ext cx="4230688" cy="41751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8179685"/>
              </p:ext>
            </p:extLst>
          </p:nvPr>
        </p:nvGraphicFramePr>
        <p:xfrm>
          <a:off x="6680323" y="2134131"/>
          <a:ext cx="4240213" cy="416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75" name="EViews" r:id="rId5" imgW="3295528" imgH="3209970" progId="EViews.Workfile.2">
                  <p:embed/>
                </p:oleObj>
              </mc:Choice>
              <mc:Fallback>
                <p:oleObj name="EViews" r:id="rId5" imgW="3295528" imgH="3209970" progId="EViews.Workfile.2">
                  <p:embed/>
                  <p:pic>
                    <p:nvPicPr>
                      <p:cNvPr id="4" name="Objeto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80323" y="2134131"/>
                        <a:ext cx="4240213" cy="41687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133014" y="48203"/>
            <a:ext cx="10851223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Pobreza Alimentaria (% Población)</a:t>
            </a:r>
            <a:r>
              <a:rPr kumimoji="0" lang="es-MX" sz="32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kumimoji="0" lang="es-MX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Gasto en Desarrollo Social (% PIB), 1990-2018</a:t>
            </a:r>
            <a:endParaRPr kumimoji="0" lang="es-MX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133014" y="6596391"/>
            <a:ext cx="613287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Fuente: Elaboración propia con datos de SEDESOL (2017), SHCP (2018) y CEFP (2015).</a:t>
            </a:r>
            <a:endParaRPr kumimoji="0" lang="es-MX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CD608E1-33C8-4242-B5CA-7DF2C658DAE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6200000">
            <a:off x="-2862493" y="2862494"/>
            <a:ext cx="6858000" cy="1133013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698175E6-4D11-4044-9C2A-A5CFFD9B56CF}"/>
              </a:ext>
            </a:extLst>
          </p:cNvPr>
          <p:cNvSpPr txBox="1"/>
          <p:nvPr/>
        </p:nvSpPr>
        <p:spPr>
          <a:xfrm>
            <a:off x="7464152" y="1337983"/>
            <a:ext cx="3137834" cy="769441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2006-2016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99E5C10-6BBB-4E59-88AF-66B6601415D9}"/>
              </a:ext>
            </a:extLst>
          </p:cNvPr>
          <p:cNvSpPr txBox="1"/>
          <p:nvPr/>
        </p:nvSpPr>
        <p:spPr>
          <a:xfrm>
            <a:off x="2958166" y="1337984"/>
            <a:ext cx="3137834" cy="769441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1990-2006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2BFDA721-BF79-4DF0-917C-4DFA622BDAC5}"/>
              </a:ext>
            </a:extLst>
          </p:cNvPr>
          <p:cNvSpPr txBox="1"/>
          <p:nvPr/>
        </p:nvSpPr>
        <p:spPr>
          <a:xfrm>
            <a:off x="3510935" y="3512598"/>
            <a:ext cx="12961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/>
          </a:p>
          <a:p>
            <a:r>
              <a:rPr lang="es-MX" dirty="0"/>
              <a:t>	</a:t>
            </a:r>
          </a:p>
          <a:p>
            <a:br>
              <a:rPr lang="es-MX" dirty="0"/>
            </a:br>
            <a:endParaRPr lang="es-MX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9CF5257-F0FC-4225-B610-C29B48B0D14F}"/>
              </a:ext>
            </a:extLst>
          </p:cNvPr>
          <p:cNvSpPr txBox="1"/>
          <p:nvPr/>
        </p:nvSpPr>
        <p:spPr>
          <a:xfrm>
            <a:off x="3213821" y="4664756"/>
            <a:ext cx="1183597" cy="830997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1600" dirty="0"/>
              <a:t>r = -0.55</a:t>
            </a:r>
          </a:p>
          <a:p>
            <a:pPr algn="ctr"/>
            <a:r>
              <a:rPr lang="es-MX" sz="1600" dirty="0"/>
              <a:t>t (-2.39)</a:t>
            </a:r>
          </a:p>
          <a:p>
            <a:pPr algn="ctr"/>
            <a:r>
              <a:rPr lang="es-MX" sz="1600" dirty="0"/>
              <a:t>P val = 0.03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A132B347-6AD6-4538-A6C8-A92383A94B83}"/>
              </a:ext>
            </a:extLst>
          </p:cNvPr>
          <p:cNvSpPr txBox="1"/>
          <p:nvPr/>
        </p:nvSpPr>
        <p:spPr>
          <a:xfrm>
            <a:off x="9480377" y="4393061"/>
            <a:ext cx="1121610" cy="830997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1600" dirty="0"/>
              <a:t>r = 0.91</a:t>
            </a:r>
          </a:p>
          <a:p>
            <a:pPr algn="ctr"/>
            <a:r>
              <a:rPr lang="es-MX" sz="1600" dirty="0"/>
              <a:t>t (6.60)</a:t>
            </a:r>
          </a:p>
          <a:p>
            <a:pPr algn="ctr"/>
            <a:r>
              <a:rPr lang="es-MX" sz="1600" dirty="0"/>
              <a:t>P val = 0.00</a:t>
            </a:r>
          </a:p>
        </p:txBody>
      </p:sp>
    </p:spTree>
    <p:extLst>
      <p:ext uri="{BB962C8B-B14F-4D97-AF65-F5344CB8AC3E}">
        <p14:creationId xmlns:p14="http://schemas.microsoft.com/office/powerpoint/2010/main" val="424343159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ipse 2"/>
          <p:cNvSpPr/>
          <p:nvPr/>
        </p:nvSpPr>
        <p:spPr>
          <a:xfrm>
            <a:off x="4333240" y="8608210"/>
            <a:ext cx="396875" cy="794385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MX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133014" y="30777"/>
            <a:ext cx="11058986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Pobreza Alimentaria (% Población) y Gasto en Desarrollo Social (% PIB), 1990 – 2017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MX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(Tasas de crecimiento)</a:t>
            </a:r>
            <a:endParaRPr kumimoji="0" lang="es-MX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133014" y="6550224"/>
            <a:ext cx="573798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Fuente: Elaboración propia con datos de SEDESOL (2017), SHCP (2018) y CEFP (2015).</a:t>
            </a:r>
            <a:endParaRPr kumimoji="0" lang="es-MX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ABD7989D-A5C0-41CE-B5F7-86A29AF2D632}"/>
              </a:ext>
            </a:extLst>
          </p:cNvPr>
          <p:cNvSpPr/>
          <p:nvPr/>
        </p:nvSpPr>
        <p:spPr>
          <a:xfrm>
            <a:off x="7470926" y="4068263"/>
            <a:ext cx="791614" cy="1446549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FACB86FB-73C1-4024-A310-9E6CE1F685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-2862493" y="2862494"/>
            <a:ext cx="6858000" cy="1133013"/>
          </a:xfrm>
          <a:prstGeom prst="rect">
            <a:avLst/>
          </a:prstGeom>
        </p:spPr>
      </p:pic>
      <p:graphicFrame>
        <p:nvGraphicFramePr>
          <p:cNvPr id="8" name="Objeto 7">
            <a:extLst>
              <a:ext uri="{FF2B5EF4-FFF2-40B4-BE49-F238E27FC236}">
                <a16:creationId xmlns:a16="http://schemas.microsoft.com/office/drawing/2014/main" id="{3966E202-6DF0-4307-B569-34297140D13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0264976"/>
              </p:ext>
            </p:extLst>
          </p:nvPr>
        </p:nvGraphicFramePr>
        <p:xfrm>
          <a:off x="3491966" y="1387627"/>
          <a:ext cx="5268330" cy="5102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23" name="EViews" r:id="rId4" imgW="3324273" imgH="3219446" progId="EViews.Workfile.2">
                  <p:embed/>
                </p:oleObj>
              </mc:Choice>
              <mc:Fallback>
                <p:oleObj name="EViews" r:id="rId4" imgW="3324273" imgH="3219446" progId="EViews.Workfile.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491966" y="1387627"/>
                        <a:ext cx="5268330" cy="51022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0D525FC9-D087-4456-81D6-55AA95041226}"/>
              </a:ext>
            </a:extLst>
          </p:cNvPr>
          <p:cNvCxnSpPr>
            <a:cxnSpLocks/>
          </p:cNvCxnSpPr>
          <p:nvPr/>
        </p:nvCxnSpPr>
        <p:spPr>
          <a:xfrm>
            <a:off x="4496176" y="4293096"/>
            <a:ext cx="412010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lipse 11">
            <a:extLst>
              <a:ext uri="{FF2B5EF4-FFF2-40B4-BE49-F238E27FC236}">
                <a16:creationId xmlns:a16="http://schemas.microsoft.com/office/drawing/2014/main" id="{1045515B-544F-4334-9AD6-C56DE773BB89}"/>
              </a:ext>
            </a:extLst>
          </p:cNvPr>
          <p:cNvSpPr/>
          <p:nvPr/>
        </p:nvSpPr>
        <p:spPr>
          <a:xfrm>
            <a:off x="6973838" y="4486278"/>
            <a:ext cx="720080" cy="648072"/>
          </a:xfrm>
          <a:prstGeom prst="ellipse">
            <a:avLst/>
          </a:prstGeom>
          <a:solidFill>
            <a:srgbClr val="4472C4">
              <a:alpha val="20000"/>
            </a:srgb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670719961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2862493" y="2862494"/>
            <a:ext cx="6858000" cy="1133013"/>
          </a:xfrm>
          <a:prstGeom prst="rect">
            <a:avLst/>
          </a:prstGeom>
        </p:spPr>
      </p:pic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507541694"/>
              </p:ext>
            </p:extLst>
          </p:nvPr>
        </p:nvGraphicFramePr>
        <p:xfrm>
          <a:off x="1133016" y="0"/>
          <a:ext cx="11058985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08272441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2862493" y="2862494"/>
            <a:ext cx="6858000" cy="1133013"/>
          </a:xfrm>
          <a:prstGeom prst="rect">
            <a:avLst/>
          </a:prstGeom>
        </p:spPr>
      </p:pic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879A7FDE-438C-4560-A926-FDD45369BCB4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427446" y="1376772"/>
          <a:ext cx="10418540" cy="4104456"/>
        </p:xfrm>
        <a:graphic>
          <a:graphicData uri="http://schemas.openxmlformats.org/drawingml/2006/table">
            <a:tbl>
              <a:tblPr firstRow="1" firstCol="1" bandRow="1"/>
              <a:tblGrid>
                <a:gridCol w="13679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24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24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76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761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6791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5246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5246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5761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216024">
                <a:tc gridSpan="4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 de noviembre de 2018  (pesimista)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</a:pPr>
                      <a:endParaRPr lang="es-MX" sz="12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4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 de octubre de 2018  (inercial)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6024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</a:pPr>
                      <a:endParaRPr lang="es-MX" sz="12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6024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GDP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1.97*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1.09*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1.41*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</a:pPr>
                      <a:endParaRPr lang="es-MX" sz="12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GDP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2.00*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2.19*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2.36*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6024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1.4***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2.4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</a:pPr>
                      <a:endParaRPr lang="es-MX" sz="12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1.3***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1.9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3.2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6024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II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2.6***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1.0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0.9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</a:pPr>
                      <a:endParaRPr lang="es-MX" sz="12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II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2.6***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2.1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2.4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6024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III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2.6***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0.5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0.7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</a:pPr>
                      <a:endParaRPr lang="es-MX" sz="12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III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2.5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2.1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2.0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6024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IV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1.3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1.7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1.7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</a:pPr>
                      <a:endParaRPr lang="es-MX" sz="12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IV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1.6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2.6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1.9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6024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</a:pPr>
                      <a:endParaRPr lang="es-MX" sz="12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6024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3.4**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3.6**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3.8**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</a:pPr>
                      <a:endParaRPr lang="es-MX" sz="12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3.4**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3.5**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3.6**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6024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3.2***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3.5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3.7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</a:pPr>
                      <a:endParaRPr lang="es-MX" sz="12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3.2***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3.5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3.5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6024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II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3.3***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3.7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3.9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</a:pPr>
                      <a:endParaRPr lang="es-MX" sz="12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II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3.3***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3.5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3.5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6024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III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3.5***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3.8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4.2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</a:pPr>
                      <a:endParaRPr lang="es-MX" sz="12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III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3.5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3.7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3.9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6024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IV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3.5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3.4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3.5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</a:pPr>
                      <a:endParaRPr lang="es-MX" sz="12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IV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3.4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3.3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3.4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6024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</a:pPr>
                      <a:endParaRPr lang="es-MX" sz="12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6024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INDUS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3.7*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1.5*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1.7*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</a:pPr>
                      <a:endParaRPr lang="es-MX" sz="12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INDUS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3.3*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2.0*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2.2*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6024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3.6***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1.9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2.0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</a:pPr>
                      <a:endParaRPr lang="es-MX" sz="12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3.3***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2.2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2.4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16024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II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3.7***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1.6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1.5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</a:pPr>
                      <a:endParaRPr lang="es-MX" sz="12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II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3.5***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2.1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2.2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16024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III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4.7***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0.6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1.5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</a:pPr>
                      <a:endParaRPr lang="es-MX" sz="12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III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3.7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1.8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2.1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16024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IV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2.7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1.9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1.7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</a:pPr>
                      <a:endParaRPr lang="es-MX" sz="12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IV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2.8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2.0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67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1.9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  <p:sp>
        <p:nvSpPr>
          <p:cNvPr id="9" name="3 CuadroTexto">
            <a:extLst>
              <a:ext uri="{FF2B5EF4-FFF2-40B4-BE49-F238E27FC236}">
                <a16:creationId xmlns:a16="http://schemas.microsoft.com/office/drawing/2014/main" id="{AD4A10CC-71BC-4E89-8873-AF68CEB05444}"/>
              </a:ext>
            </a:extLst>
          </p:cNvPr>
          <p:cNvSpPr txBox="1"/>
          <p:nvPr/>
        </p:nvSpPr>
        <p:spPr>
          <a:xfrm>
            <a:off x="1643470" y="440668"/>
            <a:ext cx="90775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MX" sz="3200" b="1" dirty="0">
                <a:solidFill>
                  <a:srgbClr val="1F497D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Pronóstico 2018-2020</a:t>
            </a:r>
            <a:endParaRPr lang="en-US" sz="3200" b="1" dirty="0">
              <a:solidFill>
                <a:srgbClr val="1F497D"/>
              </a:solidFill>
              <a:latin typeface="Times New Roman" panose="02020603050405020304" pitchFamily="18" charset="0"/>
              <a:ea typeface="ＭＳ Ｐゴシック" pitchFamily="34" charset="-128"/>
              <a:cs typeface="Times New Roman" panose="02020603050405020304" pitchFamily="18" charset="0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FC0EA561-21B4-4D71-BD78-6F32769F6EB8}"/>
              </a:ext>
            </a:extLst>
          </p:cNvPr>
          <p:cNvSpPr/>
          <p:nvPr/>
        </p:nvSpPr>
        <p:spPr>
          <a:xfrm>
            <a:off x="1127700" y="5811560"/>
            <a:ext cx="10109075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</a:pPr>
            <a:r>
              <a:rPr lang="es-MX" sz="1200" dirty="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*Tasas de crecimiento anuales.</a:t>
            </a:r>
            <a:endParaRPr lang="es-MX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</a:pPr>
            <a:r>
              <a:rPr lang="es-MX" sz="1200" dirty="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** Promedio anual.</a:t>
            </a:r>
            <a:endParaRPr lang="es-MX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</a:pPr>
            <a:r>
              <a:rPr lang="es-MX" sz="1200" dirty="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***Dato observado.</a:t>
            </a:r>
            <a:endParaRPr lang="es-MX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</a:pPr>
            <a:r>
              <a:rPr lang="en-US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Estimaciones</a:t>
            </a: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realizadas</a:t>
            </a: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el 13 de </a:t>
            </a:r>
            <a:r>
              <a:rPr lang="en-US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noviembre</a:t>
            </a: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de 2018 (</a:t>
            </a:r>
            <a:r>
              <a:rPr lang="en-US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cuadro</a:t>
            </a: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de la </a:t>
            </a:r>
            <a:r>
              <a:rPr lang="en-US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izquierda</a:t>
            </a: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)  con la </a:t>
            </a:r>
            <a:r>
              <a:rPr lang="en-US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colaboración</a:t>
            </a: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de Jorge Ramírez.</a:t>
            </a:r>
            <a:endParaRPr lang="es-MX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</a:pPr>
            <a:r>
              <a:rPr lang="es-MX" sz="1200" b="1" i="1" dirty="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Se autoriza la reproducción total o parcial siempre y cuando se mencione la fuente.</a:t>
            </a:r>
            <a:endParaRPr lang="es-MX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7733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s-MX" dirty="0"/>
                  <a:t>Si una economía experimenta </a:t>
                </a:r>
                <a:r>
                  <a:rPr lang="es-MX" b="1" dirty="0">
                    <a:solidFill>
                      <a:srgbClr val="0070C0"/>
                    </a:solidFill>
                  </a:rPr>
                  <a:t>ID antes </a:t>
                </a:r>
                <a:r>
                  <a:rPr lang="es-MX" dirty="0"/>
                  <a:t>de alcanzar el </a:t>
                </a:r>
                <a:r>
                  <a:rPr lang="es-MX" b="1" dirty="0">
                    <a:solidFill>
                      <a:srgbClr val="0070C0"/>
                    </a:solidFill>
                  </a:rPr>
                  <a:t>pleno empleo</a:t>
                </a:r>
                <a:r>
                  <a:rPr lang="es-MX" dirty="0"/>
                  <a:t>, su proceso de </a:t>
                </a:r>
                <a:r>
                  <a:rPr lang="es-MX" b="1" dirty="0">
                    <a:solidFill>
                      <a:srgbClr val="0070C0"/>
                    </a:solidFill>
                  </a:rPr>
                  <a:t>industrialización se truncará </a:t>
                </a:r>
                <a:r>
                  <a:rPr lang="es-MX" dirty="0"/>
                  <a:t>sin que consiga concluir la sustitución de importaciones de bienes intermedios y de capital y, en consecuencia, tenderá a registrar </a:t>
                </a:r>
                <a:r>
                  <a:rPr lang="es-MX" b="1" dirty="0">
                    <a:solidFill>
                      <a:srgbClr val="0070C0"/>
                    </a:solidFill>
                  </a:rPr>
                  <a:t>exportaciones netas negativas </a:t>
                </a:r>
                <a:r>
                  <a:rPr lang="es-MX" dirty="0"/>
                  <a:t>que pueden </a:t>
                </a:r>
                <a:r>
                  <a:rPr lang="es-MX" b="1" dirty="0">
                    <a:solidFill>
                      <a:srgbClr val="0070C0"/>
                    </a:solidFill>
                  </a:rPr>
                  <a:t>restringir su crecimiento en el largo plazo</a:t>
                </a:r>
                <a:r>
                  <a:rPr lang="es-MX" dirty="0"/>
                  <a:t> (Kaldor, 1966; Prebisch, 1964, 1970).</a:t>
                </a:r>
              </a:p>
              <a:p>
                <a:r>
                  <a:rPr lang="es-MX" dirty="0"/>
                  <a:t>Kaldor (1966), Prebisch (1964, 1970) y Thirlwall (1979, 2003):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MX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s-MX"/>
                          <m:t>g</m:t>
                        </m:r>
                      </m:e>
                      <m:sub>
                        <m:r>
                          <m:rPr>
                            <m:nor/>
                          </m:rPr>
                          <a:rPr lang="es-MX"/>
                          <m:t>bp</m:t>
                        </m:r>
                      </m:sub>
                    </m:sSub>
                    <m:r>
                      <m:rPr>
                        <m:nor/>
                      </m:rPr>
                      <a:rPr lang="es-MX"/>
                      <m:t>=</m:t>
                    </m:r>
                    <m:f>
                      <m:fPr>
                        <m:ctrlPr>
                          <a:rPr lang="es-MX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s-MX"/>
                          <m:t>x</m:t>
                        </m:r>
                      </m:num>
                      <m:den>
                        <m:r>
                          <m:rPr>
                            <m:nor/>
                          </m:rPr>
                          <a:rPr lang="es-MX"/>
                          <m:t>π</m:t>
                        </m:r>
                      </m:den>
                    </m:f>
                  </m:oMath>
                </a14:m>
                <a:endParaRPr lang="es-MX" dirty="0"/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381" r="-696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6188424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-2862493" y="2862494"/>
            <a:ext cx="6858000" cy="1133013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FC0EA561-21B4-4D71-BD78-6F32769F6EB8}"/>
              </a:ext>
            </a:extLst>
          </p:cNvPr>
          <p:cNvSpPr/>
          <p:nvPr/>
        </p:nvSpPr>
        <p:spPr>
          <a:xfrm>
            <a:off x="1133014" y="6253753"/>
            <a:ext cx="101090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</a:pP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Estimaciones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realizadas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el 13 de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noviembre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de 2018 con la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colaboración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de Jorge Ramírez.</a:t>
            </a:r>
            <a:endParaRPr lang="es-MX" sz="16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</a:pPr>
            <a:r>
              <a:rPr lang="es-MX" sz="1600" b="1" i="1" dirty="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Se autoriza la reproducción total o parcial siempre y cuando se mencione la fuente.</a:t>
            </a:r>
            <a:endParaRPr lang="es-MX" sz="16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10760912-CFF9-4EB7-9DD2-140215C9974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1619909"/>
              </p:ext>
            </p:extLst>
          </p:nvPr>
        </p:nvGraphicFramePr>
        <p:xfrm>
          <a:off x="1133013" y="100013"/>
          <a:ext cx="11058987" cy="6238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31" name="EViews" r:id="rId4" imgW="5524822" imgH="3962337" progId="EViews.Workfile.2">
                  <p:embed/>
                </p:oleObj>
              </mc:Choice>
              <mc:Fallback>
                <p:oleObj name="EViews" r:id="rId4" imgW="5524822" imgH="3962337" progId="EViews.Workfile.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33013" y="100013"/>
                        <a:ext cx="11058987" cy="6238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45537679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8FAA033B-7A6B-4F10-AF50-D94757DF31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1687327"/>
            <a:ext cx="6181688" cy="3477199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2008" y="1123527"/>
            <a:ext cx="759792" cy="4604800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3843CF69-8892-4355-A08B-AF7B4EBAD218}"/>
              </a:ext>
            </a:extLst>
          </p:cNvPr>
          <p:cNvSpPr txBox="1"/>
          <p:nvPr/>
        </p:nvSpPr>
        <p:spPr>
          <a:xfrm>
            <a:off x="8903570" y="2871927"/>
            <a:ext cx="27644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¡Agradecemos su atención!</a:t>
            </a:r>
            <a:endParaRPr lang="es-MX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79334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>
                <a:solidFill>
                  <a:srgbClr val="0070C0"/>
                </a:solidFill>
              </a:rPr>
              <a:t>Hipótesis</a:t>
            </a:r>
            <a:endParaRPr lang="es-MX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s-MX" dirty="0"/>
                  <a:t>Consideramos </a:t>
                </a:r>
                <a:r>
                  <a:rPr lang="es-MX" b="1" dirty="0">
                    <a:solidFill>
                      <a:srgbClr val="FF0000"/>
                    </a:solidFill>
                  </a:rPr>
                  <a:t>que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MX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s-MX" b="1">
                            <a:solidFill>
                              <a:srgbClr val="FF0000"/>
                            </a:solidFill>
                          </a:rPr>
                          <m:t>g</m:t>
                        </m:r>
                      </m:e>
                      <m:sub>
                        <m:r>
                          <m:rPr>
                            <m:nor/>
                          </m:rPr>
                          <a:rPr lang="es-MX" b="1">
                            <a:solidFill>
                              <a:srgbClr val="FF0000"/>
                            </a:solidFill>
                          </a:rPr>
                          <m:t>bp</m:t>
                        </m:r>
                      </m:sub>
                    </m:sSub>
                  </m:oMath>
                </a14:m>
                <a:r>
                  <a:rPr lang="es-MX" b="1" dirty="0">
                    <a:solidFill>
                      <a:srgbClr val="FF0000"/>
                    </a:solidFill>
                  </a:rPr>
                  <a:t> está determinada por la existencia de ID, es decir, una restricción </a:t>
                </a:r>
                <a:r>
                  <a:rPr lang="es-MX" b="1" i="1" dirty="0">
                    <a:solidFill>
                      <a:srgbClr val="FF0000"/>
                    </a:solidFill>
                  </a:rPr>
                  <a:t>interna.</a:t>
                </a:r>
                <a:endParaRPr lang="es-MX" b="1" dirty="0">
                  <a:solidFill>
                    <a:srgbClr val="FF0000"/>
                  </a:solidFill>
                </a:endParaRPr>
              </a:p>
              <a:p>
                <a:r>
                  <a:rPr lang="es-MX" dirty="0"/>
                  <a:t>Dos condiciones: </a:t>
                </a:r>
              </a:p>
              <a:p>
                <a:pPr lvl="1"/>
                <a:r>
                  <a:rPr lang="es-MX" dirty="0"/>
                  <a:t>1. Una mayor brecha entre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MX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s-MX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s-MX" dirty="0"/>
                  <a:t> 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MX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s-MX" i="1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</m:oMath>
                </a14:m>
                <a:r>
                  <a:rPr lang="es-MX" dirty="0"/>
                  <a:t> presiona a la baja a la tasa de crecimiento consistente con el equilibrio de la balanza de pagos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MX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s-MX"/>
                          <m:t>g</m:t>
                        </m:r>
                      </m:e>
                      <m:sub>
                        <m:r>
                          <m:rPr>
                            <m:nor/>
                          </m:rPr>
                          <a:rPr lang="es-MX"/>
                          <m:t>bp</m:t>
                        </m:r>
                      </m:sub>
                    </m:sSub>
                    <m:r>
                      <a:rPr lang="es-MX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s-MX" dirty="0"/>
                  <a:t> </a:t>
                </a:r>
              </a:p>
              <a:p>
                <a:pPr lvl="1"/>
                <a:r>
                  <a:rPr lang="es-MX" dirty="0"/>
                  <a:t>2.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MX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s-MX"/>
                          <m:t>g</m:t>
                        </m:r>
                      </m:e>
                      <m:sub>
                        <m:r>
                          <m:rPr>
                            <m:nor/>
                          </m:rPr>
                          <a:rPr lang="es-MX"/>
                          <m:t>bp</m:t>
                        </m:r>
                      </m:sub>
                    </m:sSub>
                  </m:oMath>
                </a14:m>
                <a:r>
                  <a:rPr lang="es-MX" dirty="0"/>
                  <a:t> responde a cambios en la tasa natural de acumulación de capital en el largo plazo</a:t>
                </a:r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241" r="-1333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9150700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imple-light-2">
  <a:themeElements>
    <a:clrScheme name="Personalizado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366092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pulent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pulento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o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Garamond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2284</TotalTime>
  <Words>3198</Words>
  <Application>Microsoft Office PowerPoint</Application>
  <PresentationFormat>Panorámica</PresentationFormat>
  <Paragraphs>686</Paragraphs>
  <Slides>81</Slides>
  <Notes>29</Notes>
  <HiddenSlides>0</HiddenSlides>
  <MMClips>0</MMClips>
  <ScaleCrop>false</ScaleCrop>
  <HeadingPairs>
    <vt:vector size="8" baseType="variant">
      <vt:variant>
        <vt:lpstr>Fuentes usadas</vt:lpstr>
      </vt:variant>
      <vt:variant>
        <vt:i4>16</vt:i4>
      </vt:variant>
      <vt:variant>
        <vt:lpstr>Tema</vt:lpstr>
      </vt:variant>
      <vt:variant>
        <vt:i4>7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81</vt:i4>
      </vt:variant>
    </vt:vector>
  </HeadingPairs>
  <TitlesOfParts>
    <vt:vector size="105" baseType="lpstr">
      <vt:lpstr>ＭＳ Ｐゴシック</vt:lpstr>
      <vt:lpstr>ＭＳ Ｐゴシック</vt:lpstr>
      <vt:lpstr>Arial</vt:lpstr>
      <vt:lpstr>Bodoni MT</vt:lpstr>
      <vt:lpstr>Calibri</vt:lpstr>
      <vt:lpstr>Calibri Light</vt:lpstr>
      <vt:lpstr>Cambria Math</vt:lpstr>
      <vt:lpstr>Charter</vt:lpstr>
      <vt:lpstr>CharterITCReg</vt:lpstr>
      <vt:lpstr>Garamond</vt:lpstr>
      <vt:lpstr>Tahoma</vt:lpstr>
      <vt:lpstr>Times New Roman</vt:lpstr>
      <vt:lpstr>Trebuchet MS</vt:lpstr>
      <vt:lpstr>Verdana</vt:lpstr>
      <vt:lpstr>Wingdings</vt:lpstr>
      <vt:lpstr>Wingdings 2</vt:lpstr>
      <vt:lpstr>1_Tema de Office</vt:lpstr>
      <vt:lpstr>simple-light-2</vt:lpstr>
      <vt:lpstr>Opulento</vt:lpstr>
      <vt:lpstr>Tema de Office</vt:lpstr>
      <vt:lpstr>2_Tema de Office</vt:lpstr>
      <vt:lpstr>3_Tema de Office</vt:lpstr>
      <vt:lpstr>blank</vt:lpstr>
      <vt:lpstr>EViews</vt:lpstr>
      <vt:lpstr>Acumulación de capital, desempleo y crecimiento económico </vt:lpstr>
      <vt:lpstr>Sinopsis</vt:lpstr>
      <vt:lpstr>Motivaciones</vt:lpstr>
      <vt:lpstr>Presentación de PowerPoint</vt:lpstr>
      <vt:lpstr>Presentación de PowerPoint</vt:lpstr>
      <vt:lpstr>Presentación de PowerPoint</vt:lpstr>
      <vt:lpstr>Insuficiencia dinámica y restricción externa al crecimiento</vt:lpstr>
      <vt:lpstr>Presentación de PowerPoint</vt:lpstr>
      <vt:lpstr>Hipótesis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Análisis paramétrico</vt:lpstr>
      <vt:lpstr>Presentación de PowerPoint</vt:lpstr>
      <vt:lpstr>Presentación de PowerPoint</vt:lpstr>
      <vt:lpstr>Presentación de PowerPoint</vt:lpstr>
      <vt:lpstr>Consideraciones finales</vt:lpstr>
      <vt:lpstr>Acumulación de capital, desempleo y crecimiento económico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Factores de incertidumbre </vt:lpstr>
      <vt:lpstr> Factores de incertidumbre </vt:lpstr>
      <vt:lpstr>México: Calificaciones de crédito. Octubre-Noviembre 2018</vt:lpstr>
      <vt:lpstr>México: Tasa de Riesgo País, 2002M1-2018M10</vt:lpstr>
      <vt:lpstr>Índice de Precios y Cotizaciones BMV, 2006M1-2018M11</vt:lpstr>
      <vt:lpstr>Tipo de cambio (USD/MXN), 2018Q1-2018Q4</vt:lpstr>
      <vt:lpstr>Precio del futuro del West Texas Intermediate 2018M1-2018M11 </vt:lpstr>
      <vt:lpstr>Mezcla mexicana (USD por barril) y tipo de cambio, 1992M11-2018M10 (tasas de crecimiento)</vt:lpstr>
      <vt:lpstr> EUA: Spread entre la tasa de interés de los Bonos del Tesoro de 2 y 10 años, 1988M6-2018M11</vt:lpstr>
      <vt:lpstr> EUA: VIX, 1993M1-2018M11 </vt:lpstr>
      <vt:lpstr> EUA: Índice de precios de las viviendas, 2007M6-2018M8 </vt:lpstr>
      <vt:lpstr> EU: Endeudamiento de los hogares y su composición,  2003Q1-2018Q3 </vt:lpstr>
      <vt:lpstr> EU: Deuda de corporaciones no financieras e Inversión no residencial (%PIB), 2001-2018 </vt:lpstr>
      <vt:lpstr> EUA: Tasa de desempleo, 1948M1-2018M10</vt:lpstr>
      <vt:lpstr>EUA: Inflación (CPE Index), 2014M1-2018M9</vt:lpstr>
      <vt:lpstr>Encadenamiento de la economía mexicana con la industria de EU (ciclos), 1993M1-2018M8</vt:lpstr>
      <vt:lpstr>Tasas de interés de política monetaria de México y EUA, 2012M1-2018M11</vt:lpstr>
      <vt:lpstr>Presentación de PowerPoint</vt:lpstr>
      <vt:lpstr> La Inversión: factor crucial de crecimiento</vt:lpstr>
      <vt:lpstr>Presentación de PowerPoint</vt:lpstr>
      <vt:lpstr>Presentación de PowerPoint</vt:lpstr>
      <vt:lpstr>Presentación de PowerPoint</vt:lpstr>
      <vt:lpstr>    Población en pobreza, 1992-2016 (% de la población total)</vt:lpstr>
      <vt:lpstr>Pobreza alimentaria y PIB, 1990-2016 (Tasas de crecimiento)</vt:lpstr>
      <vt:lpstr>   Gasto en Desarrollo Social, 1990-2017 (% PIB)  </vt:lpstr>
      <vt:lpstr>México: Evolución de la pobreza y el gasto social, crecimientos 1990-2016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Mario Robles</dc:creator>
  <cp:lastModifiedBy>CEMPE UNAM</cp:lastModifiedBy>
  <cp:revision>236</cp:revision>
  <dcterms:created xsi:type="dcterms:W3CDTF">2018-10-11T18:54:52Z</dcterms:created>
  <dcterms:modified xsi:type="dcterms:W3CDTF">2018-11-29T19:47:35Z</dcterms:modified>
</cp:coreProperties>
</file>