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58" r:id="rId4"/>
    <p:sldId id="270" r:id="rId5"/>
    <p:sldId id="262" r:id="rId6"/>
    <p:sldId id="260" r:id="rId7"/>
    <p:sldId id="261" r:id="rId8"/>
    <p:sldId id="275" r:id="rId9"/>
    <p:sldId id="276" r:id="rId10"/>
    <p:sldId id="271" r:id="rId11"/>
    <p:sldId id="277" r:id="rId12"/>
    <p:sldId id="278" r:id="rId13"/>
    <p:sldId id="272" r:id="rId14"/>
    <p:sldId id="273" r:id="rId15"/>
    <p:sldId id="279" r:id="rId16"/>
    <p:sldId id="263" r:id="rId17"/>
    <p:sldId id="264" r:id="rId1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00CCFF"/>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8034E78-7F5D-4C2E-B375-FC64B27BC917}" styleName="Estilo oscuro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Estilo o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Libro_de_Microsoft_Office_Excel_2007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S"/>
  <c:style val="5"/>
  <c:chart>
    <c:title>
      <c:tx>
        <c:rich>
          <a:bodyPr/>
          <a:lstStyle/>
          <a:p>
            <a:pPr algn="ctr">
              <a:defRPr/>
            </a:pPr>
            <a:r>
              <a:rPr lang="es-MX" sz="2400" dirty="0"/>
              <a:t>Crecimiento </a:t>
            </a:r>
            <a:r>
              <a:rPr lang="es-MX" sz="2400" dirty="0" smtClean="0"/>
              <a:t>promedio anual</a:t>
            </a:r>
            <a:r>
              <a:rPr lang="es-MX" sz="2400" baseline="0" dirty="0" smtClean="0"/>
              <a:t> </a:t>
            </a:r>
            <a:r>
              <a:rPr lang="es-MX" sz="2400" dirty="0" smtClean="0"/>
              <a:t>del consumo </a:t>
            </a:r>
            <a:r>
              <a:rPr lang="es-MX" sz="2160" b="1" i="0" u="none" strike="noStrike" baseline="0" dirty="0" smtClean="0"/>
              <a:t>real</a:t>
            </a:r>
            <a:r>
              <a:rPr lang="es-MX" sz="2160" b="0" i="0" u="none" strike="noStrike" baseline="30000" dirty="0" smtClean="0"/>
              <a:t>*</a:t>
            </a:r>
          </a:p>
          <a:p>
            <a:pPr algn="ctr">
              <a:defRPr/>
            </a:pPr>
            <a:r>
              <a:rPr lang="es-MX" sz="2400" i="1" dirty="0" smtClean="0"/>
              <a:t>per </a:t>
            </a:r>
            <a:r>
              <a:rPr lang="es-MX" sz="2400" i="1" dirty="0" err="1" smtClean="0"/>
              <a:t>capita</a:t>
            </a:r>
            <a:r>
              <a:rPr lang="es-MX" sz="2400" i="1" dirty="0" smtClean="0"/>
              <a:t> </a:t>
            </a:r>
            <a:r>
              <a:rPr lang="es-MX" sz="2400" dirty="0" smtClean="0"/>
              <a:t>en </a:t>
            </a:r>
            <a:r>
              <a:rPr lang="es-MX" sz="2400" dirty="0"/>
              <a:t>países </a:t>
            </a:r>
            <a:r>
              <a:rPr lang="es-MX" sz="2400" dirty="0" smtClean="0"/>
              <a:t>seleccionados, 1970-2012</a:t>
            </a:r>
            <a:endParaRPr lang="es-MX" sz="2400" dirty="0"/>
          </a:p>
          <a:p>
            <a:pPr algn="ctr">
              <a:defRPr/>
            </a:pPr>
            <a:r>
              <a:rPr lang="es-MX" sz="1800" b="0" dirty="0" smtClean="0"/>
              <a:t>(Porcentaje</a:t>
            </a:r>
            <a:r>
              <a:rPr lang="es-MX" sz="1800" b="0" dirty="0"/>
              <a:t>)</a:t>
            </a:r>
          </a:p>
        </c:rich>
      </c:tx>
      <c:layout>
        <c:manualLayout>
          <c:xMode val="edge"/>
          <c:yMode val="edge"/>
          <c:x val="0.19963888888888892"/>
          <c:y val="3.7835520559930017E-2"/>
        </c:manualLayout>
      </c:layout>
    </c:title>
    <c:view3D>
      <c:perspective val="0"/>
    </c:view3D>
    <c:plotArea>
      <c:layout>
        <c:manualLayout>
          <c:layoutTarget val="inner"/>
          <c:xMode val="edge"/>
          <c:yMode val="edge"/>
          <c:x val="1.644120521448654E-2"/>
          <c:y val="0.16332764654418203"/>
          <c:w val="0.96711758957102678"/>
          <c:h val="0.63012715077282011"/>
        </c:manualLayout>
      </c:layout>
      <c:bar3DChart>
        <c:barDir val="col"/>
        <c:grouping val="clustered"/>
        <c:ser>
          <c:idx val="0"/>
          <c:order val="0"/>
          <c:tx>
            <c:strRef>
              <c:f>Hoja1!$B$1</c:f>
              <c:strCache>
                <c:ptCount val="1"/>
                <c:pt idx="0">
                  <c:v>Serie 1</c:v>
                </c:pt>
              </c:strCache>
            </c:strRef>
          </c:tx>
          <c:dLbls>
            <c:txPr>
              <a:bodyPr/>
              <a:lstStyle/>
              <a:p>
                <a:pPr>
                  <a:defRPr sz="2000" b="1"/>
                </a:pPr>
                <a:endParaRPr lang="es-ES"/>
              </a:p>
            </c:txPr>
            <c:showVal val="1"/>
          </c:dLbls>
          <c:cat>
            <c:strRef>
              <c:f>Hoja1!$A$2:$A$12</c:f>
              <c:strCache>
                <c:ptCount val="11"/>
                <c:pt idx="0">
                  <c:v>China</c:v>
                </c:pt>
                <c:pt idx="1">
                  <c:v>Corea del Sur</c:v>
                </c:pt>
                <c:pt idx="2">
                  <c:v>China (HK SAR)</c:v>
                </c:pt>
                <c:pt idx="3">
                  <c:v>India</c:v>
                </c:pt>
                <c:pt idx="4">
                  <c:v>Brasil</c:v>
                </c:pt>
                <c:pt idx="5">
                  <c:v>Noruega</c:v>
                </c:pt>
                <c:pt idx="6">
                  <c:v>Reino Unido</c:v>
                </c:pt>
                <c:pt idx="7">
                  <c:v>Estados Unidos</c:v>
                </c:pt>
                <c:pt idx="8">
                  <c:v>Argentina</c:v>
                </c:pt>
                <c:pt idx="9">
                  <c:v>Alemania</c:v>
                </c:pt>
                <c:pt idx="10">
                  <c:v>México</c:v>
                </c:pt>
              </c:strCache>
            </c:strRef>
          </c:cat>
          <c:val>
            <c:numRef>
              <c:f>Hoja1!$B$2:$B$12</c:f>
              <c:numCache>
                <c:formatCode>#,##0.0</c:formatCode>
                <c:ptCount val="11"/>
                <c:pt idx="0">
                  <c:v>6.6338863721700374</c:v>
                </c:pt>
                <c:pt idx="1">
                  <c:v>4.7463773913012171</c:v>
                </c:pt>
                <c:pt idx="2">
                  <c:v>4.5638934610036781</c:v>
                </c:pt>
                <c:pt idx="3">
                  <c:v>3.0379034074254241</c:v>
                </c:pt>
                <c:pt idx="4">
                  <c:v>2.4991435360814047</c:v>
                </c:pt>
                <c:pt idx="5">
                  <c:v>2.4689512859967797</c:v>
                </c:pt>
                <c:pt idx="6">
                  <c:v>2.3617487470816156</c:v>
                </c:pt>
                <c:pt idx="7">
                  <c:v>2.1186610350699677</c:v>
                </c:pt>
                <c:pt idx="8">
                  <c:v>1.9797505193315028</c:v>
                </c:pt>
                <c:pt idx="9">
                  <c:v>1.7896639581991498</c:v>
                </c:pt>
                <c:pt idx="10">
                  <c:v>1.510123801598362</c:v>
                </c:pt>
              </c:numCache>
            </c:numRef>
          </c:val>
        </c:ser>
        <c:shape val="box"/>
        <c:axId val="74402048"/>
        <c:axId val="74416128"/>
        <c:axId val="0"/>
      </c:bar3DChart>
      <c:catAx>
        <c:axId val="74402048"/>
        <c:scaling>
          <c:orientation val="minMax"/>
        </c:scaling>
        <c:axPos val="b"/>
        <c:tickLblPos val="nextTo"/>
        <c:txPr>
          <a:bodyPr/>
          <a:lstStyle/>
          <a:p>
            <a:pPr>
              <a:defRPr sz="1400" b="1"/>
            </a:pPr>
            <a:endParaRPr lang="es-ES"/>
          </a:p>
        </c:txPr>
        <c:crossAx val="74416128"/>
        <c:crosses val="autoZero"/>
        <c:auto val="1"/>
        <c:lblAlgn val="ctr"/>
        <c:lblOffset val="100"/>
      </c:catAx>
      <c:valAx>
        <c:axId val="74416128"/>
        <c:scaling>
          <c:orientation val="minMax"/>
        </c:scaling>
        <c:delete val="1"/>
        <c:axPos val="l"/>
        <c:numFmt formatCode="#,##0.0" sourceLinked="1"/>
        <c:tickLblPos val="none"/>
        <c:crossAx val="74402048"/>
        <c:crosses val="autoZero"/>
        <c:crossBetween val="between"/>
      </c:valAx>
    </c:plotArea>
    <c:plotVisOnly val="1"/>
  </c:chart>
  <c:txPr>
    <a:bodyPr/>
    <a:lstStyle/>
    <a:p>
      <a:pPr>
        <a:defRPr sz="1800">
          <a:latin typeface="Garamond" pitchFamily="18" charset="0"/>
        </a:defRPr>
      </a:pPr>
      <a:endParaRPr lang="es-E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A1EF3E83-C055-456C-A1BE-10129E0B7A12}" type="datetimeFigureOut">
              <a:rPr lang="es-MX" smtClean="0"/>
              <a:pPr/>
              <a:t>20/10/2014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471009B-4F72-4BB4-91A4-80C60F51842C}"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1EF3E83-C055-456C-A1BE-10129E0B7A12}" type="datetimeFigureOut">
              <a:rPr lang="es-MX" smtClean="0"/>
              <a:pPr/>
              <a:t>20/10/2014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471009B-4F72-4BB4-91A4-80C60F51842C}"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1EF3E83-C055-456C-A1BE-10129E0B7A12}" type="datetimeFigureOut">
              <a:rPr lang="es-MX" smtClean="0"/>
              <a:pPr/>
              <a:t>20/10/2014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471009B-4F72-4BB4-91A4-80C60F51842C}"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1EF3E83-C055-456C-A1BE-10129E0B7A12}" type="datetimeFigureOut">
              <a:rPr lang="es-MX" smtClean="0"/>
              <a:pPr/>
              <a:t>20/10/2014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471009B-4F72-4BB4-91A4-80C60F51842C}"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1EF3E83-C055-456C-A1BE-10129E0B7A12}" type="datetimeFigureOut">
              <a:rPr lang="es-MX" smtClean="0"/>
              <a:pPr/>
              <a:t>20/10/2014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471009B-4F72-4BB4-91A4-80C60F51842C}"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A1EF3E83-C055-456C-A1BE-10129E0B7A12}" type="datetimeFigureOut">
              <a:rPr lang="es-MX" smtClean="0"/>
              <a:pPr/>
              <a:t>20/10/2014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471009B-4F72-4BB4-91A4-80C60F51842C}"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A1EF3E83-C055-456C-A1BE-10129E0B7A12}" type="datetimeFigureOut">
              <a:rPr lang="es-MX" smtClean="0"/>
              <a:pPr/>
              <a:t>20/10/2014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B471009B-4F72-4BB4-91A4-80C60F51842C}"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A1EF3E83-C055-456C-A1BE-10129E0B7A12}" type="datetimeFigureOut">
              <a:rPr lang="es-MX" smtClean="0"/>
              <a:pPr/>
              <a:t>20/10/2014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B471009B-4F72-4BB4-91A4-80C60F51842C}"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1EF3E83-C055-456C-A1BE-10129E0B7A12}" type="datetimeFigureOut">
              <a:rPr lang="es-MX" smtClean="0"/>
              <a:pPr/>
              <a:t>20/10/2014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B471009B-4F72-4BB4-91A4-80C60F51842C}"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1EF3E83-C055-456C-A1BE-10129E0B7A12}" type="datetimeFigureOut">
              <a:rPr lang="es-MX" smtClean="0"/>
              <a:pPr/>
              <a:t>20/10/2014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471009B-4F72-4BB4-91A4-80C60F51842C}"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1EF3E83-C055-456C-A1BE-10129E0B7A12}" type="datetimeFigureOut">
              <a:rPr lang="es-MX" smtClean="0"/>
              <a:pPr/>
              <a:t>20/10/2014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471009B-4F72-4BB4-91A4-80C60F51842C}"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10000"/>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EF3E83-C055-456C-A1BE-10129E0B7A12}" type="datetimeFigureOut">
              <a:rPr lang="es-MX" smtClean="0"/>
              <a:pPr/>
              <a:t>20/10/2014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71009B-4F72-4BB4-91A4-80C60F51842C}"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revistadelconsumidor.gob.mx/?p=9100"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aaparicio@economia.unam.mx"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data.un.org/"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4.xml"/><Relationship Id="rId6" Type="http://schemas.openxmlformats.org/officeDocument/2006/relationships/image" Target="../media/image8.jpeg"/><Relationship Id="rId5" Type="http://schemas.openxmlformats.org/officeDocument/2006/relationships/image" Target="../media/image7.jpeg"/><Relationship Id="rId10" Type="http://schemas.openxmlformats.org/officeDocument/2006/relationships/image" Target="../media/image12.png"/><Relationship Id="rId4" Type="http://schemas.openxmlformats.org/officeDocument/2006/relationships/image" Target="../media/image6.jpeg"/><Relationship Id="rId9" Type="http://schemas.openxmlformats.org/officeDocument/2006/relationships/image" Target="../media/image11.jpeg"/></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MX" dirty="0" smtClean="0">
                <a:latin typeface="Garamond" pitchFamily="18" charset="0"/>
              </a:rPr>
              <a:t>Quinto Seminario Internacional de Microeconomía Heterodoxa</a:t>
            </a:r>
            <a:endParaRPr lang="es-MX" dirty="0">
              <a:latin typeface="Garamond" pitchFamily="18" charset="0"/>
            </a:endParaRPr>
          </a:p>
        </p:txBody>
      </p:sp>
      <p:sp>
        <p:nvSpPr>
          <p:cNvPr id="3" name="2 Subtítulo"/>
          <p:cNvSpPr>
            <a:spLocks noGrp="1"/>
          </p:cNvSpPr>
          <p:nvPr>
            <p:ph type="subTitle" idx="1"/>
          </p:nvPr>
        </p:nvSpPr>
        <p:spPr/>
        <p:txBody>
          <a:bodyPr>
            <a:normAutofit/>
          </a:bodyPr>
          <a:lstStyle/>
          <a:p>
            <a:r>
              <a:rPr lang="es-MX" dirty="0" smtClean="0">
                <a:solidFill>
                  <a:schemeClr val="tx1"/>
                </a:solidFill>
                <a:latin typeface="Garamond" pitchFamily="18" charset="0"/>
              </a:rPr>
              <a:t>29, 30 y 31 de Octubre de 2014</a:t>
            </a:r>
          </a:p>
          <a:p>
            <a:r>
              <a:rPr lang="es-MX" sz="2400" dirty="0" smtClean="0">
                <a:solidFill>
                  <a:schemeClr val="tx1"/>
                </a:solidFill>
                <a:latin typeface="Garamond" pitchFamily="18" charset="0"/>
              </a:rPr>
              <a:t>Facultad de Economía, UNAM.</a:t>
            </a:r>
          </a:p>
          <a:p>
            <a:r>
              <a:rPr lang="es-MX" sz="2400" dirty="0" smtClean="0">
                <a:solidFill>
                  <a:schemeClr val="tx1"/>
                </a:solidFill>
                <a:latin typeface="Garamond" pitchFamily="18" charset="0"/>
              </a:rPr>
              <a:t>México, D.F.</a:t>
            </a:r>
            <a:endParaRPr lang="es-MX" sz="2400" dirty="0">
              <a:solidFill>
                <a:schemeClr val="tx1"/>
              </a:solidFill>
              <a:latin typeface="Garamond"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3131840" y="476672"/>
            <a:ext cx="1183804" cy="1383482"/>
          </a:xfrm>
          <a:prstGeom prst="rect">
            <a:avLst/>
          </a:prstGeom>
          <a:solidFill>
            <a:srgbClr val="FFFFFF"/>
          </a:solidFill>
          <a:ln w="9525">
            <a:noFill/>
            <a:miter lim="800000"/>
            <a:headEnd/>
            <a:tailEnd/>
          </a:ln>
        </p:spPr>
      </p:pic>
      <p:pic>
        <p:nvPicPr>
          <p:cNvPr id="1027" name="Picture 3"/>
          <p:cNvPicPr>
            <a:picLocks noChangeAspect="1" noChangeArrowheads="1"/>
          </p:cNvPicPr>
          <p:nvPr/>
        </p:nvPicPr>
        <p:blipFill>
          <a:blip r:embed="rId3" cstate="print">
            <a:lum bright="-6000"/>
          </a:blip>
          <a:srcRect/>
          <a:stretch>
            <a:fillRect/>
          </a:stretch>
        </p:blipFill>
        <p:spPr bwMode="auto">
          <a:xfrm>
            <a:off x="4644008" y="476672"/>
            <a:ext cx="1008112" cy="1401987"/>
          </a:xfrm>
          <a:prstGeom prst="rect">
            <a:avLst/>
          </a:prstGeom>
          <a:solidFill>
            <a:srgbClr val="FFFFFF"/>
          </a:solidFill>
          <a:ln w="9525">
            <a:noFill/>
            <a:miter lim="800000"/>
            <a:headEnd/>
            <a:tailEnd/>
          </a:ln>
        </p:spPr>
      </p:pic>
      <p:sp>
        <p:nvSpPr>
          <p:cNvPr id="6" name="5 Rectángulo redondeado"/>
          <p:cNvSpPr/>
          <p:nvPr/>
        </p:nvSpPr>
        <p:spPr>
          <a:xfrm>
            <a:off x="251520" y="260648"/>
            <a:ext cx="8640960" cy="6336704"/>
          </a:xfrm>
          <a:prstGeom prst="roundRect">
            <a:avLst/>
          </a:prstGeom>
          <a:noFill/>
          <a:ln w="9525" cap="sq" cmpd="thinThick">
            <a:solidFill>
              <a:srgbClr val="0066FF">
                <a:alpha val="50000"/>
              </a:srgb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800" u="sng" dirty="0" smtClean="0">
                <a:latin typeface="Garamond" pitchFamily="18" charset="0"/>
              </a:rPr>
              <a:t>El consumo a la luz de otros valores</a:t>
            </a:r>
            <a:endParaRPr lang="es-MX" sz="3800" u="sng" dirty="0">
              <a:latin typeface="Garamond" pitchFamily="18" charset="0"/>
            </a:endParaRPr>
          </a:p>
        </p:txBody>
      </p:sp>
      <p:sp>
        <p:nvSpPr>
          <p:cNvPr id="3" name="2 Subtítulo"/>
          <p:cNvSpPr>
            <a:spLocks noGrp="1"/>
          </p:cNvSpPr>
          <p:nvPr>
            <p:ph sz="half" idx="1"/>
          </p:nvPr>
        </p:nvSpPr>
        <p:spPr/>
        <p:txBody>
          <a:bodyPr>
            <a:noAutofit/>
          </a:bodyPr>
          <a:lstStyle/>
          <a:p>
            <a:pPr>
              <a:spcBef>
                <a:spcPts val="600"/>
              </a:spcBef>
              <a:spcAft>
                <a:spcPts val="600"/>
              </a:spcAft>
            </a:pPr>
            <a:r>
              <a:rPr lang="es-MX" sz="2400" dirty="0" smtClean="0">
                <a:latin typeface="Garamond" pitchFamily="18" charset="0"/>
              </a:rPr>
              <a:t>Existen otras ofertas de vida buena que atribuyen un papel muy diferente al consumo en la consecución de la felicidad; conocerlas proporcionaría una identidad moral alternativa al consumidor, rompiendo con ello el monismo moral.</a:t>
            </a:r>
          </a:p>
          <a:p>
            <a:pPr>
              <a:spcBef>
                <a:spcPts val="600"/>
              </a:spcBef>
              <a:spcAft>
                <a:spcPts val="600"/>
              </a:spcAft>
            </a:pPr>
            <a:r>
              <a:rPr lang="es-MX" sz="2400" dirty="0" smtClean="0">
                <a:latin typeface="Garamond" pitchFamily="18" charset="0"/>
              </a:rPr>
              <a:t>Introducir el pluralismo moral en el mundo del consumo.</a:t>
            </a:r>
          </a:p>
        </p:txBody>
      </p:sp>
      <p:sp>
        <p:nvSpPr>
          <p:cNvPr id="9218" name="WordArt 2"/>
          <p:cNvSpPr>
            <a:spLocks noChangeArrowheads="1" noChangeShapeType="1" noTextEdit="1"/>
          </p:cNvSpPr>
          <p:nvPr/>
        </p:nvSpPr>
        <p:spPr bwMode="auto">
          <a:xfrm>
            <a:off x="0" y="7277100"/>
            <a:ext cx="1428750" cy="285750"/>
          </a:xfrm>
          <a:prstGeom prst="rect">
            <a:avLst/>
          </a:prstGeom>
        </p:spPr>
        <p:txBody>
          <a:bodyPr wrap="none" fromWordArt="1">
            <a:prstTxWarp prst="textPlain">
              <a:avLst>
                <a:gd name="adj" fmla="val 50000"/>
              </a:avLst>
            </a:prstTxWarp>
          </a:bodyPr>
          <a:lstStyle/>
          <a:p>
            <a:pPr algn="ctr" rtl="0"/>
            <a:r>
              <a:rPr lang="es-MX" sz="2400" kern="10" spc="0" smtClean="0">
                <a:ln w="12700">
                  <a:solidFill>
                    <a:srgbClr val="3333CC"/>
                  </a:solidFill>
                  <a:round/>
                  <a:headEnd/>
                  <a:tailEnd/>
                </a:ln>
                <a:gradFill rotWithShape="0">
                  <a:gsLst>
                    <a:gs pos="0">
                      <a:srgbClr val="B2B2B2">
                        <a:alpha val="50000"/>
                      </a:srgbClr>
                    </a:gs>
                    <a:gs pos="100000">
                      <a:srgbClr val="B2B2B2">
                        <a:gamma/>
                        <a:tint val="20000"/>
                        <a:invGamma/>
                      </a:srgbClr>
                    </a:gs>
                  </a:gsLst>
                  <a:path path="rect">
                    <a:fillToRect l="50000" t="50000" r="50000" b="50000"/>
                  </a:path>
                </a:gradFill>
                <a:effectLst/>
                <a:latin typeface="Garamond"/>
              </a:rPr>
              <a:t>Sintoísmo</a:t>
            </a:r>
            <a:endParaRPr lang="es-MX" sz="2400" kern="10" spc="0">
              <a:ln w="12700">
                <a:solidFill>
                  <a:srgbClr val="3333CC"/>
                </a:solidFill>
                <a:round/>
                <a:headEnd/>
                <a:tailEnd/>
              </a:ln>
              <a:gradFill rotWithShape="0">
                <a:gsLst>
                  <a:gs pos="0">
                    <a:srgbClr val="B2B2B2">
                      <a:alpha val="50000"/>
                    </a:srgbClr>
                  </a:gs>
                  <a:gs pos="100000">
                    <a:srgbClr val="B2B2B2">
                      <a:gamma/>
                      <a:tint val="20000"/>
                      <a:invGamma/>
                    </a:srgbClr>
                  </a:gs>
                </a:gsLst>
                <a:path path="rect">
                  <a:fillToRect l="50000" t="50000" r="50000" b="50000"/>
                </a:path>
              </a:gradFill>
              <a:effectLst/>
              <a:latin typeface="Garamond"/>
            </a:endParaRPr>
          </a:p>
        </p:txBody>
      </p:sp>
      <p:grpSp>
        <p:nvGrpSpPr>
          <p:cNvPr id="32" name="31 Grupo"/>
          <p:cNvGrpSpPr/>
          <p:nvPr/>
        </p:nvGrpSpPr>
        <p:grpSpPr>
          <a:xfrm>
            <a:off x="4355976" y="1700808"/>
            <a:ext cx="4378424" cy="3924126"/>
            <a:chOff x="4355976" y="1700808"/>
            <a:chExt cx="4378424" cy="3924126"/>
          </a:xfrm>
        </p:grpSpPr>
        <p:sp>
          <p:nvSpPr>
            <p:cNvPr id="9227" name="WordArt 11"/>
            <p:cNvSpPr>
              <a:spLocks noChangeArrowheads="1" noChangeShapeType="1" noTextEdit="1"/>
            </p:cNvSpPr>
            <p:nvPr/>
          </p:nvSpPr>
          <p:spPr bwMode="auto">
            <a:xfrm>
              <a:off x="6732240" y="1916832"/>
              <a:ext cx="1944216" cy="576064"/>
            </a:xfrm>
            <a:prstGeom prst="rect">
              <a:avLst/>
            </a:prstGeom>
          </p:spPr>
          <p:txBody>
            <a:bodyPr wrap="none" fromWordArt="1">
              <a:prstTxWarp prst="textPlain">
                <a:avLst>
                  <a:gd name="adj" fmla="val 50000"/>
                </a:avLst>
              </a:prstTxWarp>
            </a:bodyPr>
            <a:lstStyle/>
            <a:p>
              <a:pPr algn="ctr" rtl="0"/>
              <a:r>
                <a:rPr lang="es-MX" sz="3600" kern="10" spc="0" dirty="0" smtClean="0">
                  <a:ln w="12700">
                    <a:solidFill>
                      <a:srgbClr val="3333CC"/>
                    </a:solidFill>
                    <a:round/>
                    <a:headEnd/>
                    <a:tailEnd/>
                  </a:ln>
                  <a:gradFill rotWithShape="0">
                    <a:gsLst>
                      <a:gs pos="0">
                        <a:srgbClr val="B2B2B2">
                          <a:alpha val="50000"/>
                        </a:srgbClr>
                      </a:gs>
                      <a:gs pos="100000">
                        <a:srgbClr val="B2B2B2">
                          <a:gamma/>
                          <a:tint val="20000"/>
                          <a:invGamma/>
                        </a:srgbClr>
                      </a:gs>
                    </a:gsLst>
                    <a:path path="rect">
                      <a:fillToRect l="50000" t="50000" r="50000" b="50000"/>
                    </a:path>
                  </a:gradFill>
                  <a:effectLst/>
                  <a:latin typeface="Arial Black"/>
                </a:rPr>
                <a:t>Estoicismo</a:t>
              </a:r>
            </a:p>
            <a:p>
              <a:pPr algn="ctr" rtl="0"/>
              <a:r>
                <a:rPr lang="es-MX" sz="3600" kern="10" spc="0" dirty="0" smtClean="0">
                  <a:ln w="12700">
                    <a:solidFill>
                      <a:srgbClr val="3333CC"/>
                    </a:solidFill>
                    <a:round/>
                    <a:headEnd/>
                    <a:tailEnd/>
                  </a:ln>
                  <a:gradFill rotWithShape="0">
                    <a:gsLst>
                      <a:gs pos="0">
                        <a:srgbClr val="B2B2B2">
                          <a:alpha val="50000"/>
                        </a:srgbClr>
                      </a:gs>
                      <a:gs pos="100000">
                        <a:srgbClr val="B2B2B2">
                          <a:gamma/>
                          <a:tint val="20000"/>
                          <a:invGamma/>
                        </a:srgbClr>
                      </a:gs>
                    </a:gsLst>
                    <a:path path="rect">
                      <a:fillToRect l="50000" t="50000" r="50000" b="50000"/>
                    </a:path>
                  </a:gradFill>
                  <a:effectLst/>
                  <a:latin typeface="Arial Black"/>
                </a:rPr>
                <a:t>(Séneca)</a:t>
              </a:r>
              <a:endParaRPr lang="es-MX" sz="3600" kern="10" spc="0" dirty="0">
                <a:ln w="12700">
                  <a:solidFill>
                    <a:srgbClr val="3333CC"/>
                  </a:solidFill>
                  <a:round/>
                  <a:headEnd/>
                  <a:tailEnd/>
                </a:ln>
                <a:gradFill rotWithShape="0">
                  <a:gsLst>
                    <a:gs pos="0">
                      <a:srgbClr val="B2B2B2">
                        <a:alpha val="50000"/>
                      </a:srgbClr>
                    </a:gs>
                    <a:gs pos="100000">
                      <a:srgbClr val="B2B2B2">
                        <a:gamma/>
                        <a:tint val="20000"/>
                        <a:invGamma/>
                      </a:srgbClr>
                    </a:gs>
                  </a:gsLst>
                  <a:path path="rect">
                    <a:fillToRect l="50000" t="50000" r="50000" b="50000"/>
                  </a:path>
                </a:gradFill>
                <a:effectLst/>
                <a:latin typeface="Arial Black"/>
              </a:endParaRPr>
            </a:p>
          </p:txBody>
        </p:sp>
        <p:sp>
          <p:nvSpPr>
            <p:cNvPr id="9225" name="WordArt 9"/>
            <p:cNvSpPr>
              <a:spLocks noChangeArrowheads="1" noChangeShapeType="1" noTextEdit="1"/>
            </p:cNvSpPr>
            <p:nvPr/>
          </p:nvSpPr>
          <p:spPr bwMode="auto">
            <a:xfrm>
              <a:off x="4355976" y="3501008"/>
              <a:ext cx="2880320" cy="576064"/>
            </a:xfrm>
            <a:prstGeom prst="rect">
              <a:avLst/>
            </a:prstGeom>
          </p:spPr>
          <p:txBody>
            <a:bodyPr wrap="none" fromWordArt="1">
              <a:prstTxWarp prst="textPlain">
                <a:avLst>
                  <a:gd name="adj" fmla="val 50000"/>
                </a:avLst>
              </a:prstTxWarp>
            </a:bodyPr>
            <a:lstStyle/>
            <a:p>
              <a:pPr algn="ctr" rtl="0"/>
              <a:r>
                <a:rPr lang="es-MX" sz="2400" kern="10" spc="0" dirty="0" smtClean="0">
                  <a:ln w="12700">
                    <a:solidFill>
                      <a:srgbClr val="3333CC"/>
                    </a:solidFill>
                    <a:round/>
                    <a:headEnd/>
                    <a:tailEnd/>
                  </a:ln>
                  <a:gradFill rotWithShape="0">
                    <a:gsLst>
                      <a:gs pos="0">
                        <a:srgbClr val="B2B2B2">
                          <a:alpha val="50000"/>
                        </a:srgbClr>
                      </a:gs>
                      <a:gs pos="100000">
                        <a:srgbClr val="B2B2B2">
                          <a:gamma/>
                          <a:tint val="20000"/>
                          <a:invGamma/>
                        </a:srgbClr>
                      </a:gs>
                    </a:gsLst>
                    <a:path path="rect">
                      <a:fillToRect l="50000" t="50000" r="50000" b="50000"/>
                    </a:path>
                  </a:gradFill>
                  <a:effectLst/>
                  <a:latin typeface="Garamond"/>
                </a:rPr>
                <a:t>Cinismo</a:t>
              </a:r>
            </a:p>
            <a:p>
              <a:pPr algn="ctr" rtl="0"/>
              <a:r>
                <a:rPr lang="es-MX" sz="2400" kern="10" spc="0" dirty="0" smtClean="0">
                  <a:ln w="12700">
                    <a:solidFill>
                      <a:srgbClr val="3333CC"/>
                    </a:solidFill>
                    <a:round/>
                    <a:headEnd/>
                    <a:tailEnd/>
                  </a:ln>
                  <a:gradFill rotWithShape="0">
                    <a:gsLst>
                      <a:gs pos="0">
                        <a:srgbClr val="B2B2B2">
                          <a:alpha val="50000"/>
                        </a:srgbClr>
                      </a:gs>
                      <a:gs pos="100000">
                        <a:srgbClr val="B2B2B2">
                          <a:gamma/>
                          <a:tint val="20000"/>
                          <a:invGamma/>
                        </a:srgbClr>
                      </a:gs>
                    </a:gsLst>
                    <a:path path="rect">
                      <a:fillToRect l="50000" t="50000" r="50000" b="50000"/>
                    </a:path>
                  </a:gradFill>
                  <a:effectLst/>
                  <a:latin typeface="Garamond"/>
                </a:rPr>
                <a:t>(</a:t>
              </a:r>
              <a:r>
                <a:rPr lang="es-MX" sz="2400" kern="10" spc="0" dirty="0" err="1" smtClean="0">
                  <a:ln w="12700">
                    <a:solidFill>
                      <a:srgbClr val="3333CC"/>
                    </a:solidFill>
                    <a:round/>
                    <a:headEnd/>
                    <a:tailEnd/>
                  </a:ln>
                  <a:gradFill rotWithShape="0">
                    <a:gsLst>
                      <a:gs pos="0">
                        <a:srgbClr val="B2B2B2">
                          <a:alpha val="50000"/>
                        </a:srgbClr>
                      </a:gs>
                      <a:gs pos="100000">
                        <a:srgbClr val="B2B2B2">
                          <a:gamma/>
                          <a:tint val="20000"/>
                          <a:invGamma/>
                        </a:srgbClr>
                      </a:gs>
                    </a:gsLst>
                    <a:path path="rect">
                      <a:fillToRect l="50000" t="50000" r="50000" b="50000"/>
                    </a:path>
                  </a:gradFill>
                  <a:effectLst/>
                  <a:latin typeface="Garamond"/>
                </a:rPr>
                <a:t>Antístenes</a:t>
              </a:r>
              <a:r>
                <a:rPr lang="es-MX" sz="2400" kern="10" spc="0" dirty="0" smtClean="0">
                  <a:ln w="12700">
                    <a:solidFill>
                      <a:srgbClr val="3333CC"/>
                    </a:solidFill>
                    <a:round/>
                    <a:headEnd/>
                    <a:tailEnd/>
                  </a:ln>
                  <a:gradFill rotWithShape="0">
                    <a:gsLst>
                      <a:gs pos="0">
                        <a:srgbClr val="B2B2B2">
                          <a:alpha val="50000"/>
                        </a:srgbClr>
                      </a:gs>
                      <a:gs pos="100000">
                        <a:srgbClr val="B2B2B2">
                          <a:gamma/>
                          <a:tint val="20000"/>
                          <a:invGamma/>
                        </a:srgbClr>
                      </a:gs>
                    </a:gsLst>
                    <a:path path="rect">
                      <a:fillToRect l="50000" t="50000" r="50000" b="50000"/>
                    </a:path>
                  </a:gradFill>
                  <a:effectLst/>
                  <a:latin typeface="Garamond"/>
                </a:rPr>
                <a:t>, Diógenes de </a:t>
              </a:r>
              <a:r>
                <a:rPr lang="es-MX" sz="2400" kern="10" spc="0" dirty="0" err="1" smtClean="0">
                  <a:ln w="12700">
                    <a:solidFill>
                      <a:srgbClr val="3333CC"/>
                    </a:solidFill>
                    <a:round/>
                    <a:headEnd/>
                    <a:tailEnd/>
                  </a:ln>
                  <a:gradFill rotWithShape="0">
                    <a:gsLst>
                      <a:gs pos="0">
                        <a:srgbClr val="B2B2B2">
                          <a:alpha val="50000"/>
                        </a:srgbClr>
                      </a:gs>
                      <a:gs pos="100000">
                        <a:srgbClr val="B2B2B2">
                          <a:gamma/>
                          <a:tint val="20000"/>
                          <a:invGamma/>
                        </a:srgbClr>
                      </a:gs>
                    </a:gsLst>
                    <a:path path="rect">
                      <a:fillToRect l="50000" t="50000" r="50000" b="50000"/>
                    </a:path>
                  </a:gradFill>
                  <a:effectLst/>
                  <a:latin typeface="Garamond"/>
                </a:rPr>
                <a:t>Sínope</a:t>
              </a:r>
              <a:r>
                <a:rPr lang="es-MX" sz="2400" kern="10" spc="0" dirty="0" smtClean="0">
                  <a:ln w="12700">
                    <a:solidFill>
                      <a:srgbClr val="3333CC"/>
                    </a:solidFill>
                    <a:round/>
                    <a:headEnd/>
                    <a:tailEnd/>
                  </a:ln>
                  <a:gradFill rotWithShape="0">
                    <a:gsLst>
                      <a:gs pos="0">
                        <a:srgbClr val="B2B2B2">
                          <a:alpha val="50000"/>
                        </a:srgbClr>
                      </a:gs>
                      <a:gs pos="100000">
                        <a:srgbClr val="B2B2B2">
                          <a:gamma/>
                          <a:tint val="20000"/>
                          <a:invGamma/>
                        </a:srgbClr>
                      </a:gs>
                    </a:gsLst>
                    <a:path path="rect">
                      <a:fillToRect l="50000" t="50000" r="50000" b="50000"/>
                    </a:path>
                  </a:gradFill>
                  <a:effectLst/>
                  <a:latin typeface="Garamond"/>
                </a:rPr>
                <a:t>)</a:t>
              </a:r>
              <a:endParaRPr lang="es-MX" sz="2400" kern="10" spc="0" dirty="0">
                <a:ln w="12700">
                  <a:solidFill>
                    <a:srgbClr val="3333CC"/>
                  </a:solidFill>
                  <a:round/>
                  <a:headEnd/>
                  <a:tailEnd/>
                </a:ln>
                <a:gradFill rotWithShape="0">
                  <a:gsLst>
                    <a:gs pos="0">
                      <a:srgbClr val="B2B2B2">
                        <a:alpha val="50000"/>
                      </a:srgbClr>
                    </a:gs>
                    <a:gs pos="100000">
                      <a:srgbClr val="B2B2B2">
                        <a:gamma/>
                        <a:tint val="20000"/>
                        <a:invGamma/>
                      </a:srgbClr>
                    </a:gs>
                  </a:gsLst>
                  <a:path path="rect">
                    <a:fillToRect l="50000" t="50000" r="50000" b="50000"/>
                  </a:path>
                </a:gradFill>
                <a:effectLst/>
                <a:latin typeface="Garamond"/>
              </a:endParaRPr>
            </a:p>
          </p:txBody>
        </p:sp>
        <p:sp>
          <p:nvSpPr>
            <p:cNvPr id="9224" name="WordArt 8"/>
            <p:cNvSpPr>
              <a:spLocks noChangeArrowheads="1" noChangeShapeType="1" noTextEdit="1"/>
            </p:cNvSpPr>
            <p:nvPr/>
          </p:nvSpPr>
          <p:spPr bwMode="auto">
            <a:xfrm>
              <a:off x="4860032" y="1700808"/>
              <a:ext cx="1428750" cy="685800"/>
            </a:xfrm>
            <a:prstGeom prst="rect">
              <a:avLst/>
            </a:prstGeom>
          </p:spPr>
          <p:txBody>
            <a:bodyPr wrap="none" fromWordArt="1">
              <a:prstTxWarp prst="textPlain">
                <a:avLst>
                  <a:gd name="adj" fmla="val 50000"/>
                </a:avLst>
              </a:prstTxWarp>
            </a:bodyPr>
            <a:lstStyle/>
            <a:p>
              <a:pPr algn="ctr" rtl="0"/>
              <a:r>
                <a:rPr lang="es-MX" sz="2400" kern="10" spc="0" dirty="0" err="1" smtClean="0">
                  <a:ln w="12700">
                    <a:solidFill>
                      <a:srgbClr val="3333CC"/>
                    </a:solidFill>
                    <a:round/>
                    <a:headEnd/>
                    <a:tailEnd/>
                  </a:ln>
                  <a:gradFill rotWithShape="0">
                    <a:gsLst>
                      <a:gs pos="0">
                        <a:srgbClr val="B2B2B2">
                          <a:alpha val="50000"/>
                        </a:srgbClr>
                      </a:gs>
                      <a:gs pos="100000">
                        <a:srgbClr val="B2B2B2">
                          <a:gamma/>
                          <a:tint val="20000"/>
                          <a:invGamma/>
                        </a:srgbClr>
                      </a:gs>
                    </a:gsLst>
                    <a:path path="rect">
                      <a:fillToRect l="50000" t="50000" r="50000" b="50000"/>
                    </a:path>
                  </a:gradFill>
                  <a:effectLst/>
                  <a:latin typeface="Garamond"/>
                </a:rPr>
                <a:t>Eudaimonía</a:t>
              </a:r>
              <a:endParaRPr lang="es-MX" sz="2400" kern="10" spc="0" dirty="0" smtClean="0">
                <a:ln w="12700">
                  <a:solidFill>
                    <a:srgbClr val="3333CC"/>
                  </a:solidFill>
                  <a:round/>
                  <a:headEnd/>
                  <a:tailEnd/>
                </a:ln>
                <a:gradFill rotWithShape="0">
                  <a:gsLst>
                    <a:gs pos="0">
                      <a:srgbClr val="B2B2B2">
                        <a:alpha val="50000"/>
                      </a:srgbClr>
                    </a:gs>
                    <a:gs pos="100000">
                      <a:srgbClr val="B2B2B2">
                        <a:gamma/>
                        <a:tint val="20000"/>
                        <a:invGamma/>
                      </a:srgbClr>
                    </a:gs>
                  </a:gsLst>
                  <a:path path="rect">
                    <a:fillToRect l="50000" t="50000" r="50000" b="50000"/>
                  </a:path>
                </a:gradFill>
                <a:effectLst/>
                <a:latin typeface="Garamond"/>
              </a:endParaRPr>
            </a:p>
            <a:p>
              <a:pPr algn="ctr" rtl="0"/>
              <a:r>
                <a:rPr lang="es-MX" sz="2400" kern="10" spc="0" dirty="0" smtClean="0">
                  <a:ln w="12700">
                    <a:solidFill>
                      <a:srgbClr val="3333CC"/>
                    </a:solidFill>
                    <a:round/>
                    <a:headEnd/>
                    <a:tailEnd/>
                  </a:ln>
                  <a:gradFill rotWithShape="0">
                    <a:gsLst>
                      <a:gs pos="0">
                        <a:srgbClr val="B2B2B2">
                          <a:alpha val="50000"/>
                        </a:srgbClr>
                      </a:gs>
                      <a:gs pos="100000">
                        <a:srgbClr val="B2B2B2">
                          <a:gamma/>
                          <a:tint val="20000"/>
                          <a:invGamma/>
                        </a:srgbClr>
                      </a:gs>
                    </a:gsLst>
                    <a:path path="rect">
                      <a:fillToRect l="50000" t="50000" r="50000" b="50000"/>
                    </a:path>
                  </a:gradFill>
                  <a:effectLst/>
                  <a:latin typeface="Garamond"/>
                </a:rPr>
                <a:t>(Aristóteles)</a:t>
              </a:r>
              <a:endParaRPr lang="es-MX" sz="2400" kern="10" spc="0" dirty="0">
                <a:ln w="12700">
                  <a:solidFill>
                    <a:srgbClr val="3333CC"/>
                  </a:solidFill>
                  <a:round/>
                  <a:headEnd/>
                  <a:tailEnd/>
                </a:ln>
                <a:gradFill rotWithShape="0">
                  <a:gsLst>
                    <a:gs pos="0">
                      <a:srgbClr val="B2B2B2">
                        <a:alpha val="50000"/>
                      </a:srgbClr>
                    </a:gs>
                    <a:gs pos="100000">
                      <a:srgbClr val="B2B2B2">
                        <a:gamma/>
                        <a:tint val="20000"/>
                        <a:invGamma/>
                      </a:srgbClr>
                    </a:gs>
                  </a:gsLst>
                  <a:path path="rect">
                    <a:fillToRect l="50000" t="50000" r="50000" b="50000"/>
                  </a:path>
                </a:gradFill>
                <a:effectLst/>
                <a:latin typeface="Garamond"/>
              </a:endParaRPr>
            </a:p>
          </p:txBody>
        </p:sp>
        <p:sp>
          <p:nvSpPr>
            <p:cNvPr id="9223" name="WordArt 7"/>
            <p:cNvSpPr>
              <a:spLocks noChangeArrowheads="1" noChangeShapeType="1" noTextEdit="1"/>
            </p:cNvSpPr>
            <p:nvPr/>
          </p:nvSpPr>
          <p:spPr bwMode="auto">
            <a:xfrm>
              <a:off x="4860032" y="4511402"/>
              <a:ext cx="1428750" cy="285750"/>
            </a:xfrm>
            <a:prstGeom prst="rect">
              <a:avLst/>
            </a:prstGeom>
          </p:spPr>
          <p:txBody>
            <a:bodyPr wrap="none" fromWordArt="1">
              <a:prstTxWarp prst="textPlain">
                <a:avLst>
                  <a:gd name="adj" fmla="val 50000"/>
                </a:avLst>
              </a:prstTxWarp>
            </a:bodyPr>
            <a:lstStyle/>
            <a:p>
              <a:pPr algn="ctr" rtl="0"/>
              <a:r>
                <a:rPr lang="es-MX" sz="2400" kern="10" spc="0" dirty="0" smtClean="0">
                  <a:ln w="12700">
                    <a:solidFill>
                      <a:srgbClr val="3333CC"/>
                    </a:solidFill>
                    <a:round/>
                    <a:headEnd/>
                    <a:tailEnd/>
                  </a:ln>
                  <a:gradFill rotWithShape="0">
                    <a:gsLst>
                      <a:gs pos="0">
                        <a:srgbClr val="B2B2B2">
                          <a:alpha val="50000"/>
                        </a:srgbClr>
                      </a:gs>
                      <a:gs pos="100000">
                        <a:srgbClr val="B2B2B2">
                          <a:gamma/>
                          <a:tint val="20000"/>
                          <a:invGamma/>
                        </a:srgbClr>
                      </a:gs>
                    </a:gsLst>
                    <a:path path="rect">
                      <a:fillToRect l="50000" t="50000" r="50000" b="50000"/>
                    </a:path>
                  </a:gradFill>
                  <a:effectLst/>
                  <a:latin typeface="Garamond"/>
                </a:rPr>
                <a:t>Protestantismo</a:t>
              </a:r>
              <a:endParaRPr lang="es-MX" sz="2400" kern="10" spc="0" dirty="0">
                <a:ln w="12700">
                  <a:solidFill>
                    <a:srgbClr val="3333CC"/>
                  </a:solidFill>
                  <a:round/>
                  <a:headEnd/>
                  <a:tailEnd/>
                </a:ln>
                <a:gradFill rotWithShape="0">
                  <a:gsLst>
                    <a:gs pos="0">
                      <a:srgbClr val="B2B2B2">
                        <a:alpha val="50000"/>
                      </a:srgbClr>
                    </a:gs>
                    <a:gs pos="100000">
                      <a:srgbClr val="B2B2B2">
                        <a:gamma/>
                        <a:tint val="20000"/>
                        <a:invGamma/>
                      </a:srgbClr>
                    </a:gs>
                  </a:gsLst>
                  <a:path path="rect">
                    <a:fillToRect l="50000" t="50000" r="50000" b="50000"/>
                  </a:path>
                </a:gradFill>
                <a:effectLst/>
                <a:latin typeface="Garamond"/>
              </a:endParaRPr>
            </a:p>
          </p:txBody>
        </p:sp>
        <p:sp>
          <p:nvSpPr>
            <p:cNvPr id="9222" name="WordArt 6"/>
            <p:cNvSpPr>
              <a:spLocks noChangeArrowheads="1" noChangeShapeType="1" noTextEdit="1"/>
            </p:cNvSpPr>
            <p:nvPr/>
          </p:nvSpPr>
          <p:spPr bwMode="auto">
            <a:xfrm>
              <a:off x="7092280" y="3212976"/>
              <a:ext cx="1428750" cy="371475"/>
            </a:xfrm>
            <a:prstGeom prst="rect">
              <a:avLst/>
            </a:prstGeom>
          </p:spPr>
          <p:txBody>
            <a:bodyPr wrap="none" fromWordArt="1">
              <a:prstTxWarp prst="textPlain">
                <a:avLst>
                  <a:gd name="adj" fmla="val 50000"/>
                </a:avLst>
              </a:prstTxWarp>
            </a:bodyPr>
            <a:lstStyle/>
            <a:p>
              <a:pPr algn="ctr" rtl="0"/>
              <a:r>
                <a:rPr lang="es-MX" sz="2400" kern="10" spc="0" dirty="0" smtClean="0">
                  <a:ln w="12700">
                    <a:solidFill>
                      <a:srgbClr val="3333CC"/>
                    </a:solidFill>
                    <a:round/>
                    <a:headEnd/>
                    <a:tailEnd/>
                  </a:ln>
                  <a:gradFill rotWithShape="0">
                    <a:gsLst>
                      <a:gs pos="0">
                        <a:srgbClr val="B2B2B2">
                          <a:alpha val="50000"/>
                        </a:srgbClr>
                      </a:gs>
                      <a:gs pos="100000">
                        <a:srgbClr val="B2B2B2">
                          <a:gamma/>
                          <a:tint val="20000"/>
                          <a:invGamma/>
                        </a:srgbClr>
                      </a:gs>
                    </a:gsLst>
                    <a:path path="rect">
                      <a:fillToRect l="50000" t="50000" r="50000" b="50000"/>
                    </a:path>
                  </a:gradFill>
                  <a:effectLst/>
                  <a:latin typeface="Garamond"/>
                </a:rPr>
                <a:t>Catolicismo</a:t>
              </a:r>
              <a:endParaRPr lang="es-MX" sz="2400" kern="10" spc="0" dirty="0">
                <a:ln w="12700">
                  <a:solidFill>
                    <a:srgbClr val="3333CC"/>
                  </a:solidFill>
                  <a:round/>
                  <a:headEnd/>
                  <a:tailEnd/>
                </a:ln>
                <a:gradFill rotWithShape="0">
                  <a:gsLst>
                    <a:gs pos="0">
                      <a:srgbClr val="B2B2B2">
                        <a:alpha val="50000"/>
                      </a:srgbClr>
                    </a:gs>
                    <a:gs pos="100000">
                      <a:srgbClr val="B2B2B2">
                        <a:gamma/>
                        <a:tint val="20000"/>
                        <a:invGamma/>
                      </a:srgbClr>
                    </a:gs>
                  </a:gsLst>
                  <a:path path="rect">
                    <a:fillToRect l="50000" t="50000" r="50000" b="50000"/>
                  </a:path>
                </a:gradFill>
                <a:effectLst/>
                <a:latin typeface="Garamond"/>
              </a:endParaRPr>
            </a:p>
          </p:txBody>
        </p:sp>
        <p:sp>
          <p:nvSpPr>
            <p:cNvPr id="9221" name="WordArt 5"/>
            <p:cNvSpPr>
              <a:spLocks noChangeArrowheads="1" noChangeShapeType="1" noTextEdit="1"/>
            </p:cNvSpPr>
            <p:nvPr/>
          </p:nvSpPr>
          <p:spPr bwMode="auto">
            <a:xfrm>
              <a:off x="4439394" y="5159474"/>
              <a:ext cx="1428750" cy="285750"/>
            </a:xfrm>
            <a:prstGeom prst="rect">
              <a:avLst/>
            </a:prstGeom>
          </p:spPr>
          <p:txBody>
            <a:bodyPr wrap="none" fromWordArt="1">
              <a:prstTxWarp prst="textPlain">
                <a:avLst>
                  <a:gd name="adj" fmla="val 50000"/>
                </a:avLst>
              </a:prstTxWarp>
            </a:bodyPr>
            <a:lstStyle/>
            <a:p>
              <a:pPr algn="ctr" rtl="0"/>
              <a:r>
                <a:rPr lang="es-MX" sz="2400" kern="10" spc="0" dirty="0" smtClean="0">
                  <a:ln w="12700">
                    <a:solidFill>
                      <a:srgbClr val="3333CC"/>
                    </a:solidFill>
                    <a:round/>
                    <a:headEnd/>
                    <a:tailEnd/>
                  </a:ln>
                  <a:gradFill rotWithShape="0">
                    <a:gsLst>
                      <a:gs pos="0">
                        <a:srgbClr val="B2B2B2">
                          <a:alpha val="50000"/>
                        </a:srgbClr>
                      </a:gs>
                      <a:gs pos="100000">
                        <a:srgbClr val="B2B2B2">
                          <a:gamma/>
                          <a:tint val="20000"/>
                          <a:invGamma/>
                        </a:srgbClr>
                      </a:gs>
                    </a:gsLst>
                    <a:path path="rect">
                      <a:fillToRect l="50000" t="50000" r="50000" b="50000"/>
                    </a:path>
                  </a:gradFill>
                  <a:effectLst/>
                  <a:latin typeface="Garamond"/>
                </a:rPr>
                <a:t>Islamismo</a:t>
              </a:r>
              <a:endParaRPr lang="es-MX" sz="2400" kern="10" spc="0" dirty="0">
                <a:ln w="12700">
                  <a:solidFill>
                    <a:srgbClr val="3333CC"/>
                  </a:solidFill>
                  <a:round/>
                  <a:headEnd/>
                  <a:tailEnd/>
                </a:ln>
                <a:gradFill rotWithShape="0">
                  <a:gsLst>
                    <a:gs pos="0">
                      <a:srgbClr val="B2B2B2">
                        <a:alpha val="50000"/>
                      </a:srgbClr>
                    </a:gs>
                    <a:gs pos="100000">
                      <a:srgbClr val="B2B2B2">
                        <a:gamma/>
                        <a:tint val="20000"/>
                        <a:invGamma/>
                      </a:srgbClr>
                    </a:gs>
                  </a:gsLst>
                  <a:path path="rect">
                    <a:fillToRect l="50000" t="50000" r="50000" b="50000"/>
                  </a:path>
                </a:gradFill>
                <a:effectLst/>
                <a:latin typeface="Garamond"/>
              </a:endParaRPr>
            </a:p>
          </p:txBody>
        </p:sp>
        <p:sp>
          <p:nvSpPr>
            <p:cNvPr id="9220" name="WordArt 4"/>
            <p:cNvSpPr>
              <a:spLocks noChangeArrowheads="1" noChangeShapeType="1" noTextEdit="1"/>
            </p:cNvSpPr>
            <p:nvPr/>
          </p:nvSpPr>
          <p:spPr bwMode="auto">
            <a:xfrm>
              <a:off x="7092280" y="4293096"/>
              <a:ext cx="1428750" cy="285750"/>
            </a:xfrm>
            <a:prstGeom prst="rect">
              <a:avLst/>
            </a:prstGeom>
          </p:spPr>
          <p:txBody>
            <a:bodyPr wrap="none" fromWordArt="1">
              <a:prstTxWarp prst="textPlain">
                <a:avLst>
                  <a:gd name="adj" fmla="val 50000"/>
                </a:avLst>
              </a:prstTxWarp>
            </a:bodyPr>
            <a:lstStyle/>
            <a:p>
              <a:pPr algn="ctr" rtl="0"/>
              <a:r>
                <a:rPr lang="es-MX" sz="2400" kern="10" spc="0" dirty="0" smtClean="0">
                  <a:ln w="12700">
                    <a:solidFill>
                      <a:srgbClr val="3333CC"/>
                    </a:solidFill>
                    <a:round/>
                    <a:headEnd/>
                    <a:tailEnd/>
                  </a:ln>
                  <a:gradFill rotWithShape="0">
                    <a:gsLst>
                      <a:gs pos="0">
                        <a:srgbClr val="B2B2B2">
                          <a:alpha val="50000"/>
                        </a:srgbClr>
                      </a:gs>
                      <a:gs pos="100000">
                        <a:srgbClr val="B2B2B2">
                          <a:gamma/>
                          <a:tint val="20000"/>
                          <a:invGamma/>
                        </a:srgbClr>
                      </a:gs>
                    </a:gsLst>
                    <a:path path="rect">
                      <a:fillToRect l="50000" t="50000" r="50000" b="50000"/>
                    </a:path>
                  </a:gradFill>
                  <a:effectLst/>
                  <a:latin typeface="Garamond"/>
                </a:rPr>
                <a:t>Judaísmo</a:t>
              </a:r>
              <a:endParaRPr lang="es-MX" sz="2400" kern="10" spc="0" dirty="0">
                <a:ln w="12700">
                  <a:solidFill>
                    <a:srgbClr val="3333CC"/>
                  </a:solidFill>
                  <a:round/>
                  <a:headEnd/>
                  <a:tailEnd/>
                </a:ln>
                <a:gradFill rotWithShape="0">
                  <a:gsLst>
                    <a:gs pos="0">
                      <a:srgbClr val="B2B2B2">
                        <a:alpha val="50000"/>
                      </a:srgbClr>
                    </a:gs>
                    <a:gs pos="100000">
                      <a:srgbClr val="B2B2B2">
                        <a:gamma/>
                        <a:tint val="20000"/>
                        <a:invGamma/>
                      </a:srgbClr>
                    </a:gs>
                  </a:gsLst>
                  <a:path path="rect">
                    <a:fillToRect l="50000" t="50000" r="50000" b="50000"/>
                  </a:path>
                </a:gradFill>
                <a:effectLst/>
                <a:latin typeface="Garamond"/>
              </a:endParaRPr>
            </a:p>
          </p:txBody>
        </p:sp>
        <p:sp>
          <p:nvSpPr>
            <p:cNvPr id="9219" name="WordArt 3"/>
            <p:cNvSpPr>
              <a:spLocks noChangeArrowheads="1" noChangeShapeType="1" noTextEdit="1"/>
            </p:cNvSpPr>
            <p:nvPr/>
          </p:nvSpPr>
          <p:spPr bwMode="auto">
            <a:xfrm>
              <a:off x="5292080" y="2780928"/>
              <a:ext cx="1428750" cy="285750"/>
            </a:xfrm>
            <a:prstGeom prst="rect">
              <a:avLst/>
            </a:prstGeom>
          </p:spPr>
          <p:txBody>
            <a:bodyPr wrap="none" fromWordArt="1">
              <a:prstTxWarp prst="textPlain">
                <a:avLst>
                  <a:gd name="adj" fmla="val 50000"/>
                </a:avLst>
              </a:prstTxWarp>
            </a:bodyPr>
            <a:lstStyle/>
            <a:p>
              <a:pPr algn="ctr" rtl="0"/>
              <a:r>
                <a:rPr lang="es-MX" sz="2400" kern="10" spc="0" dirty="0" err="1" smtClean="0">
                  <a:ln w="12700">
                    <a:solidFill>
                      <a:srgbClr val="3333CC"/>
                    </a:solidFill>
                    <a:round/>
                    <a:headEnd/>
                    <a:tailEnd/>
                  </a:ln>
                  <a:gradFill rotWithShape="0">
                    <a:gsLst>
                      <a:gs pos="0">
                        <a:srgbClr val="B2B2B2">
                          <a:alpha val="50000"/>
                        </a:srgbClr>
                      </a:gs>
                      <a:gs pos="100000">
                        <a:srgbClr val="B2B2B2">
                          <a:gamma/>
                          <a:tint val="20000"/>
                          <a:invGamma/>
                        </a:srgbClr>
                      </a:gs>
                    </a:gsLst>
                    <a:path path="rect">
                      <a:fillToRect l="50000" t="50000" r="50000" b="50000"/>
                    </a:path>
                  </a:gradFill>
                  <a:effectLst/>
                  <a:latin typeface="Garamond"/>
                </a:rPr>
                <a:t>Hinduísmo</a:t>
              </a:r>
              <a:endParaRPr lang="es-MX" sz="2400" kern="10" spc="0" dirty="0">
                <a:ln w="12700">
                  <a:solidFill>
                    <a:srgbClr val="3333CC"/>
                  </a:solidFill>
                  <a:round/>
                  <a:headEnd/>
                  <a:tailEnd/>
                </a:ln>
                <a:gradFill rotWithShape="0">
                  <a:gsLst>
                    <a:gs pos="0">
                      <a:srgbClr val="B2B2B2">
                        <a:alpha val="50000"/>
                      </a:srgbClr>
                    </a:gs>
                    <a:gs pos="100000">
                      <a:srgbClr val="B2B2B2">
                        <a:gamma/>
                        <a:tint val="20000"/>
                        <a:invGamma/>
                      </a:srgbClr>
                    </a:gs>
                  </a:gsLst>
                  <a:path path="rect">
                    <a:fillToRect l="50000" t="50000" r="50000" b="50000"/>
                  </a:path>
                </a:gradFill>
                <a:effectLst/>
                <a:latin typeface="Garamond"/>
              </a:endParaRPr>
            </a:p>
          </p:txBody>
        </p:sp>
        <p:sp>
          <p:nvSpPr>
            <p:cNvPr id="9226" name="WordArt 10"/>
            <p:cNvSpPr>
              <a:spLocks noChangeArrowheads="1" noChangeShapeType="1" noTextEdit="1"/>
            </p:cNvSpPr>
            <p:nvPr/>
          </p:nvSpPr>
          <p:spPr bwMode="auto">
            <a:xfrm>
              <a:off x="6372200" y="5085184"/>
              <a:ext cx="2362200" cy="539750"/>
            </a:xfrm>
            <a:prstGeom prst="rect">
              <a:avLst/>
            </a:prstGeom>
          </p:spPr>
          <p:txBody>
            <a:bodyPr wrap="none" fromWordArt="1">
              <a:prstTxWarp prst="textPlain">
                <a:avLst>
                  <a:gd name="adj" fmla="val 50000"/>
                </a:avLst>
              </a:prstTxWarp>
            </a:bodyPr>
            <a:lstStyle/>
            <a:p>
              <a:pPr algn="ctr" rtl="0"/>
              <a:r>
                <a:rPr lang="es-MX" sz="2400" kern="10" spc="0" dirty="0" smtClean="0">
                  <a:ln w="12700">
                    <a:solidFill>
                      <a:srgbClr val="3333CC"/>
                    </a:solidFill>
                    <a:round/>
                    <a:headEnd/>
                    <a:tailEnd/>
                  </a:ln>
                  <a:gradFill rotWithShape="0">
                    <a:gsLst>
                      <a:gs pos="0">
                        <a:srgbClr val="B2B2B2">
                          <a:alpha val="50000"/>
                        </a:srgbClr>
                      </a:gs>
                      <a:gs pos="100000">
                        <a:srgbClr val="B2B2B2">
                          <a:gamma/>
                          <a:tint val="20000"/>
                          <a:invGamma/>
                        </a:srgbClr>
                      </a:gs>
                    </a:gsLst>
                    <a:path path="rect">
                      <a:fillToRect l="50000" t="50000" r="50000" b="50000"/>
                    </a:path>
                  </a:gradFill>
                  <a:effectLst/>
                  <a:latin typeface="Arial Black"/>
                </a:rPr>
                <a:t>Hedonismo Racional</a:t>
              </a:r>
            </a:p>
            <a:p>
              <a:pPr algn="ctr" rtl="0"/>
              <a:r>
                <a:rPr lang="es-MX" sz="2400" kern="10" spc="0" dirty="0" smtClean="0">
                  <a:ln w="12700">
                    <a:solidFill>
                      <a:srgbClr val="3333CC"/>
                    </a:solidFill>
                    <a:round/>
                    <a:headEnd/>
                    <a:tailEnd/>
                  </a:ln>
                  <a:gradFill rotWithShape="0">
                    <a:gsLst>
                      <a:gs pos="0">
                        <a:srgbClr val="B2B2B2">
                          <a:alpha val="50000"/>
                        </a:srgbClr>
                      </a:gs>
                      <a:gs pos="100000">
                        <a:srgbClr val="B2B2B2">
                          <a:gamma/>
                          <a:tint val="20000"/>
                          <a:invGamma/>
                        </a:srgbClr>
                      </a:gs>
                    </a:gsLst>
                    <a:path path="rect">
                      <a:fillToRect l="50000" t="50000" r="50000" b="50000"/>
                    </a:path>
                  </a:gradFill>
                  <a:effectLst/>
                  <a:latin typeface="Arial Black"/>
                </a:rPr>
                <a:t>(Epicúreo)</a:t>
              </a:r>
              <a:endParaRPr lang="es-MX" sz="2400" kern="10" spc="0" dirty="0">
                <a:ln w="12700">
                  <a:solidFill>
                    <a:srgbClr val="3333CC"/>
                  </a:solidFill>
                  <a:round/>
                  <a:headEnd/>
                  <a:tailEnd/>
                </a:ln>
                <a:gradFill rotWithShape="0">
                  <a:gsLst>
                    <a:gs pos="0">
                      <a:srgbClr val="B2B2B2">
                        <a:alpha val="50000"/>
                      </a:srgbClr>
                    </a:gs>
                    <a:gs pos="100000">
                      <a:srgbClr val="B2B2B2">
                        <a:gamma/>
                        <a:tint val="20000"/>
                        <a:invGamma/>
                      </a:srgbClr>
                    </a:gs>
                  </a:gsLst>
                  <a:path path="rect">
                    <a:fillToRect l="50000" t="50000" r="50000" b="50000"/>
                  </a:path>
                </a:gradFill>
                <a:effectLst/>
                <a:latin typeface="Arial Black"/>
              </a:endParaRPr>
            </a:p>
          </p:txBody>
        </p:sp>
      </p:grpSp>
      <p:sp>
        <p:nvSpPr>
          <p:cNvPr id="9230" name="Rectangle 14"/>
          <p:cNvSpPr>
            <a:spLocks noChangeArrowheads="1"/>
          </p:cNvSpPr>
          <p:nvPr/>
        </p:nvSpPr>
        <p:spPr bwMode="auto">
          <a:xfrm>
            <a:off x="0" y="13716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r>
            <a:br>
              <a:rPr kumimoji="0" lang="es-MX"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br>
            <a:endParaRPr kumimoji="0" lang="es-MX"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9236" name="Rectangle 20"/>
          <p:cNvSpPr>
            <a:spLocks noChangeArrowheads="1"/>
          </p:cNvSpPr>
          <p:nvPr/>
        </p:nvSpPr>
        <p:spPr bwMode="auto">
          <a:xfrm>
            <a:off x="0" y="60769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9237" name="Rectangle 21"/>
          <p:cNvSpPr>
            <a:spLocks noChangeArrowheads="1"/>
          </p:cNvSpPr>
          <p:nvPr/>
        </p:nvSpPr>
        <p:spPr bwMode="auto">
          <a:xfrm>
            <a:off x="0" y="68199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9238" name="Rectangle 22"/>
          <p:cNvSpPr>
            <a:spLocks noChangeArrowheads="1"/>
          </p:cNvSpPr>
          <p:nvPr/>
        </p:nvSpPr>
        <p:spPr bwMode="auto">
          <a:xfrm>
            <a:off x="0" y="75628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78098"/>
          </a:xfrm>
        </p:spPr>
        <p:txBody>
          <a:bodyPr>
            <a:normAutofit/>
          </a:bodyPr>
          <a:lstStyle/>
          <a:p>
            <a:r>
              <a:rPr lang="es-MX" sz="3800" u="sng" dirty="0" smtClean="0">
                <a:latin typeface="Garamond" pitchFamily="18" charset="0"/>
              </a:rPr>
              <a:t>El consumo a la luz de otros valores</a:t>
            </a:r>
            <a:endParaRPr lang="es-MX" sz="3800" u="sng" dirty="0">
              <a:latin typeface="Garamond" pitchFamily="18" charset="0"/>
            </a:endParaRPr>
          </a:p>
        </p:txBody>
      </p:sp>
      <p:sp>
        <p:nvSpPr>
          <p:cNvPr id="3" name="2 Subtítulo"/>
          <p:cNvSpPr>
            <a:spLocks noGrp="1"/>
          </p:cNvSpPr>
          <p:nvPr>
            <p:ph idx="1"/>
          </p:nvPr>
        </p:nvSpPr>
        <p:spPr>
          <a:xfrm>
            <a:off x="457200" y="1268760"/>
            <a:ext cx="8229600" cy="5112568"/>
          </a:xfrm>
        </p:spPr>
        <p:txBody>
          <a:bodyPr>
            <a:noAutofit/>
          </a:bodyPr>
          <a:lstStyle/>
          <a:p>
            <a:pPr>
              <a:spcBef>
                <a:spcPts val="600"/>
              </a:spcBef>
              <a:spcAft>
                <a:spcPts val="600"/>
              </a:spcAft>
            </a:pPr>
            <a:r>
              <a:rPr lang="es-MX" sz="2400" dirty="0" smtClean="0">
                <a:latin typeface="Garamond" pitchFamily="18" charset="0"/>
              </a:rPr>
              <a:t>Un esfuerzo en este sentido es la Ética del Consumo.</a:t>
            </a:r>
          </a:p>
          <a:p>
            <a:pPr>
              <a:spcBef>
                <a:spcPts val="600"/>
              </a:spcBef>
              <a:spcAft>
                <a:spcPts val="600"/>
              </a:spcAft>
            </a:pPr>
            <a:r>
              <a:rPr lang="es-MX" sz="2400" dirty="0" smtClean="0">
                <a:latin typeface="Garamond" pitchFamily="18" charset="0"/>
              </a:rPr>
              <a:t>Por ejemplo, Cortina (2004) entiende la felicidad como </a:t>
            </a:r>
            <a:r>
              <a:rPr lang="es-MX" sz="2400" i="1" dirty="0" err="1" smtClean="0">
                <a:latin typeface="Garamond" pitchFamily="18" charset="0"/>
              </a:rPr>
              <a:t>eudaimonía</a:t>
            </a:r>
            <a:r>
              <a:rPr lang="es-MX" sz="2400" dirty="0" smtClean="0">
                <a:latin typeface="Garamond" pitchFamily="18" charset="0"/>
              </a:rPr>
              <a:t> e incorpora el enfoque de las capacidades de </a:t>
            </a:r>
            <a:r>
              <a:rPr lang="es-MX" sz="2400" dirty="0" err="1" smtClean="0">
                <a:latin typeface="Garamond" pitchFamily="18" charset="0"/>
              </a:rPr>
              <a:t>Amartya</a:t>
            </a:r>
            <a:r>
              <a:rPr lang="es-MX" sz="2400" dirty="0" smtClean="0">
                <a:latin typeface="Garamond" pitchFamily="18" charset="0"/>
              </a:rPr>
              <a:t> </a:t>
            </a:r>
            <a:r>
              <a:rPr lang="es-MX" sz="2400" dirty="0" err="1" smtClean="0">
                <a:latin typeface="Garamond" pitchFamily="18" charset="0"/>
              </a:rPr>
              <a:t>Sen</a:t>
            </a:r>
            <a:r>
              <a:rPr lang="es-MX" sz="2400" dirty="0" smtClean="0">
                <a:latin typeface="Garamond" pitchFamily="18" charset="0"/>
              </a:rPr>
              <a:t> para establecer un proyecto de vida buena en el cual los bienes de consumo tienen un valor instrumental, al servicio de las capacidades y de los funcionamientos:</a:t>
            </a:r>
          </a:p>
          <a:p>
            <a:pPr lvl="1">
              <a:spcBef>
                <a:spcPts val="600"/>
              </a:spcBef>
              <a:spcAft>
                <a:spcPts val="600"/>
              </a:spcAft>
            </a:pPr>
            <a:r>
              <a:rPr lang="es-MX" sz="2200" dirty="0" smtClean="0">
                <a:latin typeface="Garamond" pitchFamily="18" charset="0"/>
              </a:rPr>
              <a:t>Capacidades: reflejan lo que puede llevar a cabo, su libertad positiva de hacer (capacidades corporales, mentales, sociales, de la singularidad).</a:t>
            </a:r>
          </a:p>
          <a:p>
            <a:pPr lvl="1">
              <a:spcBef>
                <a:spcPts val="600"/>
              </a:spcBef>
              <a:spcAft>
                <a:spcPts val="600"/>
              </a:spcAft>
            </a:pPr>
            <a:r>
              <a:rPr lang="es-MX" sz="2200" dirty="0" smtClean="0">
                <a:latin typeface="Garamond" pitchFamily="18" charset="0"/>
              </a:rPr>
              <a:t>Funcionamientos: reflejan las cosas que una persona puede valorar hacer o ser.</a:t>
            </a:r>
          </a:p>
          <a:p>
            <a:pPr>
              <a:spcBef>
                <a:spcPts val="600"/>
              </a:spcBef>
              <a:spcAft>
                <a:spcPts val="600"/>
              </a:spcAft>
            </a:pPr>
            <a:r>
              <a:rPr lang="es-MX" sz="2400" dirty="0" smtClean="0">
                <a:latin typeface="Garamond" pitchFamily="18" charset="0"/>
              </a:rPr>
              <a:t>De este modo, se propone un consumo libre al servicio de las capacidades.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p:spPr>
        <p:txBody>
          <a:bodyPr>
            <a:normAutofit/>
          </a:bodyPr>
          <a:lstStyle/>
          <a:p>
            <a:r>
              <a:rPr lang="es-MX" sz="3800" u="sng" dirty="0" smtClean="0">
                <a:latin typeface="Garamond" pitchFamily="18" charset="0"/>
              </a:rPr>
              <a:t>El consumo a la luz de otros valores</a:t>
            </a:r>
            <a:endParaRPr lang="es-MX" sz="3800" u="sng" dirty="0">
              <a:latin typeface="Garamond" pitchFamily="18" charset="0"/>
            </a:endParaRPr>
          </a:p>
        </p:txBody>
      </p:sp>
      <p:sp>
        <p:nvSpPr>
          <p:cNvPr id="3" name="2 Subtítulo"/>
          <p:cNvSpPr>
            <a:spLocks noGrp="1"/>
          </p:cNvSpPr>
          <p:nvPr>
            <p:ph sz="half" idx="1"/>
          </p:nvPr>
        </p:nvSpPr>
        <p:spPr>
          <a:xfrm>
            <a:off x="179512" y="1268760"/>
            <a:ext cx="4248472" cy="4968552"/>
          </a:xfrm>
        </p:spPr>
        <p:txBody>
          <a:bodyPr>
            <a:noAutofit/>
          </a:bodyPr>
          <a:lstStyle/>
          <a:p>
            <a:pPr>
              <a:spcBef>
                <a:spcPts val="600"/>
              </a:spcBef>
              <a:spcAft>
                <a:spcPts val="600"/>
              </a:spcAft>
            </a:pPr>
            <a:r>
              <a:rPr lang="es-MX" sz="2400" dirty="0" smtClean="0">
                <a:latin typeface="Garamond" pitchFamily="18" charset="0"/>
              </a:rPr>
              <a:t>Sin embargo, esta propuesta tiene la limitante de que ensanchar la capacidad de consumo es una cosa, y conducirlas a un consumo mejor y </a:t>
            </a:r>
            <a:r>
              <a:rPr lang="es-MX" sz="2400" dirty="0" err="1" smtClean="0">
                <a:latin typeface="Garamond" pitchFamily="18" charset="0"/>
              </a:rPr>
              <a:t>felicitante</a:t>
            </a:r>
            <a:r>
              <a:rPr lang="es-MX" sz="2400" dirty="0" smtClean="0">
                <a:latin typeface="Garamond" pitchFamily="18" charset="0"/>
              </a:rPr>
              <a:t>, es otra (véase Rojas, 2010).</a:t>
            </a:r>
          </a:p>
          <a:p>
            <a:pPr>
              <a:spcBef>
                <a:spcPts val="600"/>
              </a:spcBef>
              <a:spcAft>
                <a:spcPts val="600"/>
              </a:spcAft>
            </a:pPr>
            <a:r>
              <a:rPr lang="es-MX" sz="2400" dirty="0" smtClean="0">
                <a:latin typeface="Garamond" pitchFamily="18" charset="0"/>
              </a:rPr>
              <a:t>Así pues, valores y virtudes como la libertad, la prudencia, la lucidez, la cordura y la moderación podrían integrar una identidad moral alternativa para el consumidor contemporáneo.</a:t>
            </a:r>
          </a:p>
        </p:txBody>
      </p:sp>
      <p:grpSp>
        <p:nvGrpSpPr>
          <p:cNvPr id="5125" name="Group 5"/>
          <p:cNvGrpSpPr>
            <a:grpSpLocks/>
          </p:cNvGrpSpPr>
          <p:nvPr/>
        </p:nvGrpSpPr>
        <p:grpSpPr bwMode="auto">
          <a:xfrm>
            <a:off x="3924174" y="1334343"/>
            <a:ext cx="5040314" cy="5251486"/>
            <a:chOff x="1512" y="1189"/>
            <a:chExt cx="7938" cy="8272"/>
          </a:xfrm>
        </p:grpSpPr>
        <p:grpSp>
          <p:nvGrpSpPr>
            <p:cNvPr id="5126" name="Group 6"/>
            <p:cNvGrpSpPr>
              <a:grpSpLocks/>
            </p:cNvGrpSpPr>
            <p:nvPr/>
          </p:nvGrpSpPr>
          <p:grpSpPr bwMode="auto">
            <a:xfrm>
              <a:off x="1512" y="1189"/>
              <a:ext cx="7938" cy="7881"/>
              <a:chOff x="1512" y="1189"/>
              <a:chExt cx="7938" cy="7881"/>
            </a:xfrm>
          </p:grpSpPr>
          <p:sp>
            <p:nvSpPr>
              <p:cNvPr id="5127" name="AutoShape 7"/>
              <p:cNvSpPr>
                <a:spLocks/>
              </p:cNvSpPr>
              <p:nvPr/>
            </p:nvSpPr>
            <p:spPr bwMode="auto">
              <a:xfrm>
                <a:off x="3065" y="1189"/>
                <a:ext cx="673" cy="7755"/>
              </a:xfrm>
              <a:prstGeom prst="leftBrace">
                <a:avLst>
                  <a:gd name="adj1" fmla="val 96025"/>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MX"/>
              </a:p>
            </p:txBody>
          </p:sp>
          <p:sp>
            <p:nvSpPr>
              <p:cNvPr id="5128" name="Text Box 8"/>
              <p:cNvSpPr txBox="1">
                <a:spLocks noChangeArrowheads="1"/>
              </p:cNvSpPr>
              <p:nvPr/>
            </p:nvSpPr>
            <p:spPr bwMode="auto">
              <a:xfrm>
                <a:off x="3505" y="1315"/>
                <a:ext cx="5945" cy="77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500"/>
                  </a:spcBef>
                  <a:spcAft>
                    <a:spcPts val="500"/>
                  </a:spcAft>
                  <a:buClrTx/>
                  <a:buSzTx/>
                  <a:buFontTx/>
                  <a:buNone/>
                  <a:tabLst/>
                </a:pPr>
                <a:r>
                  <a:rPr kumimoji="0" lang="es-MX" sz="1200" b="1" i="1" u="none" strike="noStrike" cap="none" normalizeH="0" baseline="0" dirty="0" smtClean="0">
                    <a:ln>
                      <a:noFill/>
                    </a:ln>
                    <a:solidFill>
                      <a:schemeClr val="tx1"/>
                    </a:solidFill>
                    <a:effectLst/>
                    <a:latin typeface="Garamond" pitchFamily="18" charset="0"/>
                    <a:cs typeface="Arial" pitchFamily="34" charset="0"/>
                  </a:rPr>
                  <a:t>Consumo consciente:</a:t>
                </a:r>
                <a:r>
                  <a:rPr kumimoji="0" lang="es-MX" sz="1200" b="0" i="1" u="none" strike="noStrike" cap="none" normalizeH="0" baseline="0" dirty="0" smtClean="0">
                    <a:ln>
                      <a:noFill/>
                    </a:ln>
                    <a:solidFill>
                      <a:schemeClr val="tx1"/>
                    </a:solidFill>
                    <a:effectLst/>
                    <a:latin typeface="Garamond" pitchFamily="18" charset="0"/>
                    <a:cs typeface="Arial" pitchFamily="34" charset="0"/>
                  </a:rPr>
                  <a:t> </a:t>
                </a:r>
                <a:r>
                  <a:rPr kumimoji="0" lang="es-MX" sz="1200" b="0" i="0" u="none" strike="noStrike" cap="none" normalizeH="0" baseline="0" dirty="0" smtClean="0">
                    <a:ln>
                      <a:noFill/>
                    </a:ln>
                    <a:solidFill>
                      <a:schemeClr val="tx1"/>
                    </a:solidFill>
                    <a:effectLst/>
                    <a:latin typeface="Garamond" pitchFamily="18" charset="0"/>
                    <a:cs typeface="Arial" pitchFamily="34" charset="0"/>
                  </a:rPr>
                  <a:t>poder, derechos y obligaciones; exige y asume las consecuencias de su modo de consumir.</a:t>
                </a:r>
              </a:p>
              <a:p>
                <a:pPr marL="0" marR="0" lvl="0" indent="0" algn="l" defTabSz="914400" rtl="0" eaLnBrk="1" fontAlgn="base" latinLnBrk="0" hangingPunct="1">
                  <a:lnSpc>
                    <a:spcPct val="100000"/>
                  </a:lnSpc>
                  <a:spcBef>
                    <a:spcPts val="500"/>
                  </a:spcBef>
                  <a:spcAft>
                    <a:spcPts val="500"/>
                  </a:spcAft>
                  <a:buClrTx/>
                  <a:buSzTx/>
                  <a:buFontTx/>
                  <a:buNone/>
                  <a:tabLst/>
                </a:pPr>
                <a:r>
                  <a:rPr kumimoji="0" lang="es-MX" sz="1200" b="1" i="1" u="none" strike="noStrike" cap="none" normalizeH="0" baseline="0" dirty="0" smtClean="0">
                    <a:ln>
                      <a:noFill/>
                    </a:ln>
                    <a:solidFill>
                      <a:schemeClr val="tx1"/>
                    </a:solidFill>
                    <a:effectLst/>
                    <a:latin typeface="Garamond" pitchFamily="18" charset="0"/>
                    <a:cs typeface="Arial" pitchFamily="34" charset="0"/>
                  </a:rPr>
                  <a:t>Consumo informado:</a:t>
                </a:r>
                <a:r>
                  <a:rPr kumimoji="0" lang="es-MX" sz="1200" b="0" i="0" u="none" strike="noStrike" cap="none" normalizeH="0" baseline="0" dirty="0" smtClean="0">
                    <a:ln>
                      <a:noFill/>
                    </a:ln>
                    <a:solidFill>
                      <a:schemeClr val="tx1"/>
                    </a:solidFill>
                    <a:effectLst/>
                    <a:latin typeface="Garamond" pitchFamily="18" charset="0"/>
                    <a:cs typeface="Arial" pitchFamily="34" charset="0"/>
                  </a:rPr>
                  <a:t> compara calidad y precio, piensa en invertir antes que en gastar.</a:t>
                </a:r>
              </a:p>
              <a:p>
                <a:pPr marL="0" marR="0" lvl="0" indent="0" algn="l" defTabSz="914400" rtl="0" eaLnBrk="1" fontAlgn="base" latinLnBrk="0" hangingPunct="1">
                  <a:lnSpc>
                    <a:spcPct val="100000"/>
                  </a:lnSpc>
                  <a:spcBef>
                    <a:spcPts val="500"/>
                  </a:spcBef>
                  <a:spcAft>
                    <a:spcPts val="500"/>
                  </a:spcAft>
                  <a:buClrTx/>
                  <a:buSzTx/>
                  <a:buFontTx/>
                  <a:buNone/>
                  <a:tabLst/>
                </a:pPr>
                <a:r>
                  <a:rPr kumimoji="0" lang="es-MX" sz="1200" b="1" i="1" u="none" strike="noStrike" cap="none" normalizeH="0" baseline="0" dirty="0" smtClean="0">
                    <a:ln>
                      <a:noFill/>
                    </a:ln>
                    <a:solidFill>
                      <a:schemeClr val="tx1"/>
                    </a:solidFill>
                    <a:effectLst/>
                    <a:latin typeface="Garamond" pitchFamily="18" charset="0"/>
                    <a:cs typeface="Arial" pitchFamily="34" charset="0"/>
                  </a:rPr>
                  <a:t>Consumo crítico:</a:t>
                </a:r>
                <a:r>
                  <a:rPr kumimoji="0" lang="es-MX" sz="1200" b="0" i="0" u="none" strike="noStrike" cap="none" normalizeH="0" baseline="0" dirty="0" smtClean="0">
                    <a:ln>
                      <a:noFill/>
                    </a:ln>
                    <a:solidFill>
                      <a:schemeClr val="tx1"/>
                    </a:solidFill>
                    <a:effectLst/>
                    <a:latin typeface="Garamond" pitchFamily="18" charset="0"/>
                    <a:cs typeface="Arial" pitchFamily="34" charset="0"/>
                  </a:rPr>
                  <a:t> de la moda y la publicidad; valora a los demás por lo que son y no por lo que tienen; elige y conserva lo que necesita y le gusta.</a:t>
                </a:r>
              </a:p>
              <a:p>
                <a:pPr marL="0" marR="0" lvl="0" indent="0" algn="l" defTabSz="914400" rtl="0" eaLnBrk="1" fontAlgn="base" latinLnBrk="0" hangingPunct="1">
                  <a:lnSpc>
                    <a:spcPct val="100000"/>
                  </a:lnSpc>
                  <a:spcBef>
                    <a:spcPts val="500"/>
                  </a:spcBef>
                  <a:spcAft>
                    <a:spcPts val="500"/>
                  </a:spcAft>
                  <a:buClrTx/>
                  <a:buSzTx/>
                  <a:buFontTx/>
                  <a:buNone/>
                  <a:tabLst/>
                </a:pPr>
                <a:r>
                  <a:rPr kumimoji="0" lang="es-MX" sz="1200" b="1" i="1" u="none" strike="noStrike" cap="none" normalizeH="0" baseline="0" dirty="0" smtClean="0">
                    <a:ln>
                      <a:noFill/>
                    </a:ln>
                    <a:solidFill>
                      <a:schemeClr val="tx1"/>
                    </a:solidFill>
                    <a:effectLst/>
                    <a:latin typeface="Garamond" pitchFamily="18" charset="0"/>
                    <a:cs typeface="Arial" pitchFamily="34" charset="0"/>
                  </a:rPr>
                  <a:t>Consumo saludable:</a:t>
                </a:r>
                <a:r>
                  <a:rPr kumimoji="0" lang="es-MX" sz="1200" b="0" i="0" u="none" strike="noStrike" cap="none" normalizeH="0" baseline="0" dirty="0" smtClean="0">
                    <a:ln>
                      <a:noFill/>
                    </a:ln>
                    <a:solidFill>
                      <a:schemeClr val="tx1"/>
                    </a:solidFill>
                    <a:effectLst/>
                    <a:latin typeface="Garamond" pitchFamily="18" charset="0"/>
                    <a:cs typeface="Arial" pitchFamily="34" charset="0"/>
                  </a:rPr>
                  <a:t> aleja de la vida sedentaria y los excesos, hace ejercicio, duerme bien, modera consumo de alcohol, evita fumar y no se </a:t>
                </a:r>
                <a:r>
                  <a:rPr kumimoji="0" lang="es-MX" sz="1200" b="0" i="0" u="none" strike="noStrike" cap="none" normalizeH="0" baseline="0" dirty="0" err="1" smtClean="0">
                    <a:ln>
                      <a:noFill/>
                    </a:ln>
                    <a:solidFill>
                      <a:schemeClr val="tx1"/>
                    </a:solidFill>
                    <a:effectLst/>
                    <a:latin typeface="Garamond" pitchFamily="18" charset="0"/>
                    <a:cs typeface="Arial" pitchFamily="34" charset="0"/>
                  </a:rPr>
                  <a:t>automedica</a:t>
                </a:r>
                <a:r>
                  <a:rPr kumimoji="0" lang="es-MX" sz="1200" b="0" i="0" u="none" strike="noStrike" cap="none" normalizeH="0" baseline="0" dirty="0" smtClean="0">
                    <a:ln>
                      <a:noFill/>
                    </a:ln>
                    <a:solidFill>
                      <a:schemeClr val="tx1"/>
                    </a:solidFill>
                    <a:effectLst/>
                    <a:latin typeface="Garamond" pitchFamily="18" charset="0"/>
                    <a:cs typeface="Arial" pitchFamily="34" charset="0"/>
                  </a:rPr>
                  <a:t>.</a:t>
                </a:r>
              </a:p>
              <a:p>
                <a:pPr marL="0" marR="0" lvl="0" indent="0" algn="l" defTabSz="914400" rtl="0" eaLnBrk="1" fontAlgn="base" latinLnBrk="0" hangingPunct="1">
                  <a:lnSpc>
                    <a:spcPct val="100000"/>
                  </a:lnSpc>
                  <a:spcBef>
                    <a:spcPts val="500"/>
                  </a:spcBef>
                  <a:spcAft>
                    <a:spcPts val="500"/>
                  </a:spcAft>
                  <a:buClrTx/>
                  <a:buSzTx/>
                  <a:buFontTx/>
                  <a:buNone/>
                  <a:tabLst/>
                </a:pPr>
                <a:r>
                  <a:rPr kumimoji="0" lang="es-MX" sz="1200" b="1" i="1" u="none" strike="noStrike" cap="none" normalizeH="0" baseline="0" dirty="0" smtClean="0">
                    <a:ln>
                      <a:noFill/>
                    </a:ln>
                    <a:solidFill>
                      <a:schemeClr val="tx1"/>
                    </a:solidFill>
                    <a:effectLst/>
                    <a:latin typeface="Garamond" pitchFamily="18" charset="0"/>
                    <a:cs typeface="Arial" pitchFamily="34" charset="0"/>
                  </a:rPr>
                  <a:t>Consumo sustentable:</a:t>
                </a:r>
                <a:r>
                  <a:rPr kumimoji="0" lang="es-MX" sz="1200" b="0" i="0" u="none" strike="noStrike" cap="none" normalizeH="0" baseline="0" dirty="0" smtClean="0">
                    <a:ln>
                      <a:noFill/>
                    </a:ln>
                    <a:solidFill>
                      <a:schemeClr val="tx1"/>
                    </a:solidFill>
                    <a:effectLst/>
                    <a:latin typeface="Garamond" pitchFamily="18" charset="0"/>
                    <a:cs typeface="Arial" pitchFamily="34" charset="0"/>
                  </a:rPr>
                  <a:t> elige productos ecológicos, ahorra energía y agua, separa la basura, usa lo menos posible el auto y está comprometido con el desarrollo y la vida de las siguientes generaciones.</a:t>
                </a:r>
              </a:p>
              <a:p>
                <a:pPr marL="0" marR="0" lvl="0" indent="0" algn="l" defTabSz="914400" rtl="0" eaLnBrk="1" fontAlgn="base" latinLnBrk="0" hangingPunct="1">
                  <a:lnSpc>
                    <a:spcPct val="100000"/>
                  </a:lnSpc>
                  <a:spcBef>
                    <a:spcPts val="500"/>
                  </a:spcBef>
                  <a:spcAft>
                    <a:spcPts val="500"/>
                  </a:spcAft>
                  <a:buClrTx/>
                  <a:buSzTx/>
                  <a:buFontTx/>
                  <a:buNone/>
                  <a:tabLst/>
                </a:pPr>
                <a:r>
                  <a:rPr kumimoji="0" lang="es-MX" sz="1200" b="1" i="1" u="none" strike="noStrike" cap="none" normalizeH="0" baseline="0" dirty="0" smtClean="0">
                    <a:ln>
                      <a:noFill/>
                    </a:ln>
                    <a:solidFill>
                      <a:schemeClr val="tx1"/>
                    </a:solidFill>
                    <a:effectLst/>
                    <a:latin typeface="Garamond" pitchFamily="18" charset="0"/>
                    <a:cs typeface="Arial" pitchFamily="34" charset="0"/>
                  </a:rPr>
                  <a:t>Consumo solidario:</a:t>
                </a:r>
                <a:r>
                  <a:rPr kumimoji="0" lang="es-MX" sz="1200" b="0" i="0" u="none" strike="noStrike" cap="none" normalizeH="0" baseline="0" dirty="0" smtClean="0">
                    <a:ln>
                      <a:noFill/>
                    </a:ln>
                    <a:solidFill>
                      <a:schemeClr val="tx1"/>
                    </a:solidFill>
                    <a:effectLst/>
                    <a:latin typeface="Garamond" pitchFamily="18" charset="0"/>
                    <a:cs typeface="Arial" pitchFamily="34" charset="0"/>
                  </a:rPr>
                  <a:t> considera los efectos de su consumo en los demás y prefiere productos artesanales, o de proveedores socialmente responsables, con políticas laborales justas y procesos de producción limpios.</a:t>
                </a:r>
              </a:p>
              <a:p>
                <a:pPr marL="0" marR="0" lvl="0" indent="0" algn="l" defTabSz="914400" rtl="0" eaLnBrk="1" fontAlgn="base" latinLnBrk="0" hangingPunct="1">
                  <a:lnSpc>
                    <a:spcPct val="100000"/>
                  </a:lnSpc>
                  <a:spcBef>
                    <a:spcPts val="500"/>
                  </a:spcBef>
                  <a:spcAft>
                    <a:spcPts val="500"/>
                  </a:spcAft>
                  <a:buClrTx/>
                  <a:buSzTx/>
                  <a:buFontTx/>
                  <a:buNone/>
                  <a:tabLst/>
                </a:pPr>
                <a:r>
                  <a:rPr kumimoji="0" lang="es-MX" sz="1200" b="1" i="1" u="none" strike="noStrike" cap="none" normalizeH="0" baseline="0" dirty="0" smtClean="0">
                    <a:ln>
                      <a:noFill/>
                    </a:ln>
                    <a:solidFill>
                      <a:schemeClr val="tx1"/>
                    </a:solidFill>
                    <a:effectLst/>
                    <a:latin typeface="Garamond" pitchFamily="18" charset="0"/>
                    <a:cs typeface="Arial" pitchFamily="34" charset="0"/>
                  </a:rPr>
                  <a:t>Consumo activo:</a:t>
                </a:r>
                <a:r>
                  <a:rPr kumimoji="0" lang="es-MX" sz="1200" b="0" i="0" u="none" strike="noStrike" cap="none" normalizeH="0" baseline="0" dirty="0" smtClean="0">
                    <a:ln>
                      <a:noFill/>
                    </a:ln>
                    <a:solidFill>
                      <a:schemeClr val="tx1"/>
                    </a:solidFill>
                    <a:effectLst/>
                    <a:latin typeface="Garamond" pitchFamily="18" charset="0"/>
                    <a:cs typeface="Arial" pitchFamily="34" charset="0"/>
                  </a:rPr>
                  <a:t> suma su fuerza a la de otros, organizándose para lograr relaciones de consumo más equitativas.</a:t>
                </a:r>
              </a:p>
            </p:txBody>
          </p:sp>
          <p:sp>
            <p:nvSpPr>
              <p:cNvPr id="5129" name="Text Box 9"/>
              <p:cNvSpPr txBox="1">
                <a:spLocks noChangeArrowheads="1"/>
              </p:cNvSpPr>
              <p:nvPr/>
            </p:nvSpPr>
            <p:spPr bwMode="auto">
              <a:xfrm>
                <a:off x="1512" y="4716"/>
                <a:ext cx="1694" cy="8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Garamond" pitchFamily="18" charset="0"/>
                    <a:cs typeface="Arial" pitchFamily="34" charset="0"/>
                  </a:rPr>
                  <a:t>Consumo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Garamond" pitchFamily="18" charset="0"/>
                    <a:cs typeface="Arial" pitchFamily="34" charset="0"/>
                  </a:rPr>
                  <a:t>Inteligente</a:t>
                </a:r>
                <a:endParaRPr kumimoji="0" lang="es-MX" sz="1400" b="1" i="0" u="none" strike="noStrike" cap="none" normalizeH="0" baseline="0" dirty="0" smtClean="0">
                  <a:ln>
                    <a:noFill/>
                  </a:ln>
                  <a:solidFill>
                    <a:schemeClr val="tx1"/>
                  </a:solidFill>
                  <a:effectLst/>
                  <a:latin typeface="Garamond" pitchFamily="18" charset="0"/>
                  <a:cs typeface="Arial" pitchFamily="34" charset="0"/>
                </a:endParaRPr>
              </a:p>
            </p:txBody>
          </p:sp>
        </p:grpSp>
        <p:sp>
          <p:nvSpPr>
            <p:cNvPr id="5130" name="Text Box 10"/>
            <p:cNvSpPr txBox="1">
              <a:spLocks noChangeArrowheads="1"/>
            </p:cNvSpPr>
            <p:nvPr/>
          </p:nvSpPr>
          <p:spPr bwMode="auto">
            <a:xfrm>
              <a:off x="2305" y="9025"/>
              <a:ext cx="7145" cy="4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200" b="0" i="0" u="none" strike="noStrike" cap="none" normalizeH="0" baseline="0" dirty="0" smtClean="0">
                  <a:ln>
                    <a:noFill/>
                  </a:ln>
                  <a:solidFill>
                    <a:schemeClr val="tx1"/>
                  </a:solidFill>
                  <a:effectLst/>
                  <a:latin typeface="Garamond" pitchFamily="18" charset="0"/>
                  <a:cs typeface="Arial" pitchFamily="34" charset="0"/>
                </a:rPr>
                <a:t>Fuente: </a:t>
              </a:r>
              <a:r>
                <a:rPr kumimoji="0" lang="es-ES" sz="1200" b="0" i="0" u="none" strike="noStrike" cap="none" normalizeH="0" baseline="0" dirty="0" smtClean="0">
                  <a:ln>
                    <a:noFill/>
                  </a:ln>
                  <a:solidFill>
                    <a:schemeClr val="tx1"/>
                  </a:solidFill>
                  <a:effectLst/>
                  <a:latin typeface="Garamond" pitchFamily="18" charset="0"/>
                  <a:cs typeface="Arial" pitchFamily="34" charset="0"/>
                  <a:hlinkClick r:id="rId2"/>
                </a:rPr>
                <a:t>http://revistadelconsumidor.gob.mx/?p=9100</a:t>
              </a:r>
              <a:endParaRPr kumimoji="0" lang="es-MX" sz="1200" b="0" i="0" u="none" strike="noStrike" cap="none" normalizeH="0" baseline="0" dirty="0" smtClean="0">
                <a:ln>
                  <a:noFill/>
                </a:ln>
                <a:solidFill>
                  <a:schemeClr val="tx1"/>
                </a:solidFill>
                <a:effectLst/>
                <a:latin typeface="Garamond" pitchFamily="18" charset="0"/>
                <a:cs typeface="Arial" pitchFamily="34" charset="0"/>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200" u="sng" dirty="0" smtClean="0">
                <a:latin typeface="Garamond" pitchFamily="18" charset="0"/>
              </a:rPr>
              <a:t>Hacia una identidad moral mínima del consumidor</a:t>
            </a:r>
            <a:endParaRPr lang="es-MX" sz="3200" u="sng" dirty="0">
              <a:latin typeface="Garamond" pitchFamily="18" charset="0"/>
            </a:endParaRPr>
          </a:p>
        </p:txBody>
      </p:sp>
      <p:sp>
        <p:nvSpPr>
          <p:cNvPr id="3" name="2 Subtítulo"/>
          <p:cNvSpPr>
            <a:spLocks noGrp="1"/>
          </p:cNvSpPr>
          <p:nvPr>
            <p:ph idx="1"/>
          </p:nvPr>
        </p:nvSpPr>
        <p:spPr>
          <a:xfrm>
            <a:off x="395536" y="1340768"/>
            <a:ext cx="8352928" cy="5112568"/>
          </a:xfrm>
        </p:spPr>
        <p:txBody>
          <a:bodyPr>
            <a:noAutofit/>
          </a:bodyPr>
          <a:lstStyle/>
          <a:p>
            <a:pPr>
              <a:spcBef>
                <a:spcPts val="600"/>
              </a:spcBef>
              <a:spcAft>
                <a:spcPts val="600"/>
              </a:spcAft>
            </a:pPr>
            <a:r>
              <a:rPr lang="es-MX" sz="2400" dirty="0" smtClean="0">
                <a:latin typeface="Garamond" pitchFamily="18" charset="0"/>
              </a:rPr>
              <a:t>En las sociedades democráticas occidentales conviven distintos códigos, distintas éticas de máximos u ofertas de vida buena. A la hora de enfocar las cuestiones morales no puede darse por supuesto que existe un acuerdo básico, sino que es preciso construirlo (Cortina, 2003: 14).</a:t>
            </a:r>
          </a:p>
          <a:p>
            <a:pPr>
              <a:spcBef>
                <a:spcPts val="600"/>
              </a:spcBef>
              <a:spcAft>
                <a:spcPts val="600"/>
              </a:spcAft>
            </a:pPr>
            <a:r>
              <a:rPr lang="es-MX" sz="2400" dirty="0" smtClean="0">
                <a:latin typeface="Garamond" pitchFamily="18" charset="0"/>
              </a:rPr>
              <a:t>La aplicación del principio de la ética discursiva al mundo del consumo implica que la totalidad de ofertas de vida buena (éticas de máximos) que atribuyen un determinado papel al consumo en la consecución de la felicidad, deben ser consideradas como válidas en un diálogo, público y abierto, en las condiciones más próximas a la simetría, que tenga por finalidad establecer un mínimo de normas que sólo serán válidas si están de acuerdo todas las concepciones involucradas (Cortina, 1998a: 84).</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02630"/>
            <a:ext cx="8229600" cy="778098"/>
          </a:xfrm>
        </p:spPr>
        <p:txBody>
          <a:bodyPr>
            <a:normAutofit/>
          </a:bodyPr>
          <a:lstStyle/>
          <a:p>
            <a:r>
              <a:rPr lang="es-MX" sz="3600" u="sng" dirty="0" smtClean="0">
                <a:latin typeface="Garamond" pitchFamily="18" charset="0"/>
              </a:rPr>
              <a:t>Conclusiones</a:t>
            </a:r>
            <a:endParaRPr lang="es-MX" sz="3600" u="sng" dirty="0">
              <a:latin typeface="Garamond" pitchFamily="18" charset="0"/>
            </a:endParaRPr>
          </a:p>
        </p:txBody>
      </p:sp>
      <p:sp>
        <p:nvSpPr>
          <p:cNvPr id="3" name="2 Subtítulo"/>
          <p:cNvSpPr>
            <a:spLocks noGrp="1"/>
          </p:cNvSpPr>
          <p:nvPr>
            <p:ph idx="1"/>
          </p:nvPr>
        </p:nvSpPr>
        <p:spPr>
          <a:xfrm>
            <a:off x="323528" y="1052736"/>
            <a:ext cx="8229600" cy="5616624"/>
          </a:xfrm>
        </p:spPr>
        <p:txBody>
          <a:bodyPr>
            <a:noAutofit/>
          </a:bodyPr>
          <a:lstStyle/>
          <a:p>
            <a:pPr>
              <a:spcBef>
                <a:spcPts val="600"/>
              </a:spcBef>
              <a:spcAft>
                <a:spcPts val="600"/>
              </a:spcAft>
            </a:pPr>
            <a:r>
              <a:rPr lang="es-MX" sz="2800" dirty="0" smtClean="0">
                <a:latin typeface="Garamond" pitchFamily="18" charset="0"/>
              </a:rPr>
              <a:t>Las creencias y los valores inciden sobre la conducta del consumidor (decisiones y patrones de consumo).</a:t>
            </a:r>
          </a:p>
          <a:p>
            <a:pPr>
              <a:spcBef>
                <a:spcPts val="600"/>
              </a:spcBef>
              <a:spcAft>
                <a:spcPts val="600"/>
              </a:spcAft>
            </a:pPr>
            <a:r>
              <a:rPr lang="es-MX" sz="2800" dirty="0" smtClean="0">
                <a:latin typeface="Garamond" pitchFamily="18" charset="0"/>
              </a:rPr>
              <a:t>En la sociedad contemporánea es publicitada una sola ética (monismo moral) que atribuye gran importancia al consumo en la consecución de una felicidad de tipo hedonista-utilitarista-cirenaico.</a:t>
            </a:r>
          </a:p>
          <a:p>
            <a:pPr>
              <a:spcBef>
                <a:spcPts val="600"/>
              </a:spcBef>
              <a:spcAft>
                <a:spcPts val="600"/>
              </a:spcAft>
            </a:pPr>
            <a:r>
              <a:rPr lang="es-MX" sz="2800" dirty="0" smtClean="0">
                <a:latin typeface="Garamond" pitchFamily="18" charset="0"/>
              </a:rPr>
              <a:t>Ayudaría a la compresión del complejo fenómeno del consumo contemporáneo un diálogo público y abierto, en condiciones de simetría, en el cual participen, sin imposiciones unilaterales ni exclusiones, las distintas posiciones morales coexistentes en una sociedad pluralista y democrática.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p:spPr>
        <p:txBody>
          <a:bodyPr>
            <a:noAutofit/>
          </a:bodyPr>
          <a:lstStyle/>
          <a:p>
            <a:r>
              <a:rPr lang="es-MX" sz="3600" u="sng" dirty="0" smtClean="0">
                <a:latin typeface="Garamond" pitchFamily="18" charset="0"/>
              </a:rPr>
              <a:t>Conclusiones</a:t>
            </a:r>
            <a:endParaRPr lang="es-MX" sz="3600" u="sng" dirty="0">
              <a:latin typeface="Garamond" pitchFamily="18" charset="0"/>
            </a:endParaRPr>
          </a:p>
        </p:txBody>
      </p:sp>
      <p:sp>
        <p:nvSpPr>
          <p:cNvPr id="3" name="2 Subtítulo"/>
          <p:cNvSpPr>
            <a:spLocks noGrp="1"/>
          </p:cNvSpPr>
          <p:nvPr>
            <p:ph idx="1"/>
          </p:nvPr>
        </p:nvSpPr>
        <p:spPr>
          <a:xfrm>
            <a:off x="457200" y="1268760"/>
            <a:ext cx="8229600" cy="5112568"/>
          </a:xfrm>
        </p:spPr>
        <p:txBody>
          <a:bodyPr>
            <a:noAutofit/>
          </a:bodyPr>
          <a:lstStyle/>
          <a:p>
            <a:pPr>
              <a:spcBef>
                <a:spcPts val="600"/>
              </a:spcBef>
              <a:spcAft>
                <a:spcPts val="600"/>
              </a:spcAft>
            </a:pPr>
            <a:r>
              <a:rPr lang="es-MX" sz="2800" dirty="0" smtClean="0">
                <a:latin typeface="Garamond" pitchFamily="18" charset="0"/>
              </a:rPr>
              <a:t>Lamentablemente, las ofertas de vida buena que atribuyen al consumo un papel menos importante en la consecución de la felicidad, han sido prácticamente eclipsadas, calificadas de antiguas, arcaicas, retrógradas o trasnochadas, porque resultan contrarias a la lógica de la sociedad consumista contemporánea.</a:t>
            </a:r>
          </a:p>
          <a:p>
            <a:pPr>
              <a:spcBef>
                <a:spcPts val="600"/>
              </a:spcBef>
              <a:spcAft>
                <a:spcPts val="600"/>
              </a:spcAft>
            </a:pPr>
            <a:r>
              <a:rPr lang="es-MX" sz="2800" dirty="0" smtClean="0">
                <a:latin typeface="Garamond" pitchFamily="18" charset="0"/>
              </a:rPr>
              <a:t>De ahí la urgente necesidad de reforzar el pluralismo moral en el mundo del consumo, a través de publicitar (hacer del dominio público) el papel que juega el consumo en la consecución de la felicidad según otras ofertas de vida buena.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78098"/>
          </a:xfrm>
        </p:spPr>
        <p:txBody>
          <a:bodyPr>
            <a:normAutofit/>
          </a:bodyPr>
          <a:lstStyle/>
          <a:p>
            <a:r>
              <a:rPr lang="es-MX" sz="3200" u="sng" dirty="0" smtClean="0">
                <a:latin typeface="Garamond" pitchFamily="18" charset="0"/>
              </a:rPr>
              <a:t>Referencias completas en:</a:t>
            </a:r>
            <a:endParaRPr lang="es-MX" sz="3200" u="sng" dirty="0">
              <a:latin typeface="Garamond" pitchFamily="18" charset="0"/>
            </a:endParaRPr>
          </a:p>
        </p:txBody>
      </p:sp>
      <p:sp>
        <p:nvSpPr>
          <p:cNvPr id="3" name="2 Subtítulo"/>
          <p:cNvSpPr>
            <a:spLocks noGrp="1"/>
          </p:cNvSpPr>
          <p:nvPr>
            <p:ph idx="1"/>
          </p:nvPr>
        </p:nvSpPr>
        <p:spPr>
          <a:xfrm>
            <a:off x="251520" y="1124744"/>
            <a:ext cx="8435280" cy="5472608"/>
          </a:xfrm>
        </p:spPr>
        <p:txBody>
          <a:bodyPr>
            <a:noAutofit/>
          </a:bodyPr>
          <a:lstStyle/>
          <a:p>
            <a:pPr>
              <a:spcBef>
                <a:spcPts val="600"/>
              </a:spcBef>
              <a:spcAft>
                <a:spcPts val="600"/>
              </a:spcAft>
            </a:pPr>
            <a:r>
              <a:rPr lang="es-MX" sz="2400" dirty="0" smtClean="0">
                <a:latin typeface="Garamond" pitchFamily="18" charset="0"/>
              </a:rPr>
              <a:t>Aparicio, Abraham (2014)“</a:t>
            </a:r>
            <a:r>
              <a:rPr lang="es-MX" sz="2400" dirty="0">
                <a:latin typeface="Garamond" pitchFamily="18" charset="0"/>
              </a:rPr>
              <a:t>Pluralismo moral y bienestar subjetivo del consumidor”, </a:t>
            </a:r>
            <a:r>
              <a:rPr lang="es-MX" sz="2400" i="1" dirty="0">
                <a:latin typeface="Garamond" pitchFamily="18" charset="0"/>
              </a:rPr>
              <a:t>Convergencia. Revista de Ciencias Sociales</a:t>
            </a:r>
            <a:r>
              <a:rPr lang="es-MX" sz="2400" dirty="0">
                <a:latin typeface="Garamond" pitchFamily="18" charset="0"/>
              </a:rPr>
              <a:t> 64, </a:t>
            </a:r>
            <a:r>
              <a:rPr lang="es-MX" sz="2400" dirty="0" smtClean="0">
                <a:latin typeface="Garamond" pitchFamily="18" charset="0"/>
              </a:rPr>
              <a:t>enero-abril, </a:t>
            </a:r>
            <a:r>
              <a:rPr lang="es-MX" sz="2400" dirty="0">
                <a:latin typeface="Garamond" pitchFamily="18" charset="0"/>
              </a:rPr>
              <a:t>pp. 189-206</a:t>
            </a:r>
            <a:r>
              <a:rPr lang="es-MX" sz="2400" dirty="0" smtClean="0">
                <a:latin typeface="Garamond" pitchFamily="18" charset="0"/>
              </a:rPr>
              <a:t>.</a:t>
            </a:r>
          </a:p>
          <a:p>
            <a:pPr>
              <a:spcBef>
                <a:spcPts val="600"/>
              </a:spcBef>
              <a:spcAft>
                <a:spcPts val="600"/>
              </a:spcAft>
              <a:buNone/>
            </a:pPr>
            <a:r>
              <a:rPr lang="es-MX" sz="2400" b="1" dirty="0" smtClean="0">
                <a:latin typeface="Garamond" pitchFamily="18" charset="0"/>
              </a:rPr>
              <a:t>Bibliografía complementaria:</a:t>
            </a:r>
          </a:p>
          <a:p>
            <a:pPr>
              <a:spcBef>
                <a:spcPts val="600"/>
              </a:spcBef>
              <a:spcAft>
                <a:spcPts val="600"/>
              </a:spcAft>
            </a:pPr>
            <a:r>
              <a:rPr lang="es-MX" sz="2400" dirty="0" smtClean="0">
                <a:latin typeface="Garamond" pitchFamily="18" charset="0"/>
              </a:rPr>
              <a:t>Aparicio, Abraham (2011) “Bienestar subjetivo del consumidor y concepto de felicidad”, </a:t>
            </a:r>
            <a:r>
              <a:rPr lang="es-MX" sz="2400" i="1" dirty="0" smtClean="0">
                <a:latin typeface="Garamond" pitchFamily="18" charset="0"/>
              </a:rPr>
              <a:t>Argumentos. Estudios Críticos de la Sociedad</a:t>
            </a:r>
            <a:r>
              <a:rPr lang="es-MX" sz="2400" dirty="0" smtClean="0">
                <a:latin typeface="Garamond" pitchFamily="18" charset="0"/>
              </a:rPr>
              <a:t>, Nueva Época, Año 24, núm. 67, pp. 67–91, septiembre–diciembre.</a:t>
            </a:r>
          </a:p>
          <a:p>
            <a:pPr>
              <a:spcBef>
                <a:spcPts val="600"/>
              </a:spcBef>
              <a:spcAft>
                <a:spcPts val="600"/>
              </a:spcAft>
            </a:pPr>
            <a:r>
              <a:rPr lang="es-MX" sz="2400" dirty="0" smtClean="0">
                <a:latin typeface="Garamond" pitchFamily="18" charset="0"/>
              </a:rPr>
              <a:t>Aparicio, Abraham (2010)“Aportes de la doctrina social de la Iglesia para una deontología del consumo”, </a:t>
            </a:r>
            <a:r>
              <a:rPr lang="es-MX" sz="2400" i="1" dirty="0" smtClean="0">
                <a:latin typeface="Garamond" pitchFamily="18" charset="0"/>
              </a:rPr>
              <a:t>Revista Iberoamericana de Teología</a:t>
            </a:r>
            <a:r>
              <a:rPr lang="es-MX" sz="2400" dirty="0" smtClean="0">
                <a:latin typeface="Garamond" pitchFamily="18" charset="0"/>
              </a:rPr>
              <a:t>, Vol. VI, núm. 11, pp. 31–54, julio–diciembre.</a:t>
            </a:r>
          </a:p>
          <a:p>
            <a:pPr>
              <a:spcBef>
                <a:spcPts val="600"/>
              </a:spcBef>
              <a:spcAft>
                <a:spcPts val="600"/>
              </a:spcAft>
            </a:pPr>
            <a:r>
              <a:rPr lang="es-MX" sz="2400" dirty="0" smtClean="0">
                <a:latin typeface="Garamond" pitchFamily="18" charset="0"/>
              </a:rPr>
              <a:t>Aparicio, Abraham (2009) “Felicidad y aspiraciones crecientes de consumo en la sociedad postmoderna”, </a:t>
            </a:r>
            <a:r>
              <a:rPr lang="es-MX" sz="2400" i="1" dirty="0" smtClean="0">
                <a:latin typeface="Garamond" pitchFamily="18" charset="0"/>
              </a:rPr>
              <a:t>Revista Mexicana de Sociología</a:t>
            </a:r>
            <a:r>
              <a:rPr lang="es-MX" sz="2400" dirty="0" smtClean="0">
                <a:latin typeface="Garamond" pitchFamily="18" charset="0"/>
              </a:rPr>
              <a:t>, año 71, núm. 1, pp. 131–157, enero–marzo.</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lstStyle/>
          <a:p>
            <a:r>
              <a:rPr lang="es-MX" dirty="0" smtClean="0">
                <a:latin typeface="Garamond" pitchFamily="18" charset="0"/>
              </a:rPr>
              <a:t>Muchas gracias por su atención</a:t>
            </a:r>
            <a:endParaRPr lang="es-MX" dirty="0">
              <a:latin typeface="Garamond" pitchFamily="18" charset="0"/>
            </a:endParaRPr>
          </a:p>
        </p:txBody>
      </p:sp>
      <p:sp>
        <p:nvSpPr>
          <p:cNvPr id="3" name="2 Subtítulo"/>
          <p:cNvSpPr>
            <a:spLocks noGrp="1"/>
          </p:cNvSpPr>
          <p:nvPr>
            <p:ph type="subTitle" idx="1"/>
          </p:nvPr>
        </p:nvSpPr>
        <p:spPr/>
        <p:txBody>
          <a:bodyPr>
            <a:normAutofit/>
          </a:bodyPr>
          <a:lstStyle/>
          <a:p>
            <a:r>
              <a:rPr lang="es-MX" sz="2400" dirty="0" smtClean="0">
                <a:solidFill>
                  <a:schemeClr val="tx1"/>
                </a:solidFill>
                <a:latin typeface="Garamond" pitchFamily="18" charset="0"/>
              </a:rPr>
              <a:t>Comentarios son bienvenidos en:</a:t>
            </a:r>
          </a:p>
          <a:p>
            <a:r>
              <a:rPr lang="es-MX" sz="2400" dirty="0" smtClean="0">
                <a:solidFill>
                  <a:schemeClr val="tx1"/>
                </a:solidFill>
                <a:latin typeface="Garamond" pitchFamily="18" charset="0"/>
                <a:hlinkClick r:id="rId2"/>
              </a:rPr>
              <a:t>aaparicio@economia.unam.mx</a:t>
            </a:r>
            <a:endParaRPr lang="es-MX" sz="2400" dirty="0" smtClean="0">
              <a:solidFill>
                <a:schemeClr val="tx1"/>
              </a:solidFill>
              <a:latin typeface="Garamond" pitchFamily="18"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052737"/>
            <a:ext cx="7772400" cy="2547714"/>
          </a:xfrm>
        </p:spPr>
        <p:txBody>
          <a:bodyPr>
            <a:noAutofit/>
          </a:bodyPr>
          <a:lstStyle/>
          <a:p>
            <a:r>
              <a:rPr lang="es-MX" dirty="0" smtClean="0">
                <a:latin typeface="Garamond" pitchFamily="18" charset="0"/>
              </a:rPr>
              <a:t>Pluralismo Moral y Bienestar Subjetivo del Consumidor</a:t>
            </a:r>
            <a:endParaRPr lang="es-MX" dirty="0">
              <a:latin typeface="Garamond" pitchFamily="18" charset="0"/>
            </a:endParaRPr>
          </a:p>
        </p:txBody>
      </p:sp>
      <p:sp>
        <p:nvSpPr>
          <p:cNvPr id="3" name="2 Subtítulo"/>
          <p:cNvSpPr>
            <a:spLocks noGrp="1"/>
          </p:cNvSpPr>
          <p:nvPr>
            <p:ph type="subTitle" idx="1"/>
          </p:nvPr>
        </p:nvSpPr>
        <p:spPr>
          <a:xfrm>
            <a:off x="1403648" y="4653136"/>
            <a:ext cx="6400800" cy="1752600"/>
          </a:xfrm>
        </p:spPr>
        <p:txBody>
          <a:bodyPr>
            <a:normAutofit/>
          </a:bodyPr>
          <a:lstStyle/>
          <a:p>
            <a:r>
              <a:rPr lang="es-MX" sz="2400" dirty="0" smtClean="0">
                <a:solidFill>
                  <a:schemeClr val="tx1">
                    <a:lumMod val="95000"/>
                    <a:lumOff val="5000"/>
                  </a:schemeClr>
                </a:solidFill>
                <a:latin typeface="Garamond" pitchFamily="18" charset="0"/>
              </a:rPr>
              <a:t>Dr. Abraham Aparicio Cabrera</a:t>
            </a:r>
          </a:p>
          <a:p>
            <a:r>
              <a:rPr lang="es-MX" sz="2000" dirty="0" smtClean="0">
                <a:solidFill>
                  <a:schemeClr val="tx1">
                    <a:lumMod val="95000"/>
                    <a:lumOff val="5000"/>
                  </a:schemeClr>
                </a:solidFill>
                <a:latin typeface="Garamond" pitchFamily="18" charset="0"/>
              </a:rPr>
              <a:t>Facultad de Economía, UNAM.</a:t>
            </a:r>
            <a:endParaRPr lang="es-MX" sz="2000" dirty="0">
              <a:solidFill>
                <a:schemeClr val="tx1">
                  <a:lumMod val="95000"/>
                  <a:lumOff val="5000"/>
                </a:schemeClr>
              </a:solidFill>
              <a:latin typeface="Garamond"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600" u="sng" dirty="0" smtClean="0">
                <a:latin typeface="Garamond" pitchFamily="18" charset="0"/>
              </a:rPr>
              <a:t>Contenido de la ponencia</a:t>
            </a:r>
            <a:endParaRPr lang="es-MX" sz="3600" u="sng" dirty="0">
              <a:latin typeface="Garamond" pitchFamily="18" charset="0"/>
            </a:endParaRPr>
          </a:p>
        </p:txBody>
      </p:sp>
      <p:sp>
        <p:nvSpPr>
          <p:cNvPr id="3" name="2 Subtítulo"/>
          <p:cNvSpPr>
            <a:spLocks noGrp="1"/>
          </p:cNvSpPr>
          <p:nvPr>
            <p:ph idx="1"/>
          </p:nvPr>
        </p:nvSpPr>
        <p:spPr/>
        <p:txBody>
          <a:bodyPr>
            <a:noAutofit/>
          </a:bodyPr>
          <a:lstStyle/>
          <a:p>
            <a:pPr>
              <a:spcBef>
                <a:spcPts val="600"/>
              </a:spcBef>
              <a:spcAft>
                <a:spcPts val="600"/>
              </a:spcAft>
            </a:pPr>
            <a:r>
              <a:rPr lang="es-MX" sz="2800" dirty="0" smtClean="0">
                <a:latin typeface="Garamond" pitchFamily="18" charset="0"/>
              </a:rPr>
              <a:t>Se inserta en el campo “Microeconomía e Interdisciplinariedad”, específicamente en las áreas temáticas:</a:t>
            </a:r>
          </a:p>
          <a:p>
            <a:pPr lvl="1">
              <a:spcBef>
                <a:spcPts val="600"/>
              </a:spcBef>
              <a:spcAft>
                <a:spcPts val="600"/>
              </a:spcAft>
            </a:pPr>
            <a:r>
              <a:rPr lang="es-MX" dirty="0" smtClean="0">
                <a:latin typeface="Garamond" pitchFamily="18" charset="0"/>
              </a:rPr>
              <a:t>Microeconomía y filosofía</a:t>
            </a:r>
          </a:p>
          <a:p>
            <a:pPr lvl="1">
              <a:spcBef>
                <a:spcPts val="600"/>
              </a:spcBef>
              <a:spcAft>
                <a:spcPts val="600"/>
              </a:spcAft>
            </a:pPr>
            <a:r>
              <a:rPr lang="es-MX" dirty="0" smtClean="0">
                <a:latin typeface="Garamond" pitchFamily="18" charset="0"/>
              </a:rPr>
              <a:t>La ética de la microeconomía</a:t>
            </a:r>
          </a:p>
          <a:p>
            <a:pPr>
              <a:spcBef>
                <a:spcPts val="600"/>
              </a:spcBef>
              <a:spcAft>
                <a:spcPts val="600"/>
              </a:spcAft>
            </a:pPr>
            <a:r>
              <a:rPr lang="es-MX" sz="2800" dirty="0" smtClean="0">
                <a:latin typeface="Garamond" pitchFamily="18" charset="0"/>
              </a:rPr>
              <a:t>Tiene por objetivo destacar la importancia de las creencias y los valores como determinantes de la conducta del consumidor (decisiones y patrones de consumo).</a:t>
            </a:r>
          </a:p>
        </p:txBody>
      </p:sp>
      <p:sp>
        <p:nvSpPr>
          <p:cNvPr id="1638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6389" name="AutoShape 5" descr="Supermercados permanecerán cerrados hasta el próximo viern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22114"/>
          </a:xfrm>
        </p:spPr>
        <p:txBody>
          <a:bodyPr>
            <a:normAutofit/>
          </a:bodyPr>
          <a:lstStyle/>
          <a:p>
            <a:r>
              <a:rPr lang="es-MX" sz="3600" u="sng" dirty="0" smtClean="0">
                <a:latin typeface="Garamond" pitchFamily="18" charset="0"/>
              </a:rPr>
              <a:t>El consumo en la sociedad contemporánea</a:t>
            </a:r>
            <a:endParaRPr lang="es-MX" sz="3600" u="sng" dirty="0">
              <a:latin typeface="Garamond" pitchFamily="18" charset="0"/>
            </a:endParaRPr>
          </a:p>
        </p:txBody>
      </p:sp>
      <p:sp>
        <p:nvSpPr>
          <p:cNvPr id="3" name="2 Subtítulo"/>
          <p:cNvSpPr>
            <a:spLocks noGrp="1"/>
          </p:cNvSpPr>
          <p:nvPr>
            <p:ph idx="1"/>
          </p:nvPr>
        </p:nvSpPr>
        <p:spPr>
          <a:xfrm>
            <a:off x="457200" y="1340768"/>
            <a:ext cx="8229600" cy="5184576"/>
          </a:xfrm>
        </p:spPr>
        <p:txBody>
          <a:bodyPr>
            <a:noAutofit/>
          </a:bodyPr>
          <a:lstStyle/>
          <a:p>
            <a:pPr>
              <a:spcBef>
                <a:spcPts val="600"/>
              </a:spcBef>
              <a:spcAft>
                <a:spcPts val="600"/>
              </a:spcAft>
            </a:pPr>
            <a:r>
              <a:rPr lang="es-MX" sz="2800" dirty="0" smtClean="0">
                <a:latin typeface="Garamond" pitchFamily="18" charset="0"/>
              </a:rPr>
              <a:t>Desde hace cuatro décadas, el consumo real </a:t>
            </a:r>
            <a:r>
              <a:rPr lang="es-MX" sz="2800" i="1" dirty="0" smtClean="0">
                <a:latin typeface="Garamond" pitchFamily="18" charset="0"/>
              </a:rPr>
              <a:t>per </a:t>
            </a:r>
            <a:r>
              <a:rPr lang="es-MX" sz="2800" i="1" dirty="0" err="1" smtClean="0">
                <a:latin typeface="Garamond" pitchFamily="18" charset="0"/>
              </a:rPr>
              <a:t>capita</a:t>
            </a:r>
            <a:r>
              <a:rPr lang="es-MX" sz="2800" dirty="0" smtClean="0">
                <a:latin typeface="Garamond" pitchFamily="18" charset="0"/>
              </a:rPr>
              <a:t> ha crecido prácticamente en todo el mundo, y de manera más acelerada en los países en vías desarrollo, en especial en China (6.6% promedio anual 1970-2012).</a:t>
            </a:r>
          </a:p>
          <a:p>
            <a:pPr>
              <a:spcBef>
                <a:spcPts val="600"/>
              </a:spcBef>
              <a:spcAft>
                <a:spcPts val="600"/>
              </a:spcAft>
            </a:pPr>
            <a:r>
              <a:rPr lang="es-MX" sz="2800" dirty="0" smtClean="0">
                <a:latin typeface="Garamond" pitchFamily="18" charset="0"/>
              </a:rPr>
              <a:t>Sin embargo, todavía existen grandes disparidades:</a:t>
            </a:r>
          </a:p>
          <a:p>
            <a:pPr lvl="1">
              <a:spcBef>
                <a:spcPts val="600"/>
              </a:spcBef>
              <a:spcAft>
                <a:spcPts val="600"/>
              </a:spcAft>
            </a:pPr>
            <a:r>
              <a:rPr lang="es-MX" sz="2600" dirty="0" smtClean="0">
                <a:latin typeface="Garamond" pitchFamily="18" charset="0"/>
              </a:rPr>
              <a:t>Estados Unidos realiza el 30% del consumo mundial.</a:t>
            </a:r>
          </a:p>
          <a:p>
            <a:pPr lvl="1">
              <a:spcBef>
                <a:spcPts val="600"/>
              </a:spcBef>
              <a:spcAft>
                <a:spcPts val="600"/>
              </a:spcAft>
            </a:pPr>
            <a:r>
              <a:rPr lang="es-MX" sz="2600" dirty="0" smtClean="0">
                <a:latin typeface="Garamond" pitchFamily="18" charset="0"/>
              </a:rPr>
              <a:t>Sólo 17 países aportan el 80% del consumo mundial.</a:t>
            </a:r>
          </a:p>
          <a:p>
            <a:pPr lvl="1">
              <a:spcBef>
                <a:spcPts val="600"/>
              </a:spcBef>
              <a:spcAft>
                <a:spcPts val="600"/>
              </a:spcAft>
            </a:pPr>
            <a:r>
              <a:rPr lang="es-MX" sz="2600" dirty="0" smtClean="0">
                <a:latin typeface="Garamond" pitchFamily="18" charset="0"/>
              </a:rPr>
              <a:t>Consumo </a:t>
            </a:r>
            <a:r>
              <a:rPr lang="es-MX" sz="2600" i="1" dirty="0" smtClean="0">
                <a:latin typeface="Garamond" pitchFamily="18" charset="0"/>
              </a:rPr>
              <a:t>per </a:t>
            </a:r>
            <a:r>
              <a:rPr lang="es-MX" sz="2600" i="1" dirty="0" err="1" smtClean="0">
                <a:latin typeface="Garamond" pitchFamily="18" charset="0"/>
              </a:rPr>
              <a:t>capita</a:t>
            </a:r>
            <a:r>
              <a:rPr lang="es-MX" sz="2600" dirty="0" smtClean="0">
                <a:latin typeface="Garamond" pitchFamily="18" charset="0"/>
              </a:rPr>
              <a:t>:</a:t>
            </a:r>
          </a:p>
          <a:p>
            <a:pPr lvl="2">
              <a:spcBef>
                <a:spcPts val="600"/>
              </a:spcBef>
              <a:spcAft>
                <a:spcPts val="600"/>
              </a:spcAft>
            </a:pPr>
            <a:r>
              <a:rPr lang="es-MX" sz="2600" dirty="0" smtClean="0">
                <a:latin typeface="Garamond" pitchFamily="18" charset="0"/>
              </a:rPr>
              <a:t>Estados Unidos: 31,000 USD corrientes.</a:t>
            </a:r>
          </a:p>
          <a:p>
            <a:pPr lvl="2">
              <a:spcBef>
                <a:spcPts val="600"/>
              </a:spcBef>
              <a:spcAft>
                <a:spcPts val="600"/>
              </a:spcAft>
            </a:pPr>
            <a:r>
              <a:rPr lang="es-MX" sz="2600" dirty="0" smtClean="0">
                <a:latin typeface="Garamond" pitchFamily="18" charset="0"/>
              </a:rPr>
              <a:t>China: 1,200 USD corrientes.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1 Gráfico"/>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2 CuadroTexto"/>
          <p:cNvSpPr txBox="1"/>
          <p:nvPr/>
        </p:nvSpPr>
        <p:spPr>
          <a:xfrm>
            <a:off x="107504" y="6165304"/>
            <a:ext cx="8424936" cy="584775"/>
          </a:xfrm>
          <a:prstGeom prst="rect">
            <a:avLst/>
          </a:prstGeom>
          <a:noFill/>
        </p:spPr>
        <p:txBody>
          <a:bodyPr wrap="square" rtlCol="0">
            <a:spAutoFit/>
          </a:bodyPr>
          <a:lstStyle/>
          <a:p>
            <a:r>
              <a:rPr lang="es-MX" sz="1600" dirty="0" smtClean="0">
                <a:latin typeface="Garamond" pitchFamily="18" charset="0"/>
              </a:rPr>
              <a:t>*/ En USD a precios de 2005.</a:t>
            </a:r>
          </a:p>
          <a:p>
            <a:r>
              <a:rPr lang="es-MX" sz="1600" dirty="0" smtClean="0">
                <a:latin typeface="Garamond" pitchFamily="18" charset="0"/>
              </a:rPr>
              <a:t>Fuente:  </a:t>
            </a:r>
            <a:r>
              <a:rPr lang="es-MX" sz="1600" dirty="0" err="1" smtClean="0">
                <a:latin typeface="Garamond" pitchFamily="18" charset="0"/>
                <a:hlinkClick r:id=""/>
              </a:rPr>
              <a:t>United</a:t>
            </a:r>
            <a:r>
              <a:rPr lang="es-MX" sz="1600" dirty="0" smtClean="0">
                <a:latin typeface="Garamond" pitchFamily="18" charset="0"/>
                <a:hlinkClick r:id=""/>
              </a:rPr>
              <a:t> </a:t>
            </a:r>
            <a:r>
              <a:rPr lang="es-MX" sz="1600" dirty="0" err="1" smtClean="0">
                <a:latin typeface="Garamond" pitchFamily="18" charset="0"/>
                <a:hlinkClick r:id=""/>
              </a:rPr>
              <a:t>Nations</a:t>
            </a:r>
            <a:r>
              <a:rPr lang="es-MX" sz="1600" dirty="0" smtClean="0">
                <a:latin typeface="Garamond" pitchFamily="18" charset="0"/>
                <a:hlinkClick r:id=""/>
              </a:rPr>
              <a:t> </a:t>
            </a:r>
            <a:r>
              <a:rPr lang="es-MX" sz="1600" dirty="0" err="1" smtClean="0">
                <a:latin typeface="Garamond" pitchFamily="18" charset="0"/>
                <a:hlinkClick r:id=""/>
              </a:rPr>
              <a:t>Statistics</a:t>
            </a:r>
            <a:r>
              <a:rPr lang="es-MX" sz="1600" dirty="0" smtClean="0">
                <a:latin typeface="Garamond" pitchFamily="18" charset="0"/>
                <a:hlinkClick r:id=""/>
              </a:rPr>
              <a:t> </a:t>
            </a:r>
            <a:r>
              <a:rPr lang="es-MX" sz="1600" dirty="0" err="1" smtClean="0">
                <a:latin typeface="Garamond" pitchFamily="18" charset="0"/>
                <a:hlinkClick r:id=""/>
              </a:rPr>
              <a:t>Division</a:t>
            </a:r>
            <a:r>
              <a:rPr lang="es-MX" sz="1600" dirty="0" smtClean="0">
                <a:latin typeface="Garamond" pitchFamily="18" charset="0"/>
              </a:rPr>
              <a:t>, http://data.un.org</a:t>
            </a:r>
            <a:endParaRPr lang="es-MX" sz="1600" dirty="0">
              <a:latin typeface="Garamond"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0" y="0"/>
          <a:ext cx="9144000" cy="6741368"/>
        </p:xfrm>
        <a:graphic>
          <a:graphicData uri="http://schemas.openxmlformats.org/drawingml/2006/table">
            <a:tbl>
              <a:tblPr firstRow="1" bandRow="1">
                <a:tableStyleId>{5202B0CA-FC54-4496-8BCA-5EF66A818D29}</a:tableStyleId>
              </a:tblPr>
              <a:tblGrid>
                <a:gridCol w="3175199"/>
                <a:gridCol w="965414"/>
                <a:gridCol w="415973"/>
                <a:gridCol w="3324595"/>
                <a:gridCol w="1262819"/>
              </a:tblGrid>
              <a:tr h="997742">
                <a:tc gridSpan="5">
                  <a:txBody>
                    <a:bodyPr/>
                    <a:lstStyle/>
                    <a:p>
                      <a:pPr algn="ctr"/>
                      <a:r>
                        <a:rPr lang="es-MX" sz="2400" dirty="0" smtClean="0">
                          <a:latin typeface="Garamond" pitchFamily="18" charset="0"/>
                        </a:rPr>
                        <a:t>Distribución del consumo</a:t>
                      </a:r>
                      <a:r>
                        <a:rPr lang="es-MX" sz="2400" baseline="0" dirty="0" smtClean="0">
                          <a:latin typeface="Garamond" pitchFamily="18" charset="0"/>
                        </a:rPr>
                        <a:t> en el mundo, 2012</a:t>
                      </a:r>
                    </a:p>
                    <a:p>
                      <a:pPr algn="ctr"/>
                      <a:r>
                        <a:rPr lang="es-MX" sz="2000" b="0" baseline="0" dirty="0" smtClean="0">
                          <a:latin typeface="Garamond" pitchFamily="18" charset="0"/>
                        </a:rPr>
                        <a:t>(porcentaje)</a:t>
                      </a:r>
                      <a:endParaRPr lang="es-MX" sz="2000" b="0" dirty="0">
                        <a:solidFill>
                          <a:schemeClr val="tx1"/>
                        </a:solidFill>
                        <a:latin typeface="Garamond" pitchFamily="18" charset="0"/>
                      </a:endParaRPr>
                    </a:p>
                  </a:txBody>
                  <a:tcPr/>
                </a:tc>
                <a:tc hMerge="1">
                  <a:txBody>
                    <a:bodyPr/>
                    <a:lstStyle/>
                    <a:p>
                      <a:endParaRPr lang="es-MX" sz="2000" dirty="0">
                        <a:latin typeface="Garamond" pitchFamily="18" charset="0"/>
                      </a:endParaRPr>
                    </a:p>
                  </a:txBody>
                  <a:tcPr/>
                </a:tc>
                <a:tc hMerge="1">
                  <a:txBody>
                    <a:bodyPr/>
                    <a:lstStyle/>
                    <a:p>
                      <a:endParaRPr lang="es-MX" sz="2000" dirty="0">
                        <a:latin typeface="Garamond" pitchFamily="18" charset="0"/>
                      </a:endParaRPr>
                    </a:p>
                  </a:txBody>
                  <a:tcPr/>
                </a:tc>
                <a:tc hMerge="1">
                  <a:txBody>
                    <a:bodyPr/>
                    <a:lstStyle/>
                    <a:p>
                      <a:endParaRPr lang="es-MX" sz="2000" dirty="0">
                        <a:latin typeface="Garamond" pitchFamily="18" charset="0"/>
                      </a:endParaRPr>
                    </a:p>
                  </a:txBody>
                  <a:tcPr/>
                </a:tc>
                <a:tc hMerge="1">
                  <a:txBody>
                    <a:bodyPr/>
                    <a:lstStyle/>
                    <a:p>
                      <a:endParaRPr lang="es-MX" sz="2000" dirty="0">
                        <a:latin typeface="Garamond" pitchFamily="18" charset="0"/>
                      </a:endParaRPr>
                    </a:p>
                  </a:txBody>
                  <a:tcPr/>
                </a:tc>
              </a:tr>
              <a:tr h="551781">
                <a:tc>
                  <a:txBody>
                    <a:bodyPr/>
                    <a:lstStyle/>
                    <a:p>
                      <a:pPr algn="ctr" fontAlgn="b"/>
                      <a:r>
                        <a:rPr lang="es-MX" sz="2400" u="none" strike="noStrike" dirty="0" smtClean="0">
                          <a:latin typeface="Garamond" pitchFamily="18" charset="0"/>
                        </a:rPr>
                        <a:t>Estados Unidos</a:t>
                      </a:r>
                      <a:endParaRPr lang="es-MX" sz="2400" b="0" i="0" u="none" strike="noStrike" dirty="0">
                        <a:solidFill>
                          <a:srgbClr val="000000"/>
                        </a:solidFill>
                        <a:latin typeface="Garamond" pitchFamily="18" charset="0"/>
                      </a:endParaRPr>
                    </a:p>
                  </a:txBody>
                  <a:tcPr marL="9525" marR="9525" marT="9525" marB="0" anchor="ctr"/>
                </a:tc>
                <a:tc>
                  <a:txBody>
                    <a:bodyPr/>
                    <a:lstStyle/>
                    <a:p>
                      <a:pPr algn="ctr" fontAlgn="b"/>
                      <a:r>
                        <a:rPr lang="es-MX" sz="2400" u="none" strike="noStrike" dirty="0">
                          <a:latin typeface="Garamond" pitchFamily="18" charset="0"/>
                        </a:rPr>
                        <a:t>30.3</a:t>
                      </a:r>
                      <a:endParaRPr lang="es-MX" sz="2400" b="0" i="0" u="none" strike="noStrike" dirty="0">
                        <a:solidFill>
                          <a:srgbClr val="000000"/>
                        </a:solidFill>
                        <a:latin typeface="Garamond" pitchFamily="18" charset="0"/>
                      </a:endParaRPr>
                    </a:p>
                  </a:txBody>
                  <a:tcPr marL="9525" marR="9525" marT="9525" marB="0" anchor="ctr"/>
                </a:tc>
                <a:tc>
                  <a:txBody>
                    <a:bodyPr/>
                    <a:lstStyle/>
                    <a:p>
                      <a:pPr algn="ctr" fontAlgn="b"/>
                      <a:endParaRPr lang="es-MX" sz="2400" b="0" i="0" u="none" strike="noStrike" dirty="0">
                        <a:solidFill>
                          <a:srgbClr val="000000"/>
                        </a:solidFill>
                        <a:latin typeface="Garamond" pitchFamily="18" charset="0"/>
                      </a:endParaRPr>
                    </a:p>
                  </a:txBody>
                  <a:tcPr marL="9525" marR="9525" marT="9525" marB="0" anchor="ctr"/>
                </a:tc>
                <a:tc>
                  <a:txBody>
                    <a:bodyPr/>
                    <a:lstStyle/>
                    <a:p>
                      <a:pPr algn="ctr" fontAlgn="b"/>
                      <a:r>
                        <a:rPr lang="es-MX" sz="2400" u="none" strike="noStrike" dirty="0" smtClean="0">
                          <a:latin typeface="Garamond" pitchFamily="18" charset="0"/>
                        </a:rPr>
                        <a:t>Brasil</a:t>
                      </a:r>
                      <a:endParaRPr lang="es-MX" sz="2400" b="0" i="0" u="none" strike="noStrike" dirty="0">
                        <a:solidFill>
                          <a:srgbClr val="000000"/>
                        </a:solidFill>
                        <a:latin typeface="Garamond" pitchFamily="18" charset="0"/>
                      </a:endParaRPr>
                    </a:p>
                  </a:txBody>
                  <a:tcPr marL="9525" marR="9525" marT="9525" marB="0" anchor="ctr"/>
                </a:tc>
                <a:tc>
                  <a:txBody>
                    <a:bodyPr/>
                    <a:lstStyle/>
                    <a:p>
                      <a:pPr algn="ctr" fontAlgn="b"/>
                      <a:r>
                        <a:rPr lang="es-MX" sz="2400" u="none" strike="noStrike" dirty="0">
                          <a:latin typeface="Garamond" pitchFamily="18" charset="0"/>
                        </a:rPr>
                        <a:t>2.3</a:t>
                      </a:r>
                      <a:endParaRPr lang="es-MX" sz="2400" b="0" i="0" u="none" strike="noStrike" dirty="0">
                        <a:solidFill>
                          <a:srgbClr val="000000"/>
                        </a:solidFill>
                        <a:latin typeface="Garamond" pitchFamily="18" charset="0"/>
                      </a:endParaRPr>
                    </a:p>
                  </a:txBody>
                  <a:tcPr marL="9525" marR="9525" marT="9525" marB="0" anchor="ctr"/>
                </a:tc>
              </a:tr>
              <a:tr h="551781">
                <a:tc>
                  <a:txBody>
                    <a:bodyPr/>
                    <a:lstStyle/>
                    <a:p>
                      <a:pPr algn="ctr" fontAlgn="b"/>
                      <a:r>
                        <a:rPr lang="es-MX" sz="2400" u="none" strike="noStrike" dirty="0" smtClean="0">
                          <a:latin typeface="Garamond" pitchFamily="18" charset="0"/>
                        </a:rPr>
                        <a:t>Japón</a:t>
                      </a:r>
                      <a:endParaRPr lang="es-MX" sz="2400" b="0" i="0" u="none" strike="noStrike" dirty="0">
                        <a:solidFill>
                          <a:srgbClr val="000000"/>
                        </a:solidFill>
                        <a:latin typeface="Garamond" pitchFamily="18" charset="0"/>
                      </a:endParaRPr>
                    </a:p>
                  </a:txBody>
                  <a:tcPr marL="9525" marR="9525" marT="9525" marB="0" anchor="ctr"/>
                </a:tc>
                <a:tc>
                  <a:txBody>
                    <a:bodyPr/>
                    <a:lstStyle/>
                    <a:p>
                      <a:pPr algn="ctr" fontAlgn="b"/>
                      <a:r>
                        <a:rPr lang="es-MX" sz="2400" u="none" strike="noStrike" dirty="0">
                          <a:latin typeface="Garamond" pitchFamily="18" charset="0"/>
                        </a:rPr>
                        <a:t>8.7</a:t>
                      </a:r>
                      <a:endParaRPr lang="es-MX" sz="2400" b="0" i="0" u="none" strike="noStrike" dirty="0">
                        <a:solidFill>
                          <a:srgbClr val="000000"/>
                        </a:solidFill>
                        <a:latin typeface="Garamond" pitchFamily="18" charset="0"/>
                      </a:endParaRPr>
                    </a:p>
                  </a:txBody>
                  <a:tcPr marL="9525" marR="9525" marT="9525" marB="0" anchor="ctr"/>
                </a:tc>
                <a:tc>
                  <a:txBody>
                    <a:bodyPr/>
                    <a:lstStyle/>
                    <a:p>
                      <a:pPr algn="ctr" fontAlgn="b"/>
                      <a:endParaRPr lang="es-MX" sz="2400" b="0" i="0" u="none" strike="noStrike" dirty="0">
                        <a:solidFill>
                          <a:srgbClr val="000000"/>
                        </a:solidFill>
                        <a:latin typeface="Garamond" pitchFamily="18" charset="0"/>
                      </a:endParaRPr>
                    </a:p>
                  </a:txBody>
                  <a:tcPr marL="9525" marR="9525" marT="9525" marB="0" anchor="ctr"/>
                </a:tc>
                <a:tc>
                  <a:txBody>
                    <a:bodyPr/>
                    <a:lstStyle/>
                    <a:p>
                      <a:pPr algn="ctr" fontAlgn="b"/>
                      <a:r>
                        <a:rPr lang="es-MX" sz="2400" u="none" strike="noStrike" dirty="0" smtClean="0">
                          <a:latin typeface="Garamond" pitchFamily="18" charset="0"/>
                        </a:rPr>
                        <a:t>México</a:t>
                      </a:r>
                      <a:endParaRPr lang="es-MX" sz="2400" b="0" i="0" u="none" strike="noStrike" dirty="0">
                        <a:solidFill>
                          <a:srgbClr val="000000"/>
                        </a:solidFill>
                        <a:latin typeface="Garamond" pitchFamily="18" charset="0"/>
                      </a:endParaRPr>
                    </a:p>
                  </a:txBody>
                  <a:tcPr marL="9525" marR="9525" marT="9525" marB="0" anchor="ctr"/>
                </a:tc>
                <a:tc>
                  <a:txBody>
                    <a:bodyPr/>
                    <a:lstStyle/>
                    <a:p>
                      <a:pPr algn="ctr" fontAlgn="b"/>
                      <a:r>
                        <a:rPr lang="es-MX" sz="2400" u="none" strike="noStrike" dirty="0">
                          <a:latin typeface="Garamond" pitchFamily="18" charset="0"/>
                        </a:rPr>
                        <a:t>2.2</a:t>
                      </a:r>
                      <a:endParaRPr lang="es-MX" sz="2400" b="0" i="0" u="none" strike="noStrike" dirty="0">
                        <a:solidFill>
                          <a:srgbClr val="000000"/>
                        </a:solidFill>
                        <a:latin typeface="Garamond" pitchFamily="18" charset="0"/>
                      </a:endParaRPr>
                    </a:p>
                  </a:txBody>
                  <a:tcPr marL="9525" marR="9525" marT="9525" marB="0" anchor="ctr"/>
                </a:tc>
              </a:tr>
              <a:tr h="551781">
                <a:tc>
                  <a:txBody>
                    <a:bodyPr/>
                    <a:lstStyle/>
                    <a:p>
                      <a:pPr algn="ctr" fontAlgn="b"/>
                      <a:r>
                        <a:rPr lang="es-MX" sz="2400" u="none" strike="noStrike" dirty="0" smtClean="0">
                          <a:latin typeface="Garamond" pitchFamily="18" charset="0"/>
                        </a:rPr>
                        <a:t>Alemania</a:t>
                      </a:r>
                      <a:endParaRPr lang="es-MX" sz="2400" b="0" i="0" u="none" strike="noStrike" dirty="0">
                        <a:solidFill>
                          <a:srgbClr val="000000"/>
                        </a:solidFill>
                        <a:latin typeface="Garamond" pitchFamily="18" charset="0"/>
                      </a:endParaRPr>
                    </a:p>
                  </a:txBody>
                  <a:tcPr marL="9525" marR="9525" marT="9525" marB="0" anchor="ctr"/>
                </a:tc>
                <a:tc>
                  <a:txBody>
                    <a:bodyPr/>
                    <a:lstStyle/>
                    <a:p>
                      <a:pPr algn="ctr" fontAlgn="b"/>
                      <a:r>
                        <a:rPr lang="es-MX" sz="2400" u="none" strike="noStrike" dirty="0">
                          <a:latin typeface="Garamond" pitchFamily="18" charset="0"/>
                        </a:rPr>
                        <a:t>5.3</a:t>
                      </a:r>
                      <a:endParaRPr lang="es-MX" sz="2400" b="0" i="0" u="none" strike="noStrike" dirty="0">
                        <a:solidFill>
                          <a:srgbClr val="000000"/>
                        </a:solidFill>
                        <a:latin typeface="Garamond" pitchFamily="18" charset="0"/>
                      </a:endParaRPr>
                    </a:p>
                  </a:txBody>
                  <a:tcPr marL="9525" marR="9525" marT="9525" marB="0" anchor="ctr"/>
                </a:tc>
                <a:tc>
                  <a:txBody>
                    <a:bodyPr/>
                    <a:lstStyle/>
                    <a:p>
                      <a:pPr algn="ctr" fontAlgn="b"/>
                      <a:endParaRPr lang="es-MX" sz="2400" b="0" i="0" u="none" strike="noStrike">
                        <a:solidFill>
                          <a:srgbClr val="000000"/>
                        </a:solidFill>
                        <a:latin typeface="Garamond" pitchFamily="18" charset="0"/>
                      </a:endParaRPr>
                    </a:p>
                  </a:txBody>
                  <a:tcPr marL="9525" marR="9525" marT="9525" marB="0" anchor="ctr"/>
                </a:tc>
                <a:tc>
                  <a:txBody>
                    <a:bodyPr/>
                    <a:lstStyle/>
                    <a:p>
                      <a:pPr algn="ctr" fontAlgn="b"/>
                      <a:r>
                        <a:rPr lang="es-MX" sz="2400" b="0" i="0" u="none" strike="noStrike" dirty="0" smtClean="0">
                          <a:solidFill>
                            <a:schemeClr val="dk1"/>
                          </a:solidFill>
                          <a:latin typeface="Garamond" pitchFamily="18" charset="0"/>
                        </a:rPr>
                        <a:t>España</a:t>
                      </a:r>
                      <a:endParaRPr lang="es-MX" sz="2400" b="0" i="0" u="none" strike="noStrike" dirty="0">
                        <a:solidFill>
                          <a:srgbClr val="000000"/>
                        </a:solidFill>
                        <a:latin typeface="Garamond" pitchFamily="18" charset="0"/>
                      </a:endParaRPr>
                    </a:p>
                  </a:txBody>
                  <a:tcPr marL="9525" marR="9525" marT="9525" marB="0" anchor="ctr"/>
                </a:tc>
                <a:tc>
                  <a:txBody>
                    <a:bodyPr/>
                    <a:lstStyle/>
                    <a:p>
                      <a:pPr algn="ctr" fontAlgn="b"/>
                      <a:r>
                        <a:rPr lang="es-MX" sz="2400" u="none" strike="noStrike" dirty="0">
                          <a:latin typeface="Garamond" pitchFamily="18" charset="0"/>
                        </a:rPr>
                        <a:t>2.0</a:t>
                      </a:r>
                      <a:endParaRPr lang="es-MX" sz="2400" b="0" i="0" u="none" strike="noStrike" dirty="0">
                        <a:solidFill>
                          <a:srgbClr val="000000"/>
                        </a:solidFill>
                        <a:latin typeface="Garamond" pitchFamily="18" charset="0"/>
                      </a:endParaRPr>
                    </a:p>
                  </a:txBody>
                  <a:tcPr marL="9525" marR="9525" marT="9525" marB="0" anchor="ctr"/>
                </a:tc>
              </a:tr>
              <a:tr h="551781">
                <a:tc>
                  <a:txBody>
                    <a:bodyPr/>
                    <a:lstStyle/>
                    <a:p>
                      <a:pPr algn="ctr" fontAlgn="b"/>
                      <a:r>
                        <a:rPr lang="es-MX" sz="2400" u="none" strike="noStrike" dirty="0" smtClean="0">
                          <a:latin typeface="Garamond" pitchFamily="18" charset="0"/>
                        </a:rPr>
                        <a:t>China</a:t>
                      </a:r>
                      <a:endParaRPr lang="es-MX" sz="2400" b="0" i="0" u="none" strike="noStrike" dirty="0">
                        <a:solidFill>
                          <a:srgbClr val="000000"/>
                        </a:solidFill>
                        <a:latin typeface="Garamond" pitchFamily="18" charset="0"/>
                      </a:endParaRPr>
                    </a:p>
                  </a:txBody>
                  <a:tcPr marL="9525" marR="9525" marT="9525" marB="0" anchor="ctr"/>
                </a:tc>
                <a:tc>
                  <a:txBody>
                    <a:bodyPr/>
                    <a:lstStyle/>
                    <a:p>
                      <a:pPr algn="ctr" fontAlgn="b"/>
                      <a:r>
                        <a:rPr lang="es-MX" sz="2400" u="none" strike="noStrike" dirty="0">
                          <a:latin typeface="Garamond" pitchFamily="18" charset="0"/>
                        </a:rPr>
                        <a:t>5.2</a:t>
                      </a:r>
                      <a:endParaRPr lang="es-MX" sz="2400" b="0" i="0" u="none" strike="noStrike" dirty="0">
                        <a:solidFill>
                          <a:srgbClr val="000000"/>
                        </a:solidFill>
                        <a:latin typeface="Garamond" pitchFamily="18" charset="0"/>
                      </a:endParaRPr>
                    </a:p>
                  </a:txBody>
                  <a:tcPr marL="9525" marR="9525" marT="9525" marB="0" anchor="ctr"/>
                </a:tc>
                <a:tc>
                  <a:txBody>
                    <a:bodyPr/>
                    <a:lstStyle/>
                    <a:p>
                      <a:pPr algn="ctr" fontAlgn="b"/>
                      <a:endParaRPr lang="es-MX" sz="2400" b="0" i="0" u="none" strike="noStrike" dirty="0">
                        <a:solidFill>
                          <a:srgbClr val="000000"/>
                        </a:solidFill>
                        <a:latin typeface="Garamond" pitchFamily="18" charset="0"/>
                      </a:endParaRPr>
                    </a:p>
                  </a:txBody>
                  <a:tcPr marL="9525" marR="9525" marT="9525" marB="0" anchor="ctr"/>
                </a:tc>
                <a:tc>
                  <a:txBody>
                    <a:bodyPr/>
                    <a:lstStyle/>
                    <a:p>
                      <a:pPr algn="ctr" fontAlgn="b"/>
                      <a:r>
                        <a:rPr lang="es-MX" sz="2400" u="none" strike="noStrike" dirty="0" smtClean="0">
                          <a:latin typeface="Garamond" pitchFamily="18" charset="0"/>
                        </a:rPr>
                        <a:t>Rusia</a:t>
                      </a:r>
                      <a:endParaRPr lang="es-MX" sz="2400" b="0" i="0" u="none" strike="noStrike" dirty="0">
                        <a:solidFill>
                          <a:srgbClr val="000000"/>
                        </a:solidFill>
                        <a:latin typeface="Garamond" pitchFamily="18" charset="0"/>
                      </a:endParaRPr>
                    </a:p>
                  </a:txBody>
                  <a:tcPr marL="9525" marR="9525" marT="9525" marB="0" anchor="ctr"/>
                </a:tc>
                <a:tc>
                  <a:txBody>
                    <a:bodyPr/>
                    <a:lstStyle/>
                    <a:p>
                      <a:pPr algn="ctr" fontAlgn="b"/>
                      <a:r>
                        <a:rPr lang="es-MX" sz="2400" u="none" strike="noStrike" dirty="0">
                          <a:latin typeface="Garamond" pitchFamily="18" charset="0"/>
                        </a:rPr>
                        <a:t>1.9</a:t>
                      </a:r>
                      <a:endParaRPr lang="es-MX" sz="2400" b="0" i="0" u="none" strike="noStrike" dirty="0">
                        <a:solidFill>
                          <a:srgbClr val="000000"/>
                        </a:solidFill>
                        <a:latin typeface="Garamond" pitchFamily="18" charset="0"/>
                      </a:endParaRPr>
                    </a:p>
                  </a:txBody>
                  <a:tcPr marL="9525" marR="9525" marT="9525" marB="0" anchor="ctr"/>
                </a:tc>
              </a:tr>
              <a:tr h="551781">
                <a:tc>
                  <a:txBody>
                    <a:bodyPr/>
                    <a:lstStyle/>
                    <a:p>
                      <a:pPr algn="ctr" fontAlgn="b"/>
                      <a:r>
                        <a:rPr lang="es-MX" sz="2400" u="none" strike="noStrike" dirty="0" smtClean="0">
                          <a:latin typeface="Garamond" pitchFamily="18" charset="0"/>
                        </a:rPr>
                        <a:t>Reino Unido</a:t>
                      </a:r>
                      <a:endParaRPr lang="es-MX" sz="2400" b="0" i="0" u="none" strike="noStrike" dirty="0">
                        <a:solidFill>
                          <a:srgbClr val="000000"/>
                        </a:solidFill>
                        <a:latin typeface="Garamond" pitchFamily="18" charset="0"/>
                      </a:endParaRPr>
                    </a:p>
                  </a:txBody>
                  <a:tcPr marL="9525" marR="9525" marT="9525" marB="0" anchor="ctr"/>
                </a:tc>
                <a:tc>
                  <a:txBody>
                    <a:bodyPr/>
                    <a:lstStyle/>
                    <a:p>
                      <a:pPr algn="ctr" fontAlgn="b"/>
                      <a:r>
                        <a:rPr lang="es-MX" sz="2400" u="none" strike="noStrike" dirty="0">
                          <a:latin typeface="Garamond" pitchFamily="18" charset="0"/>
                        </a:rPr>
                        <a:t>4.8</a:t>
                      </a:r>
                      <a:endParaRPr lang="es-MX" sz="2400" b="0" i="0" u="none" strike="noStrike" dirty="0">
                        <a:solidFill>
                          <a:srgbClr val="000000"/>
                        </a:solidFill>
                        <a:latin typeface="Garamond" pitchFamily="18" charset="0"/>
                      </a:endParaRPr>
                    </a:p>
                  </a:txBody>
                  <a:tcPr marL="9525" marR="9525" marT="9525" marB="0" anchor="ctr"/>
                </a:tc>
                <a:tc>
                  <a:txBody>
                    <a:bodyPr/>
                    <a:lstStyle/>
                    <a:p>
                      <a:pPr algn="ctr" fontAlgn="b"/>
                      <a:endParaRPr lang="es-MX" sz="2400" b="0" i="0" u="none" strike="noStrike">
                        <a:solidFill>
                          <a:srgbClr val="000000"/>
                        </a:solidFill>
                        <a:latin typeface="Garamond" pitchFamily="18" charset="0"/>
                      </a:endParaRPr>
                    </a:p>
                  </a:txBody>
                  <a:tcPr marL="9525" marR="9525" marT="9525" marB="0" anchor="ctr"/>
                </a:tc>
                <a:tc>
                  <a:txBody>
                    <a:bodyPr/>
                    <a:lstStyle/>
                    <a:p>
                      <a:pPr algn="ctr" fontAlgn="b"/>
                      <a:r>
                        <a:rPr lang="es-MX" sz="2400" u="none" strike="noStrike" dirty="0" smtClean="0">
                          <a:latin typeface="Garamond" pitchFamily="18" charset="0"/>
                        </a:rPr>
                        <a:t>Corea del Sur</a:t>
                      </a:r>
                      <a:endParaRPr lang="es-MX" sz="2400" b="0" i="0" u="none" strike="noStrike" dirty="0">
                        <a:solidFill>
                          <a:srgbClr val="000000"/>
                        </a:solidFill>
                        <a:latin typeface="Garamond" pitchFamily="18" charset="0"/>
                      </a:endParaRPr>
                    </a:p>
                  </a:txBody>
                  <a:tcPr marL="9525" marR="9525" marT="9525" marB="0" anchor="ctr"/>
                </a:tc>
                <a:tc>
                  <a:txBody>
                    <a:bodyPr/>
                    <a:lstStyle/>
                    <a:p>
                      <a:pPr algn="ctr" fontAlgn="b"/>
                      <a:r>
                        <a:rPr lang="es-MX" sz="2400" u="none" strike="noStrike" dirty="0">
                          <a:latin typeface="Garamond" pitchFamily="18" charset="0"/>
                        </a:rPr>
                        <a:t>1.7</a:t>
                      </a:r>
                      <a:endParaRPr lang="es-MX" sz="2400" b="0" i="0" u="none" strike="noStrike" dirty="0">
                        <a:solidFill>
                          <a:srgbClr val="000000"/>
                        </a:solidFill>
                        <a:latin typeface="Garamond" pitchFamily="18" charset="0"/>
                      </a:endParaRPr>
                    </a:p>
                  </a:txBody>
                  <a:tcPr marL="9525" marR="9525" marT="9525" marB="0" anchor="ctr"/>
                </a:tc>
              </a:tr>
              <a:tr h="551781">
                <a:tc>
                  <a:txBody>
                    <a:bodyPr/>
                    <a:lstStyle/>
                    <a:p>
                      <a:pPr algn="ctr" fontAlgn="b"/>
                      <a:r>
                        <a:rPr lang="es-MX" sz="2400" u="none" strike="noStrike" dirty="0" smtClean="0">
                          <a:latin typeface="Garamond" pitchFamily="18" charset="0"/>
                        </a:rPr>
                        <a:t>Francia</a:t>
                      </a:r>
                      <a:endParaRPr lang="es-MX" sz="2400" b="0" i="0" u="none" strike="noStrike" dirty="0">
                        <a:solidFill>
                          <a:srgbClr val="000000"/>
                        </a:solidFill>
                        <a:latin typeface="Garamond" pitchFamily="18" charset="0"/>
                      </a:endParaRPr>
                    </a:p>
                  </a:txBody>
                  <a:tcPr marL="9525" marR="9525" marT="9525" marB="0" anchor="ctr"/>
                </a:tc>
                <a:tc>
                  <a:txBody>
                    <a:bodyPr/>
                    <a:lstStyle/>
                    <a:p>
                      <a:pPr algn="ctr" fontAlgn="b"/>
                      <a:r>
                        <a:rPr lang="es-MX" sz="2400" u="none" strike="noStrike" dirty="0">
                          <a:latin typeface="Garamond" pitchFamily="18" charset="0"/>
                        </a:rPr>
                        <a:t>4.1</a:t>
                      </a:r>
                      <a:endParaRPr lang="es-MX" sz="2400" b="0" i="0" u="none" strike="noStrike" dirty="0">
                        <a:solidFill>
                          <a:srgbClr val="000000"/>
                        </a:solidFill>
                        <a:latin typeface="Garamond" pitchFamily="18" charset="0"/>
                      </a:endParaRPr>
                    </a:p>
                  </a:txBody>
                  <a:tcPr marL="9525" marR="9525" marT="9525" marB="0" anchor="ctr"/>
                </a:tc>
                <a:tc>
                  <a:txBody>
                    <a:bodyPr/>
                    <a:lstStyle/>
                    <a:p>
                      <a:pPr algn="ctr" fontAlgn="b"/>
                      <a:endParaRPr lang="es-MX" sz="2400" b="0" i="0" u="none" strike="noStrike">
                        <a:solidFill>
                          <a:srgbClr val="000000"/>
                        </a:solidFill>
                        <a:latin typeface="Garamond" pitchFamily="18" charset="0"/>
                      </a:endParaRPr>
                    </a:p>
                  </a:txBody>
                  <a:tcPr marL="9525" marR="9525" marT="9525" marB="0" anchor="ctr"/>
                </a:tc>
                <a:tc>
                  <a:txBody>
                    <a:bodyPr/>
                    <a:lstStyle/>
                    <a:p>
                      <a:pPr algn="ctr" fontAlgn="b"/>
                      <a:r>
                        <a:rPr lang="es-MX" sz="2400" u="none" strike="noStrike" dirty="0">
                          <a:latin typeface="Garamond" pitchFamily="18" charset="0"/>
                        </a:rPr>
                        <a:t>Australia</a:t>
                      </a:r>
                      <a:endParaRPr lang="es-MX" sz="2400" b="0" i="0" u="none" strike="noStrike" dirty="0">
                        <a:solidFill>
                          <a:srgbClr val="000000"/>
                        </a:solidFill>
                        <a:latin typeface="Garamond" pitchFamily="18" charset="0"/>
                      </a:endParaRPr>
                    </a:p>
                  </a:txBody>
                  <a:tcPr marL="9525" marR="9525" marT="9525" marB="0" anchor="ctr"/>
                </a:tc>
                <a:tc>
                  <a:txBody>
                    <a:bodyPr/>
                    <a:lstStyle/>
                    <a:p>
                      <a:pPr algn="ctr" fontAlgn="b"/>
                      <a:r>
                        <a:rPr lang="es-MX" sz="2400" u="none" strike="noStrike" dirty="0">
                          <a:latin typeface="Garamond" pitchFamily="18" charset="0"/>
                        </a:rPr>
                        <a:t>1.6</a:t>
                      </a:r>
                      <a:endParaRPr lang="es-MX" sz="2400" b="0" i="0" u="none" strike="noStrike" dirty="0">
                        <a:solidFill>
                          <a:srgbClr val="000000"/>
                        </a:solidFill>
                        <a:latin typeface="Garamond" pitchFamily="18" charset="0"/>
                      </a:endParaRPr>
                    </a:p>
                  </a:txBody>
                  <a:tcPr marL="9525" marR="9525" marT="9525" marB="0" anchor="ctr"/>
                </a:tc>
              </a:tr>
              <a:tr h="551781">
                <a:tc>
                  <a:txBody>
                    <a:bodyPr/>
                    <a:lstStyle/>
                    <a:p>
                      <a:pPr algn="ctr" fontAlgn="b"/>
                      <a:r>
                        <a:rPr lang="es-MX" sz="2400" u="none" strike="noStrike" dirty="0" smtClean="0">
                          <a:latin typeface="Garamond" pitchFamily="18" charset="0"/>
                        </a:rPr>
                        <a:t>Italia</a:t>
                      </a:r>
                      <a:endParaRPr lang="es-MX" sz="2400" b="0" i="0" u="none" strike="noStrike" dirty="0">
                        <a:solidFill>
                          <a:srgbClr val="000000"/>
                        </a:solidFill>
                        <a:latin typeface="Garamond" pitchFamily="18" charset="0"/>
                      </a:endParaRPr>
                    </a:p>
                  </a:txBody>
                  <a:tcPr marL="9525" marR="9525" marT="9525" marB="0" anchor="ctr"/>
                </a:tc>
                <a:tc>
                  <a:txBody>
                    <a:bodyPr/>
                    <a:lstStyle/>
                    <a:p>
                      <a:pPr algn="ctr" fontAlgn="b"/>
                      <a:r>
                        <a:rPr lang="es-MX" sz="2400" u="none" strike="noStrike" dirty="0">
                          <a:latin typeface="Garamond" pitchFamily="18" charset="0"/>
                        </a:rPr>
                        <a:t>3.2</a:t>
                      </a:r>
                      <a:endParaRPr lang="es-MX" sz="2400" b="0" i="0" u="none" strike="noStrike" dirty="0">
                        <a:solidFill>
                          <a:srgbClr val="000000"/>
                        </a:solidFill>
                        <a:latin typeface="Garamond" pitchFamily="18" charset="0"/>
                      </a:endParaRPr>
                    </a:p>
                  </a:txBody>
                  <a:tcPr marL="9525" marR="9525" marT="9525" marB="0" anchor="ctr"/>
                </a:tc>
                <a:tc>
                  <a:txBody>
                    <a:bodyPr/>
                    <a:lstStyle/>
                    <a:p>
                      <a:pPr algn="ctr" fontAlgn="b"/>
                      <a:endParaRPr lang="es-MX" sz="2400" b="0" i="0" u="none" strike="noStrike">
                        <a:solidFill>
                          <a:srgbClr val="000000"/>
                        </a:solidFill>
                        <a:latin typeface="Garamond" pitchFamily="18" charset="0"/>
                      </a:endParaRPr>
                    </a:p>
                  </a:txBody>
                  <a:tcPr marL="9525" marR="9525" marT="9525" marB="0" anchor="ctr"/>
                </a:tc>
                <a:tc>
                  <a:txBody>
                    <a:bodyPr/>
                    <a:lstStyle/>
                    <a:p>
                      <a:pPr algn="ctr" fontAlgn="b"/>
                      <a:r>
                        <a:rPr lang="es-MX" sz="2400" u="none" strike="noStrike" dirty="0" smtClean="0">
                          <a:latin typeface="Garamond" pitchFamily="18" charset="0"/>
                        </a:rPr>
                        <a:t>Turquía</a:t>
                      </a:r>
                      <a:endParaRPr lang="es-MX" sz="2400" b="0" i="0" u="none" strike="noStrike" dirty="0">
                        <a:solidFill>
                          <a:srgbClr val="000000"/>
                        </a:solidFill>
                        <a:latin typeface="Garamond" pitchFamily="18" charset="0"/>
                      </a:endParaRPr>
                    </a:p>
                  </a:txBody>
                  <a:tcPr marL="9525" marR="9525" marT="9525" marB="0" anchor="ctr"/>
                </a:tc>
                <a:tc>
                  <a:txBody>
                    <a:bodyPr/>
                    <a:lstStyle/>
                    <a:p>
                      <a:pPr algn="ctr" fontAlgn="b"/>
                      <a:r>
                        <a:rPr lang="es-MX" sz="2400" u="none" strike="noStrike" dirty="0">
                          <a:latin typeface="Garamond" pitchFamily="18" charset="0"/>
                        </a:rPr>
                        <a:t>1.3</a:t>
                      </a:r>
                      <a:endParaRPr lang="es-MX" sz="2400" b="0" i="0" u="none" strike="noStrike" dirty="0">
                        <a:solidFill>
                          <a:srgbClr val="000000"/>
                        </a:solidFill>
                        <a:latin typeface="Garamond" pitchFamily="18" charset="0"/>
                      </a:endParaRPr>
                    </a:p>
                  </a:txBody>
                  <a:tcPr marL="9525" marR="9525" marT="9525" marB="0" anchor="ctr"/>
                </a:tc>
              </a:tr>
              <a:tr h="551781">
                <a:tc>
                  <a:txBody>
                    <a:bodyPr/>
                    <a:lstStyle/>
                    <a:p>
                      <a:pPr algn="ctr" fontAlgn="b"/>
                      <a:r>
                        <a:rPr lang="es-MX" sz="2400" u="none" strike="noStrike" dirty="0">
                          <a:latin typeface="Garamond" pitchFamily="18" charset="0"/>
                        </a:rPr>
                        <a:t>India</a:t>
                      </a:r>
                      <a:endParaRPr lang="es-MX" sz="2400" b="0" i="0" u="none" strike="noStrike" dirty="0">
                        <a:solidFill>
                          <a:srgbClr val="000000"/>
                        </a:solidFill>
                        <a:latin typeface="Garamond" pitchFamily="18" charset="0"/>
                      </a:endParaRPr>
                    </a:p>
                  </a:txBody>
                  <a:tcPr marL="9525" marR="9525" marT="9525" marB="0" anchor="ctr"/>
                </a:tc>
                <a:tc>
                  <a:txBody>
                    <a:bodyPr/>
                    <a:lstStyle/>
                    <a:p>
                      <a:pPr algn="ctr" fontAlgn="b"/>
                      <a:r>
                        <a:rPr lang="es-MX" sz="2400" u="none" strike="noStrike" dirty="0">
                          <a:latin typeface="Garamond" pitchFamily="18" charset="0"/>
                        </a:rPr>
                        <a:t>2.5</a:t>
                      </a:r>
                      <a:endParaRPr lang="es-MX" sz="2400" b="0" i="0" u="none" strike="noStrike" dirty="0">
                        <a:solidFill>
                          <a:srgbClr val="000000"/>
                        </a:solidFill>
                        <a:latin typeface="Garamond" pitchFamily="18" charset="0"/>
                      </a:endParaRPr>
                    </a:p>
                  </a:txBody>
                  <a:tcPr marL="9525" marR="9525" marT="9525" marB="0" anchor="ctr"/>
                </a:tc>
                <a:tc>
                  <a:txBody>
                    <a:bodyPr/>
                    <a:lstStyle/>
                    <a:p>
                      <a:pPr algn="ctr" fontAlgn="b"/>
                      <a:endParaRPr lang="es-MX" sz="2400" b="0" i="0" u="none" strike="noStrike">
                        <a:solidFill>
                          <a:srgbClr val="000000"/>
                        </a:solidFill>
                        <a:latin typeface="Garamond" pitchFamily="18" charset="0"/>
                      </a:endParaRPr>
                    </a:p>
                  </a:txBody>
                  <a:tcPr marL="9525" marR="9525" marT="9525" marB="0" anchor="ctr"/>
                </a:tc>
                <a:tc>
                  <a:txBody>
                    <a:bodyPr/>
                    <a:lstStyle/>
                    <a:p>
                      <a:pPr algn="ctr" fontAlgn="b"/>
                      <a:r>
                        <a:rPr lang="es-MX" sz="2400" u="none" strike="noStrike" dirty="0" smtClean="0">
                          <a:latin typeface="Garamond" pitchFamily="18" charset="0"/>
                        </a:rPr>
                        <a:t>Holanda</a:t>
                      </a:r>
                      <a:endParaRPr lang="es-MX" sz="2400" b="0" i="0" u="none" strike="noStrike" dirty="0">
                        <a:solidFill>
                          <a:srgbClr val="000000"/>
                        </a:solidFill>
                        <a:latin typeface="Garamond" pitchFamily="18" charset="0"/>
                      </a:endParaRPr>
                    </a:p>
                  </a:txBody>
                  <a:tcPr marL="9525" marR="9525" marT="9525" marB="0" anchor="ctr"/>
                </a:tc>
                <a:tc>
                  <a:txBody>
                    <a:bodyPr/>
                    <a:lstStyle/>
                    <a:p>
                      <a:pPr algn="ctr" fontAlgn="b"/>
                      <a:r>
                        <a:rPr lang="es-MX" sz="2400" u="none" strike="noStrike" dirty="0">
                          <a:latin typeface="Garamond" pitchFamily="18" charset="0"/>
                        </a:rPr>
                        <a:t>1.0</a:t>
                      </a:r>
                      <a:endParaRPr lang="es-MX" sz="2400" b="0" i="0" u="none" strike="noStrike" dirty="0">
                        <a:solidFill>
                          <a:srgbClr val="000000"/>
                        </a:solidFill>
                        <a:latin typeface="Garamond" pitchFamily="18" charset="0"/>
                      </a:endParaRPr>
                    </a:p>
                  </a:txBody>
                  <a:tcPr marL="9525" marR="9525" marT="9525" marB="0" anchor="ctr"/>
                </a:tc>
              </a:tr>
              <a:tr h="589575">
                <a:tc>
                  <a:txBody>
                    <a:bodyPr/>
                    <a:lstStyle/>
                    <a:p>
                      <a:pPr algn="ctr" fontAlgn="b"/>
                      <a:r>
                        <a:rPr lang="es-MX" sz="2400" u="none" strike="noStrike" dirty="0" smtClean="0">
                          <a:latin typeface="Garamond" pitchFamily="18" charset="0"/>
                        </a:rPr>
                        <a:t>Canadá</a:t>
                      </a:r>
                      <a:endParaRPr lang="es-MX" sz="2400" b="0" i="0" u="none" strike="noStrike" dirty="0">
                        <a:solidFill>
                          <a:srgbClr val="000000"/>
                        </a:solidFill>
                        <a:latin typeface="Garamond" pitchFamily="18" charset="0"/>
                      </a:endParaRPr>
                    </a:p>
                  </a:txBody>
                  <a:tcPr marL="9525" marR="9525" marT="9525" marB="0" anchor="ctr"/>
                </a:tc>
                <a:tc>
                  <a:txBody>
                    <a:bodyPr/>
                    <a:lstStyle/>
                    <a:p>
                      <a:pPr algn="ctr" fontAlgn="b"/>
                      <a:r>
                        <a:rPr lang="es-MX" sz="2400" u="none" strike="noStrike" dirty="0">
                          <a:latin typeface="Garamond" pitchFamily="18" charset="0"/>
                        </a:rPr>
                        <a:t>2.4</a:t>
                      </a:r>
                      <a:endParaRPr lang="es-MX" sz="2400" b="0" i="0" u="none" strike="noStrike" dirty="0">
                        <a:solidFill>
                          <a:srgbClr val="000000"/>
                        </a:solidFill>
                        <a:latin typeface="Garamond" pitchFamily="18" charset="0"/>
                      </a:endParaRPr>
                    </a:p>
                  </a:txBody>
                  <a:tcPr marL="9525" marR="9525" marT="9525" marB="0" anchor="ctr"/>
                </a:tc>
                <a:tc>
                  <a:txBody>
                    <a:bodyPr/>
                    <a:lstStyle/>
                    <a:p>
                      <a:pPr algn="ctr" fontAlgn="b"/>
                      <a:endParaRPr lang="es-MX" sz="2400" b="0" i="0" u="none" strike="noStrike" dirty="0">
                        <a:solidFill>
                          <a:srgbClr val="000000"/>
                        </a:solidFill>
                        <a:latin typeface="Garamond" pitchFamily="18" charset="0"/>
                      </a:endParaRPr>
                    </a:p>
                  </a:txBody>
                  <a:tcPr marL="9525" marR="9525" marT="9525" marB="0" anchor="ctr"/>
                </a:tc>
                <a:tc>
                  <a:txBody>
                    <a:bodyPr/>
                    <a:lstStyle/>
                    <a:p>
                      <a:pPr algn="ctr"/>
                      <a:r>
                        <a:rPr lang="es-MX" sz="2400" dirty="0" smtClean="0">
                          <a:latin typeface="Garamond" pitchFamily="18" charset="0"/>
                        </a:rPr>
                        <a:t>Otros 190 países</a:t>
                      </a:r>
                      <a:endParaRPr lang="es-MX" sz="2400" dirty="0">
                        <a:latin typeface="Garamond" pitchFamily="18" charset="0"/>
                      </a:endParaRPr>
                    </a:p>
                  </a:txBody>
                  <a:tcPr anchor="ctr"/>
                </a:tc>
                <a:tc>
                  <a:txBody>
                    <a:bodyPr/>
                    <a:lstStyle/>
                    <a:p>
                      <a:pPr algn="ctr"/>
                      <a:r>
                        <a:rPr lang="es-MX" sz="2400" dirty="0" smtClean="0">
                          <a:latin typeface="Garamond" pitchFamily="18" charset="0"/>
                        </a:rPr>
                        <a:t>19.5</a:t>
                      </a:r>
                      <a:endParaRPr lang="es-MX" sz="2400" dirty="0">
                        <a:latin typeface="Garamond" pitchFamily="18" charset="0"/>
                      </a:endParaRPr>
                    </a:p>
                  </a:txBody>
                  <a:tcPr anchor="ctr"/>
                </a:tc>
              </a:tr>
              <a:tr h="739803">
                <a:tc gridSpan="5">
                  <a:txBody>
                    <a:bodyPr/>
                    <a:lstStyle/>
                    <a:p>
                      <a:pPr algn="ctr" fontAlgn="b"/>
                      <a:endParaRPr lang="es-MX" sz="2400" u="none" strike="noStrike" dirty="0" smtClean="0">
                        <a:latin typeface="Garamond" pitchFamily="18" charset="0"/>
                      </a:endParaRPr>
                    </a:p>
                    <a:p>
                      <a:pPr algn="l" fontAlgn="b"/>
                      <a:r>
                        <a:rPr lang="es-MX" sz="1600" u="none" strike="noStrike" dirty="0" smtClean="0">
                          <a:latin typeface="Garamond" pitchFamily="18" charset="0"/>
                        </a:rPr>
                        <a:t>Fuente: </a:t>
                      </a:r>
                      <a:r>
                        <a:rPr lang="en-US" sz="1600" u="none" strike="noStrike" dirty="0" smtClean="0">
                          <a:latin typeface="Garamond" pitchFamily="18" charset="0"/>
                        </a:rPr>
                        <a:t>United Nations Statistics Division; http://data.un.org</a:t>
                      </a:r>
                      <a:endParaRPr lang="es-MX" sz="1600" b="0" i="0" u="none" strike="noStrike" dirty="0">
                        <a:solidFill>
                          <a:srgbClr val="000000"/>
                        </a:solidFill>
                        <a:latin typeface="Garamond" pitchFamily="18" charset="0"/>
                      </a:endParaRPr>
                    </a:p>
                  </a:txBody>
                  <a:tcPr marL="9525" marR="9525" marT="9525" marB="0" anchor="ctr"/>
                </a:tc>
                <a:tc hMerge="1">
                  <a:txBody>
                    <a:bodyPr/>
                    <a:lstStyle/>
                    <a:p>
                      <a:pPr algn="r" fontAlgn="b"/>
                      <a:endParaRPr lang="es-MX" sz="2000" b="0" i="0" u="none" strike="noStrike" dirty="0">
                        <a:solidFill>
                          <a:srgbClr val="000000"/>
                        </a:solidFill>
                        <a:latin typeface="Garamond" pitchFamily="18" charset="0"/>
                      </a:endParaRPr>
                    </a:p>
                  </a:txBody>
                  <a:tcPr marL="9525" marR="9525" marT="9525" marB="0" anchor="ctr"/>
                </a:tc>
                <a:tc hMerge="1">
                  <a:txBody>
                    <a:bodyPr/>
                    <a:lstStyle/>
                    <a:p>
                      <a:pPr algn="l" fontAlgn="b"/>
                      <a:endParaRPr lang="es-MX" sz="2000" b="0" i="0" u="none" strike="noStrike">
                        <a:solidFill>
                          <a:srgbClr val="000000"/>
                        </a:solidFill>
                        <a:latin typeface="Garamond" pitchFamily="18" charset="0"/>
                      </a:endParaRPr>
                    </a:p>
                  </a:txBody>
                  <a:tcPr marL="9525" marR="9525" marT="9525" marB="0" anchor="ctr"/>
                </a:tc>
                <a:tc hMerge="1">
                  <a:txBody>
                    <a:bodyPr/>
                    <a:lstStyle/>
                    <a:p>
                      <a:endParaRPr lang="es-MX" dirty="0"/>
                    </a:p>
                  </a:txBody>
                  <a:tcPr marL="9525" marR="9525" marT="9525" marB="0" anchor="ctr"/>
                </a:tc>
                <a:tc hMerge="1">
                  <a:txBody>
                    <a:bodyPr/>
                    <a:lstStyle/>
                    <a:p>
                      <a:endParaRPr lang="es-MX" dirty="0"/>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0" y="-7"/>
          <a:ext cx="9143999" cy="6525351"/>
        </p:xfrm>
        <a:graphic>
          <a:graphicData uri="http://schemas.openxmlformats.org/drawingml/2006/table">
            <a:tbl>
              <a:tblPr firstRow="1" bandRow="1">
                <a:tableStyleId>{5202B0CA-FC54-4496-8BCA-5EF66A818D29}</a:tableStyleId>
              </a:tblPr>
              <a:tblGrid>
                <a:gridCol w="3165229"/>
                <a:gridCol w="1641232"/>
                <a:gridCol w="499815"/>
                <a:gridCol w="2136601"/>
                <a:gridCol w="1701122"/>
              </a:tblGrid>
              <a:tr h="1104077">
                <a:tc gridSpan="5">
                  <a:txBody>
                    <a:bodyPr/>
                    <a:lstStyle/>
                    <a:p>
                      <a:pPr algn="ctr" fontAlgn="b"/>
                      <a:r>
                        <a:rPr lang="es-MX" sz="2400" u="none" strike="noStrike" dirty="0" smtClean="0">
                          <a:latin typeface="Garamond" pitchFamily="18" charset="0"/>
                        </a:rPr>
                        <a:t>Consumo </a:t>
                      </a:r>
                      <a:r>
                        <a:rPr lang="es-MX" sz="2400" i="1" u="none" strike="noStrike" dirty="0" smtClean="0">
                          <a:latin typeface="Garamond" pitchFamily="18" charset="0"/>
                        </a:rPr>
                        <a:t>per </a:t>
                      </a:r>
                      <a:r>
                        <a:rPr lang="es-MX" sz="2400" i="1" u="none" strike="noStrike" dirty="0" err="1" smtClean="0">
                          <a:latin typeface="Garamond" pitchFamily="18" charset="0"/>
                        </a:rPr>
                        <a:t>capita</a:t>
                      </a:r>
                      <a:r>
                        <a:rPr lang="es-MX" sz="2400" u="none" strike="noStrike" dirty="0" smtClean="0">
                          <a:latin typeface="Garamond" pitchFamily="18" charset="0"/>
                        </a:rPr>
                        <a:t> en países seleccionados,</a:t>
                      </a:r>
                      <a:r>
                        <a:rPr lang="es-MX" sz="2400" u="none" strike="noStrike" baseline="0" dirty="0" smtClean="0">
                          <a:latin typeface="Garamond" pitchFamily="18" charset="0"/>
                        </a:rPr>
                        <a:t> 2012</a:t>
                      </a:r>
                    </a:p>
                    <a:p>
                      <a:pPr algn="ctr" fontAlgn="b"/>
                      <a:r>
                        <a:rPr lang="es-MX" sz="1800" b="0" u="none" strike="noStrike" baseline="0" dirty="0" smtClean="0">
                          <a:latin typeface="Garamond" pitchFamily="18" charset="0"/>
                        </a:rPr>
                        <a:t>(USD corrientes)</a:t>
                      </a:r>
                      <a:endParaRPr lang="es-MX" sz="1800" b="0" i="0" u="none" strike="noStrike" dirty="0">
                        <a:solidFill>
                          <a:srgbClr val="000000"/>
                        </a:solidFill>
                        <a:latin typeface="Garamond" pitchFamily="18" charset="0"/>
                      </a:endParaRPr>
                    </a:p>
                  </a:txBody>
                  <a:tcPr marL="9525" marR="9525" marT="9525" marB="0" anchor="ctr"/>
                </a:tc>
                <a:tc hMerge="1">
                  <a:txBody>
                    <a:bodyPr/>
                    <a:lstStyle/>
                    <a:p>
                      <a:pPr algn="l" fontAlgn="b"/>
                      <a:endParaRPr lang="es-MX" sz="1100" b="0" i="0" u="none" strike="noStrike" dirty="0">
                        <a:solidFill>
                          <a:srgbClr val="000000"/>
                        </a:solidFill>
                        <a:latin typeface="Calibri"/>
                      </a:endParaRPr>
                    </a:p>
                  </a:txBody>
                  <a:tcPr marL="9525" marR="9525" marT="9525" marB="0" anchor="b"/>
                </a:tc>
                <a:tc hMerge="1">
                  <a:txBody>
                    <a:bodyPr/>
                    <a:lstStyle/>
                    <a:p>
                      <a:pPr algn="l" fontAlgn="b"/>
                      <a:endParaRPr lang="es-MX" sz="1100" b="0" i="0" u="none" strike="noStrike" dirty="0">
                        <a:solidFill>
                          <a:srgbClr val="000000"/>
                        </a:solidFill>
                        <a:latin typeface="Calibri"/>
                      </a:endParaRPr>
                    </a:p>
                  </a:txBody>
                  <a:tcPr marL="9525" marR="9525" marT="9525" marB="0" anchor="b"/>
                </a:tc>
                <a:tc hMerge="1">
                  <a:txBody>
                    <a:bodyPr/>
                    <a:lstStyle/>
                    <a:p>
                      <a:pPr algn="l" fontAlgn="b"/>
                      <a:endParaRPr lang="es-MX" sz="1100" b="0" i="0" u="none" strike="noStrike" dirty="0">
                        <a:solidFill>
                          <a:srgbClr val="000000"/>
                        </a:solidFill>
                        <a:latin typeface="Calibri"/>
                      </a:endParaRPr>
                    </a:p>
                  </a:txBody>
                  <a:tcPr marL="9525" marR="9525" marT="9525" marB="0" anchor="b"/>
                </a:tc>
                <a:tc hMerge="1">
                  <a:txBody>
                    <a:bodyPr/>
                    <a:lstStyle/>
                    <a:p>
                      <a:pPr algn="l" fontAlgn="b"/>
                      <a:endParaRPr lang="es-MX" sz="1100" b="0" i="0" u="none" strike="noStrike" dirty="0">
                        <a:solidFill>
                          <a:srgbClr val="000000"/>
                        </a:solidFill>
                        <a:latin typeface="Calibri"/>
                      </a:endParaRPr>
                    </a:p>
                  </a:txBody>
                  <a:tcPr marL="9525" marR="9525" marT="9525" marB="0" anchor="b"/>
                </a:tc>
              </a:tr>
              <a:tr h="496807">
                <a:tc>
                  <a:txBody>
                    <a:bodyPr/>
                    <a:lstStyle/>
                    <a:p>
                      <a:pPr marL="0" algn="ctr" defTabSz="914400" rtl="0" eaLnBrk="1" fontAlgn="b" latinLnBrk="0" hangingPunct="1"/>
                      <a:r>
                        <a:rPr lang="es-MX" sz="2400" kern="1200" dirty="0" smtClean="0">
                          <a:latin typeface="Garamond" pitchFamily="18" charset="0"/>
                        </a:rPr>
                        <a:t>Mónaco</a:t>
                      </a:r>
                      <a:endParaRPr lang="es-MX" sz="2400" kern="1200" dirty="0" smtClean="0">
                        <a:solidFill>
                          <a:schemeClr val="tx1"/>
                        </a:solidFill>
                        <a:latin typeface="Garamond" pitchFamily="18" charset="0"/>
                        <a:ea typeface="+mn-ea"/>
                        <a:cs typeface="+mn-cs"/>
                      </a:endParaRPr>
                    </a:p>
                  </a:txBody>
                  <a:tcPr marL="9525" marR="9525" marT="9525" marB="0" anchor="b"/>
                </a:tc>
                <a:tc>
                  <a:txBody>
                    <a:bodyPr/>
                    <a:lstStyle/>
                    <a:p>
                      <a:pPr marL="0" algn="ctr" defTabSz="914400" rtl="0" eaLnBrk="1" fontAlgn="b" latinLnBrk="0" hangingPunct="1"/>
                      <a:r>
                        <a:rPr lang="es-MX" sz="2400" u="none" strike="noStrike" kern="1200" dirty="0">
                          <a:latin typeface="Garamond" pitchFamily="18" charset="0"/>
                        </a:rPr>
                        <a:t>76,862</a:t>
                      </a:r>
                      <a:endParaRPr lang="es-MX" sz="2400" u="none" strike="noStrike" kern="1200" dirty="0">
                        <a:solidFill>
                          <a:schemeClr val="dk1"/>
                        </a:solidFill>
                        <a:latin typeface="Garamond" pitchFamily="18" charset="0"/>
                        <a:ea typeface="+mn-ea"/>
                        <a:cs typeface="+mn-cs"/>
                      </a:endParaRPr>
                    </a:p>
                  </a:txBody>
                  <a:tcPr marL="9525" marR="9525" marT="9525" marB="0" anchor="b"/>
                </a:tc>
                <a:tc>
                  <a:txBody>
                    <a:bodyPr/>
                    <a:lstStyle/>
                    <a:p>
                      <a:pPr marL="0" algn="ctr" defTabSz="914400" rtl="0" eaLnBrk="1" fontAlgn="b" latinLnBrk="0" hangingPunct="1"/>
                      <a:endParaRPr lang="es-MX" sz="2400" kern="1200" dirty="0" smtClean="0">
                        <a:solidFill>
                          <a:schemeClr val="tx1"/>
                        </a:solidFill>
                        <a:latin typeface="Garamond" pitchFamily="18" charset="0"/>
                        <a:ea typeface="+mn-ea"/>
                        <a:cs typeface="+mn-cs"/>
                      </a:endParaRPr>
                    </a:p>
                  </a:txBody>
                  <a:tcPr marL="9525" marR="9525" marT="9525" marB="0" anchor="b"/>
                </a:tc>
                <a:tc>
                  <a:txBody>
                    <a:bodyPr/>
                    <a:lstStyle/>
                    <a:p>
                      <a:pPr marL="0" algn="ctr" defTabSz="914400" rtl="0" eaLnBrk="1" fontAlgn="b" latinLnBrk="0" hangingPunct="1"/>
                      <a:r>
                        <a:rPr lang="es-MX" sz="2400" kern="1200" dirty="0" smtClean="0">
                          <a:latin typeface="Garamond" pitchFamily="18" charset="0"/>
                        </a:rPr>
                        <a:t>Chile</a:t>
                      </a:r>
                      <a:endParaRPr lang="es-MX" sz="2400" kern="1200" dirty="0" smtClean="0">
                        <a:solidFill>
                          <a:schemeClr val="tx1"/>
                        </a:solidFill>
                        <a:latin typeface="Garamond" pitchFamily="18" charset="0"/>
                        <a:ea typeface="+mn-ea"/>
                        <a:cs typeface="+mn-cs"/>
                      </a:endParaRPr>
                    </a:p>
                  </a:txBody>
                  <a:tcPr marL="9525" marR="9525" marT="9525" marB="0" anchor="b"/>
                </a:tc>
                <a:tc>
                  <a:txBody>
                    <a:bodyPr/>
                    <a:lstStyle/>
                    <a:p>
                      <a:pPr marL="0" algn="ctr" defTabSz="914400" rtl="0" eaLnBrk="1" fontAlgn="b" latinLnBrk="0" hangingPunct="1"/>
                      <a:r>
                        <a:rPr lang="es-MX" sz="2400" u="none" strike="noStrike" kern="1200" dirty="0">
                          <a:latin typeface="Garamond" pitchFamily="18" charset="0"/>
                        </a:rPr>
                        <a:t>6,553</a:t>
                      </a:r>
                      <a:endParaRPr lang="es-MX" sz="2400" u="none" strike="noStrike" kern="1200" dirty="0">
                        <a:solidFill>
                          <a:schemeClr val="dk1"/>
                        </a:solidFill>
                        <a:latin typeface="Garamond" pitchFamily="18" charset="0"/>
                        <a:ea typeface="+mn-ea"/>
                        <a:cs typeface="+mn-cs"/>
                      </a:endParaRPr>
                    </a:p>
                  </a:txBody>
                  <a:tcPr marL="9525" marR="9525" marT="9525" marB="0" anchor="b"/>
                </a:tc>
              </a:tr>
              <a:tr h="496807">
                <a:tc>
                  <a:txBody>
                    <a:bodyPr/>
                    <a:lstStyle/>
                    <a:p>
                      <a:pPr marL="0" algn="ctr" defTabSz="914400" rtl="0" eaLnBrk="1" fontAlgn="b" latinLnBrk="0" hangingPunct="1"/>
                      <a:r>
                        <a:rPr lang="es-MX" sz="2400" kern="1200" dirty="0" smtClean="0">
                          <a:latin typeface="Garamond" pitchFamily="18" charset="0"/>
                        </a:rPr>
                        <a:t>Suiza</a:t>
                      </a:r>
                      <a:endParaRPr lang="es-MX" sz="2400" kern="1200" dirty="0" smtClean="0">
                        <a:solidFill>
                          <a:schemeClr val="tx1"/>
                        </a:solidFill>
                        <a:latin typeface="Garamond" pitchFamily="18" charset="0"/>
                        <a:ea typeface="+mn-ea"/>
                        <a:cs typeface="+mn-cs"/>
                      </a:endParaRPr>
                    </a:p>
                  </a:txBody>
                  <a:tcPr marL="9525" marR="9525" marT="9525" marB="0" anchor="b"/>
                </a:tc>
                <a:tc>
                  <a:txBody>
                    <a:bodyPr/>
                    <a:lstStyle/>
                    <a:p>
                      <a:pPr marL="0" algn="ctr" defTabSz="914400" rtl="0" eaLnBrk="1" fontAlgn="b" latinLnBrk="0" hangingPunct="1"/>
                      <a:r>
                        <a:rPr lang="es-MX" sz="2400" u="none" strike="noStrike" kern="1200" dirty="0">
                          <a:latin typeface="Garamond" pitchFamily="18" charset="0"/>
                        </a:rPr>
                        <a:t>33,104</a:t>
                      </a:r>
                      <a:endParaRPr lang="es-MX" sz="2400" u="none" strike="noStrike" kern="1200" dirty="0">
                        <a:solidFill>
                          <a:schemeClr val="dk1"/>
                        </a:solidFill>
                        <a:latin typeface="Garamond" pitchFamily="18" charset="0"/>
                        <a:ea typeface="+mn-ea"/>
                        <a:cs typeface="+mn-cs"/>
                      </a:endParaRPr>
                    </a:p>
                  </a:txBody>
                  <a:tcPr marL="9525" marR="9525" marT="9525" marB="0" anchor="b"/>
                </a:tc>
                <a:tc>
                  <a:txBody>
                    <a:bodyPr/>
                    <a:lstStyle/>
                    <a:p>
                      <a:pPr marL="0" algn="ctr" defTabSz="914400" rtl="0" eaLnBrk="1" fontAlgn="b" latinLnBrk="0" hangingPunct="1"/>
                      <a:endParaRPr lang="es-MX" sz="2400" kern="1200" dirty="0" smtClean="0">
                        <a:solidFill>
                          <a:schemeClr val="tx1"/>
                        </a:solidFill>
                        <a:latin typeface="Garamond" pitchFamily="18" charset="0"/>
                        <a:ea typeface="+mn-ea"/>
                        <a:cs typeface="+mn-cs"/>
                      </a:endParaRPr>
                    </a:p>
                  </a:txBody>
                  <a:tcPr marL="9525" marR="9525" marT="9525" marB="0" anchor="b"/>
                </a:tc>
                <a:tc>
                  <a:txBody>
                    <a:bodyPr/>
                    <a:lstStyle/>
                    <a:p>
                      <a:pPr marL="0" algn="ctr" defTabSz="914400" rtl="0" eaLnBrk="1" fontAlgn="b" latinLnBrk="0" hangingPunct="1"/>
                      <a:r>
                        <a:rPr lang="es-MX" sz="2400" kern="1200" dirty="0" smtClean="0">
                          <a:latin typeface="Garamond" pitchFamily="18" charset="0"/>
                        </a:rPr>
                        <a:t>México</a:t>
                      </a:r>
                      <a:endParaRPr lang="es-MX" sz="2400" kern="1200" dirty="0" smtClean="0">
                        <a:solidFill>
                          <a:schemeClr val="tx1"/>
                        </a:solidFill>
                        <a:latin typeface="Garamond" pitchFamily="18" charset="0"/>
                        <a:ea typeface="+mn-ea"/>
                        <a:cs typeface="+mn-cs"/>
                      </a:endParaRPr>
                    </a:p>
                  </a:txBody>
                  <a:tcPr marL="9525" marR="9525" marT="9525" marB="0" anchor="b"/>
                </a:tc>
                <a:tc>
                  <a:txBody>
                    <a:bodyPr/>
                    <a:lstStyle/>
                    <a:p>
                      <a:pPr marL="0" algn="ctr" defTabSz="914400" rtl="0" eaLnBrk="1" fontAlgn="b" latinLnBrk="0" hangingPunct="1"/>
                      <a:r>
                        <a:rPr lang="es-MX" sz="2400" u="none" strike="noStrike" kern="1200" dirty="0">
                          <a:latin typeface="Garamond" pitchFamily="18" charset="0"/>
                        </a:rPr>
                        <a:t>5,948</a:t>
                      </a:r>
                      <a:endParaRPr lang="es-MX" sz="2400" u="none" strike="noStrike" kern="1200" dirty="0">
                        <a:solidFill>
                          <a:schemeClr val="dk1"/>
                        </a:solidFill>
                        <a:latin typeface="Garamond" pitchFamily="18" charset="0"/>
                        <a:ea typeface="+mn-ea"/>
                        <a:cs typeface="+mn-cs"/>
                      </a:endParaRPr>
                    </a:p>
                  </a:txBody>
                  <a:tcPr marL="9525" marR="9525" marT="9525" marB="0" anchor="b"/>
                </a:tc>
              </a:tr>
              <a:tr h="496807">
                <a:tc>
                  <a:txBody>
                    <a:bodyPr/>
                    <a:lstStyle/>
                    <a:p>
                      <a:pPr marL="0" algn="ctr" defTabSz="914400" rtl="0" eaLnBrk="1" fontAlgn="b" latinLnBrk="0" hangingPunct="1"/>
                      <a:r>
                        <a:rPr lang="es-MX" sz="2400" kern="1200" dirty="0" smtClean="0">
                          <a:latin typeface="Garamond" pitchFamily="18" charset="0"/>
                        </a:rPr>
                        <a:t>Noruega</a:t>
                      </a:r>
                      <a:endParaRPr lang="es-MX" sz="2400" kern="1200" dirty="0" smtClean="0">
                        <a:solidFill>
                          <a:schemeClr val="tx1"/>
                        </a:solidFill>
                        <a:latin typeface="Garamond" pitchFamily="18" charset="0"/>
                        <a:ea typeface="+mn-ea"/>
                        <a:cs typeface="+mn-cs"/>
                      </a:endParaRPr>
                    </a:p>
                  </a:txBody>
                  <a:tcPr marL="9525" marR="9525" marT="9525" marB="0" anchor="b"/>
                </a:tc>
                <a:tc>
                  <a:txBody>
                    <a:bodyPr/>
                    <a:lstStyle/>
                    <a:p>
                      <a:pPr marL="0" algn="ctr" defTabSz="914400" rtl="0" eaLnBrk="1" fontAlgn="b" latinLnBrk="0" hangingPunct="1"/>
                      <a:r>
                        <a:rPr lang="es-MX" sz="2400" u="none" strike="noStrike" kern="1200" dirty="0">
                          <a:latin typeface="Garamond" pitchFamily="18" charset="0"/>
                        </a:rPr>
                        <a:t>32,700</a:t>
                      </a:r>
                      <a:endParaRPr lang="es-MX" sz="2400" u="none" strike="noStrike" kern="1200" dirty="0">
                        <a:solidFill>
                          <a:schemeClr val="dk1"/>
                        </a:solidFill>
                        <a:latin typeface="Garamond" pitchFamily="18" charset="0"/>
                        <a:ea typeface="+mn-ea"/>
                        <a:cs typeface="+mn-cs"/>
                      </a:endParaRPr>
                    </a:p>
                  </a:txBody>
                  <a:tcPr marL="9525" marR="9525" marT="9525" marB="0" anchor="b"/>
                </a:tc>
                <a:tc>
                  <a:txBody>
                    <a:bodyPr/>
                    <a:lstStyle/>
                    <a:p>
                      <a:pPr marL="0" algn="ctr" defTabSz="914400" rtl="0" eaLnBrk="1" fontAlgn="b" latinLnBrk="0" hangingPunct="1"/>
                      <a:endParaRPr lang="es-MX" sz="2400" kern="1200" dirty="0" smtClean="0">
                        <a:solidFill>
                          <a:schemeClr val="tx1"/>
                        </a:solidFill>
                        <a:latin typeface="Garamond" pitchFamily="18" charset="0"/>
                        <a:ea typeface="+mn-ea"/>
                        <a:cs typeface="+mn-cs"/>
                      </a:endParaRPr>
                    </a:p>
                  </a:txBody>
                  <a:tcPr marL="9525" marR="9525" marT="9525" marB="0" anchor="b"/>
                </a:tc>
                <a:tc>
                  <a:txBody>
                    <a:bodyPr/>
                    <a:lstStyle/>
                    <a:p>
                      <a:pPr marL="0" algn="ctr" defTabSz="914400" rtl="0" eaLnBrk="1" fontAlgn="b" latinLnBrk="0" hangingPunct="1"/>
                      <a:r>
                        <a:rPr lang="es-MX" sz="2400" kern="1200" dirty="0" smtClean="0">
                          <a:latin typeface="Garamond" pitchFamily="18" charset="0"/>
                        </a:rPr>
                        <a:t>Argentina</a:t>
                      </a:r>
                      <a:endParaRPr lang="es-MX" sz="2400" kern="1200" dirty="0" smtClean="0">
                        <a:solidFill>
                          <a:schemeClr val="tx1"/>
                        </a:solidFill>
                        <a:latin typeface="Garamond" pitchFamily="18" charset="0"/>
                        <a:ea typeface="+mn-ea"/>
                        <a:cs typeface="+mn-cs"/>
                      </a:endParaRPr>
                    </a:p>
                  </a:txBody>
                  <a:tcPr marL="9525" marR="9525" marT="9525" marB="0" anchor="b"/>
                </a:tc>
                <a:tc>
                  <a:txBody>
                    <a:bodyPr/>
                    <a:lstStyle/>
                    <a:p>
                      <a:pPr marL="0" algn="ctr" defTabSz="914400" rtl="0" eaLnBrk="1" fontAlgn="b" latinLnBrk="0" hangingPunct="1"/>
                      <a:r>
                        <a:rPr lang="es-MX" sz="2400" u="none" strike="noStrike" kern="1200" dirty="0">
                          <a:latin typeface="Garamond" pitchFamily="18" charset="0"/>
                        </a:rPr>
                        <a:t>4,405</a:t>
                      </a:r>
                      <a:endParaRPr lang="es-MX" sz="2400" u="none" strike="noStrike" kern="1200" dirty="0">
                        <a:solidFill>
                          <a:schemeClr val="dk1"/>
                        </a:solidFill>
                        <a:latin typeface="Garamond" pitchFamily="18" charset="0"/>
                        <a:ea typeface="+mn-ea"/>
                        <a:cs typeface="+mn-cs"/>
                      </a:endParaRPr>
                    </a:p>
                  </a:txBody>
                  <a:tcPr marL="9525" marR="9525" marT="9525" marB="0" anchor="b"/>
                </a:tc>
              </a:tr>
              <a:tr h="496807">
                <a:tc>
                  <a:txBody>
                    <a:bodyPr/>
                    <a:lstStyle/>
                    <a:p>
                      <a:pPr marL="0" algn="ctr" defTabSz="914400" rtl="0" eaLnBrk="1" fontAlgn="b" latinLnBrk="0" hangingPunct="1"/>
                      <a:r>
                        <a:rPr lang="es-MX" sz="2400" kern="1200" dirty="0" smtClean="0">
                          <a:latin typeface="Garamond" pitchFamily="18" charset="0"/>
                        </a:rPr>
                        <a:t>Estados Unidos</a:t>
                      </a:r>
                      <a:endParaRPr lang="es-MX" sz="2400" kern="1200" dirty="0" smtClean="0">
                        <a:solidFill>
                          <a:schemeClr val="tx1"/>
                        </a:solidFill>
                        <a:latin typeface="Garamond" pitchFamily="18" charset="0"/>
                        <a:ea typeface="+mn-ea"/>
                        <a:cs typeface="+mn-cs"/>
                      </a:endParaRPr>
                    </a:p>
                  </a:txBody>
                  <a:tcPr marL="9525" marR="9525" marT="9525" marB="0" anchor="b"/>
                </a:tc>
                <a:tc>
                  <a:txBody>
                    <a:bodyPr/>
                    <a:lstStyle/>
                    <a:p>
                      <a:pPr marL="0" algn="ctr" defTabSz="914400" rtl="0" eaLnBrk="1" fontAlgn="b" latinLnBrk="0" hangingPunct="1"/>
                      <a:r>
                        <a:rPr lang="es-MX" sz="2400" u="none" strike="noStrike" kern="1200" dirty="0">
                          <a:latin typeface="Garamond" pitchFamily="18" charset="0"/>
                        </a:rPr>
                        <a:t>31,085</a:t>
                      </a:r>
                      <a:endParaRPr lang="es-MX" sz="2400" u="none" strike="noStrike" kern="1200" dirty="0">
                        <a:solidFill>
                          <a:schemeClr val="dk1"/>
                        </a:solidFill>
                        <a:latin typeface="Garamond" pitchFamily="18" charset="0"/>
                        <a:ea typeface="+mn-ea"/>
                        <a:cs typeface="+mn-cs"/>
                      </a:endParaRPr>
                    </a:p>
                  </a:txBody>
                  <a:tcPr marL="9525" marR="9525" marT="9525" marB="0" anchor="b"/>
                </a:tc>
                <a:tc>
                  <a:txBody>
                    <a:bodyPr/>
                    <a:lstStyle/>
                    <a:p>
                      <a:pPr marL="0" algn="ctr" defTabSz="914400" rtl="0" eaLnBrk="1" fontAlgn="b" latinLnBrk="0" hangingPunct="1"/>
                      <a:endParaRPr lang="es-MX" sz="2400" kern="1200" dirty="0" smtClean="0">
                        <a:solidFill>
                          <a:schemeClr val="tx1"/>
                        </a:solidFill>
                        <a:latin typeface="Garamond" pitchFamily="18" charset="0"/>
                        <a:ea typeface="+mn-ea"/>
                        <a:cs typeface="+mn-cs"/>
                      </a:endParaRPr>
                    </a:p>
                  </a:txBody>
                  <a:tcPr marL="9525" marR="9525" marT="9525" marB="0" anchor="b"/>
                </a:tc>
                <a:tc>
                  <a:txBody>
                    <a:bodyPr/>
                    <a:lstStyle/>
                    <a:p>
                      <a:pPr marL="0" algn="ctr" defTabSz="914400" rtl="0" eaLnBrk="1" fontAlgn="b" latinLnBrk="0" hangingPunct="1"/>
                      <a:r>
                        <a:rPr lang="es-MX" sz="2400" kern="1200" dirty="0" smtClean="0">
                          <a:latin typeface="Garamond" pitchFamily="18" charset="0"/>
                        </a:rPr>
                        <a:t>Rusia</a:t>
                      </a:r>
                      <a:endParaRPr lang="es-MX" sz="2400" kern="1200" dirty="0" smtClean="0">
                        <a:solidFill>
                          <a:schemeClr val="tx1"/>
                        </a:solidFill>
                        <a:latin typeface="Garamond" pitchFamily="18" charset="0"/>
                        <a:ea typeface="+mn-ea"/>
                        <a:cs typeface="+mn-cs"/>
                      </a:endParaRPr>
                    </a:p>
                  </a:txBody>
                  <a:tcPr marL="9525" marR="9525" marT="9525" marB="0" anchor="b"/>
                </a:tc>
                <a:tc>
                  <a:txBody>
                    <a:bodyPr/>
                    <a:lstStyle/>
                    <a:p>
                      <a:pPr marL="0" algn="ctr" defTabSz="914400" rtl="0" eaLnBrk="1" fontAlgn="b" latinLnBrk="0" hangingPunct="1"/>
                      <a:r>
                        <a:rPr lang="es-MX" sz="2400" u="none" strike="noStrike" kern="1200" dirty="0">
                          <a:latin typeface="Garamond" pitchFamily="18" charset="0"/>
                        </a:rPr>
                        <a:t>4,253</a:t>
                      </a:r>
                      <a:endParaRPr lang="es-MX" sz="2400" u="none" strike="noStrike" kern="1200" dirty="0">
                        <a:solidFill>
                          <a:schemeClr val="dk1"/>
                        </a:solidFill>
                        <a:latin typeface="Garamond" pitchFamily="18" charset="0"/>
                        <a:ea typeface="+mn-ea"/>
                        <a:cs typeface="+mn-cs"/>
                      </a:endParaRPr>
                    </a:p>
                  </a:txBody>
                  <a:tcPr marL="9525" marR="9525" marT="9525" marB="0" anchor="b"/>
                </a:tc>
              </a:tr>
              <a:tr h="496807">
                <a:tc>
                  <a:txBody>
                    <a:bodyPr/>
                    <a:lstStyle/>
                    <a:p>
                      <a:pPr marL="0" algn="ctr" defTabSz="914400" rtl="0" eaLnBrk="1" fontAlgn="b" latinLnBrk="0" hangingPunct="1"/>
                      <a:r>
                        <a:rPr lang="es-MX" sz="2400" kern="1200" dirty="0" smtClean="0">
                          <a:latin typeface="Garamond" pitchFamily="18" charset="0"/>
                        </a:rPr>
                        <a:t>Luxemburgo</a:t>
                      </a:r>
                      <a:endParaRPr lang="es-MX" sz="2400" kern="1200" dirty="0" smtClean="0">
                        <a:solidFill>
                          <a:schemeClr val="tx1"/>
                        </a:solidFill>
                        <a:latin typeface="Garamond" pitchFamily="18" charset="0"/>
                        <a:ea typeface="+mn-ea"/>
                        <a:cs typeface="+mn-cs"/>
                      </a:endParaRPr>
                    </a:p>
                  </a:txBody>
                  <a:tcPr marL="9525" marR="9525" marT="9525" marB="0" anchor="b"/>
                </a:tc>
                <a:tc>
                  <a:txBody>
                    <a:bodyPr/>
                    <a:lstStyle/>
                    <a:p>
                      <a:pPr marL="0" algn="ctr" defTabSz="914400" rtl="0" eaLnBrk="1" fontAlgn="b" latinLnBrk="0" hangingPunct="1"/>
                      <a:r>
                        <a:rPr lang="es-MX" sz="2400" u="none" strike="noStrike" kern="1200" dirty="0">
                          <a:latin typeface="Garamond" pitchFamily="18" charset="0"/>
                        </a:rPr>
                        <a:t>29,108</a:t>
                      </a:r>
                      <a:endParaRPr lang="es-MX" sz="2400" u="none" strike="noStrike" kern="1200" dirty="0">
                        <a:solidFill>
                          <a:schemeClr val="dk1"/>
                        </a:solidFill>
                        <a:latin typeface="Garamond" pitchFamily="18" charset="0"/>
                        <a:ea typeface="+mn-ea"/>
                        <a:cs typeface="+mn-cs"/>
                      </a:endParaRPr>
                    </a:p>
                  </a:txBody>
                  <a:tcPr marL="9525" marR="9525" marT="9525" marB="0" anchor="b"/>
                </a:tc>
                <a:tc>
                  <a:txBody>
                    <a:bodyPr/>
                    <a:lstStyle/>
                    <a:p>
                      <a:pPr marL="0" algn="ctr" defTabSz="914400" rtl="0" eaLnBrk="1" fontAlgn="b" latinLnBrk="0" hangingPunct="1"/>
                      <a:endParaRPr lang="es-MX" sz="2400" kern="1200" dirty="0" smtClean="0">
                        <a:solidFill>
                          <a:schemeClr val="tx1"/>
                        </a:solidFill>
                        <a:latin typeface="Garamond" pitchFamily="18" charset="0"/>
                        <a:ea typeface="+mn-ea"/>
                        <a:cs typeface="+mn-cs"/>
                      </a:endParaRPr>
                    </a:p>
                  </a:txBody>
                  <a:tcPr marL="9525" marR="9525" marT="9525" marB="0" anchor="b"/>
                </a:tc>
                <a:tc>
                  <a:txBody>
                    <a:bodyPr/>
                    <a:lstStyle/>
                    <a:p>
                      <a:pPr marL="0" algn="ctr" defTabSz="914400" rtl="0" eaLnBrk="1" fontAlgn="b" latinLnBrk="0" hangingPunct="1"/>
                      <a:r>
                        <a:rPr lang="es-MX" sz="2400" kern="1200" dirty="0" smtClean="0">
                          <a:latin typeface="Garamond" pitchFamily="18" charset="0"/>
                        </a:rPr>
                        <a:t>Sudáfrica</a:t>
                      </a:r>
                      <a:endParaRPr lang="es-MX" sz="2400" kern="1200" dirty="0" smtClean="0">
                        <a:solidFill>
                          <a:schemeClr val="tx1"/>
                        </a:solidFill>
                        <a:latin typeface="Garamond" pitchFamily="18" charset="0"/>
                        <a:ea typeface="+mn-ea"/>
                        <a:cs typeface="+mn-cs"/>
                      </a:endParaRPr>
                    </a:p>
                  </a:txBody>
                  <a:tcPr marL="9525" marR="9525" marT="9525" marB="0" anchor="b"/>
                </a:tc>
                <a:tc>
                  <a:txBody>
                    <a:bodyPr/>
                    <a:lstStyle/>
                    <a:p>
                      <a:pPr marL="0" algn="ctr" defTabSz="914400" rtl="0" eaLnBrk="1" fontAlgn="b" latinLnBrk="0" hangingPunct="1"/>
                      <a:r>
                        <a:rPr lang="es-MX" sz="2400" u="none" strike="noStrike" kern="1200" dirty="0">
                          <a:latin typeface="Garamond" pitchFamily="18" charset="0"/>
                        </a:rPr>
                        <a:t>3,946</a:t>
                      </a:r>
                      <a:endParaRPr lang="es-MX" sz="2400" u="none" strike="noStrike" kern="1200" dirty="0">
                        <a:solidFill>
                          <a:schemeClr val="dk1"/>
                        </a:solidFill>
                        <a:latin typeface="Garamond" pitchFamily="18" charset="0"/>
                        <a:ea typeface="+mn-ea"/>
                        <a:cs typeface="+mn-cs"/>
                      </a:endParaRPr>
                    </a:p>
                  </a:txBody>
                  <a:tcPr marL="9525" marR="9525" marT="9525" marB="0" anchor="b"/>
                </a:tc>
              </a:tr>
              <a:tr h="496807">
                <a:tc>
                  <a:txBody>
                    <a:bodyPr/>
                    <a:lstStyle/>
                    <a:p>
                      <a:pPr marL="0" algn="ctr" defTabSz="914400" rtl="0" eaLnBrk="1" fontAlgn="b" latinLnBrk="0" hangingPunct="1"/>
                      <a:r>
                        <a:rPr lang="es-MX" sz="2400" kern="1200" dirty="0" smtClean="0">
                          <a:latin typeface="Garamond" pitchFamily="18" charset="0"/>
                        </a:rPr>
                        <a:t>Australia</a:t>
                      </a:r>
                      <a:endParaRPr lang="es-MX" sz="2400" kern="1200" dirty="0" smtClean="0">
                        <a:solidFill>
                          <a:schemeClr val="tx1"/>
                        </a:solidFill>
                        <a:latin typeface="Garamond" pitchFamily="18" charset="0"/>
                        <a:ea typeface="+mn-ea"/>
                        <a:cs typeface="+mn-cs"/>
                      </a:endParaRPr>
                    </a:p>
                  </a:txBody>
                  <a:tcPr marL="9525" marR="9525" marT="9525" marB="0" anchor="b"/>
                </a:tc>
                <a:tc>
                  <a:txBody>
                    <a:bodyPr/>
                    <a:lstStyle/>
                    <a:p>
                      <a:pPr marL="0" algn="ctr" defTabSz="914400" rtl="0" eaLnBrk="1" fontAlgn="b" latinLnBrk="0" hangingPunct="1"/>
                      <a:r>
                        <a:rPr lang="es-MX" sz="2400" u="none" strike="noStrike" kern="1200" dirty="0">
                          <a:latin typeface="Garamond" pitchFamily="18" charset="0"/>
                        </a:rPr>
                        <a:t>23,449</a:t>
                      </a:r>
                      <a:endParaRPr lang="es-MX" sz="2400" u="none" strike="noStrike" kern="1200" dirty="0">
                        <a:solidFill>
                          <a:schemeClr val="dk1"/>
                        </a:solidFill>
                        <a:latin typeface="Garamond" pitchFamily="18" charset="0"/>
                        <a:ea typeface="+mn-ea"/>
                        <a:cs typeface="+mn-cs"/>
                      </a:endParaRPr>
                    </a:p>
                  </a:txBody>
                  <a:tcPr marL="9525" marR="9525" marT="9525" marB="0" anchor="b"/>
                </a:tc>
                <a:tc>
                  <a:txBody>
                    <a:bodyPr/>
                    <a:lstStyle/>
                    <a:p>
                      <a:pPr marL="0" algn="ctr" defTabSz="914400" rtl="0" eaLnBrk="1" fontAlgn="b" latinLnBrk="0" hangingPunct="1"/>
                      <a:endParaRPr lang="es-MX" sz="2400" kern="1200" dirty="0" smtClean="0">
                        <a:solidFill>
                          <a:schemeClr val="tx1"/>
                        </a:solidFill>
                        <a:latin typeface="Garamond" pitchFamily="18" charset="0"/>
                        <a:ea typeface="+mn-ea"/>
                        <a:cs typeface="+mn-cs"/>
                      </a:endParaRPr>
                    </a:p>
                  </a:txBody>
                  <a:tcPr marL="9525" marR="9525" marT="9525" marB="0" anchor="b"/>
                </a:tc>
                <a:tc>
                  <a:txBody>
                    <a:bodyPr/>
                    <a:lstStyle/>
                    <a:p>
                      <a:pPr marL="0" algn="ctr" defTabSz="914400" rtl="0" eaLnBrk="1" fontAlgn="b" latinLnBrk="0" hangingPunct="1"/>
                      <a:r>
                        <a:rPr lang="es-MX" sz="2400" kern="1200" dirty="0" smtClean="0">
                          <a:latin typeface="Garamond" pitchFamily="18" charset="0"/>
                        </a:rPr>
                        <a:t>Brasil</a:t>
                      </a:r>
                      <a:endParaRPr lang="es-MX" sz="2400" kern="1200" dirty="0" smtClean="0">
                        <a:solidFill>
                          <a:schemeClr val="tx1"/>
                        </a:solidFill>
                        <a:latin typeface="Garamond" pitchFamily="18" charset="0"/>
                        <a:ea typeface="+mn-ea"/>
                        <a:cs typeface="+mn-cs"/>
                      </a:endParaRPr>
                    </a:p>
                  </a:txBody>
                  <a:tcPr marL="9525" marR="9525" marT="9525" marB="0" anchor="b"/>
                </a:tc>
                <a:tc>
                  <a:txBody>
                    <a:bodyPr/>
                    <a:lstStyle/>
                    <a:p>
                      <a:pPr marL="0" algn="ctr" defTabSz="914400" rtl="0" eaLnBrk="1" fontAlgn="b" latinLnBrk="0" hangingPunct="1"/>
                      <a:r>
                        <a:rPr lang="es-MX" sz="2400" u="none" strike="noStrike" kern="1200" dirty="0">
                          <a:latin typeface="Garamond" pitchFamily="18" charset="0"/>
                        </a:rPr>
                        <a:t>3,848</a:t>
                      </a:r>
                      <a:endParaRPr lang="es-MX" sz="2400" u="none" strike="noStrike" kern="1200" dirty="0">
                        <a:solidFill>
                          <a:schemeClr val="dk1"/>
                        </a:solidFill>
                        <a:latin typeface="Garamond" pitchFamily="18" charset="0"/>
                        <a:ea typeface="+mn-ea"/>
                        <a:cs typeface="+mn-cs"/>
                      </a:endParaRPr>
                    </a:p>
                  </a:txBody>
                  <a:tcPr marL="9525" marR="9525" marT="9525" marB="0" anchor="b"/>
                </a:tc>
              </a:tr>
              <a:tr h="496807">
                <a:tc>
                  <a:txBody>
                    <a:bodyPr/>
                    <a:lstStyle/>
                    <a:p>
                      <a:pPr marL="0" algn="ctr" defTabSz="914400" rtl="0" eaLnBrk="1" fontAlgn="b" latinLnBrk="0" hangingPunct="1"/>
                      <a:r>
                        <a:rPr lang="es-MX" sz="2400" kern="1200" dirty="0" smtClean="0">
                          <a:latin typeface="Garamond" pitchFamily="18" charset="0"/>
                        </a:rPr>
                        <a:t>Japón</a:t>
                      </a:r>
                      <a:endParaRPr lang="es-MX" sz="2400" kern="1200" dirty="0" smtClean="0">
                        <a:solidFill>
                          <a:schemeClr val="tx1"/>
                        </a:solidFill>
                        <a:latin typeface="Garamond" pitchFamily="18" charset="0"/>
                        <a:ea typeface="+mn-ea"/>
                        <a:cs typeface="+mn-cs"/>
                      </a:endParaRPr>
                    </a:p>
                  </a:txBody>
                  <a:tcPr marL="9525" marR="9525" marT="9525" marB="0" anchor="b"/>
                </a:tc>
                <a:tc>
                  <a:txBody>
                    <a:bodyPr/>
                    <a:lstStyle/>
                    <a:p>
                      <a:pPr marL="0" algn="ctr" defTabSz="914400" rtl="0" eaLnBrk="1" fontAlgn="b" latinLnBrk="0" hangingPunct="1"/>
                      <a:r>
                        <a:rPr lang="es-MX" sz="2400" u="none" strike="noStrike" kern="1200" dirty="0">
                          <a:latin typeface="Garamond" pitchFamily="18" charset="0"/>
                        </a:rPr>
                        <a:t>22,002</a:t>
                      </a:r>
                      <a:endParaRPr lang="es-MX" sz="2400" u="none" strike="noStrike" kern="1200" dirty="0">
                        <a:solidFill>
                          <a:schemeClr val="dk1"/>
                        </a:solidFill>
                        <a:latin typeface="Garamond" pitchFamily="18" charset="0"/>
                        <a:ea typeface="+mn-ea"/>
                        <a:cs typeface="+mn-cs"/>
                      </a:endParaRPr>
                    </a:p>
                  </a:txBody>
                  <a:tcPr marL="9525" marR="9525" marT="9525" marB="0" anchor="b"/>
                </a:tc>
                <a:tc>
                  <a:txBody>
                    <a:bodyPr/>
                    <a:lstStyle/>
                    <a:p>
                      <a:pPr marL="0" algn="ctr" defTabSz="914400" rtl="0" eaLnBrk="1" fontAlgn="b" latinLnBrk="0" hangingPunct="1"/>
                      <a:endParaRPr lang="es-MX" sz="2400" kern="1200" dirty="0" smtClean="0">
                        <a:solidFill>
                          <a:schemeClr val="tx1"/>
                        </a:solidFill>
                        <a:latin typeface="Garamond" pitchFamily="18" charset="0"/>
                        <a:ea typeface="+mn-ea"/>
                        <a:cs typeface="+mn-cs"/>
                      </a:endParaRPr>
                    </a:p>
                  </a:txBody>
                  <a:tcPr marL="9525" marR="9525" marT="9525" marB="0" anchor="b"/>
                </a:tc>
                <a:tc>
                  <a:txBody>
                    <a:bodyPr/>
                    <a:lstStyle/>
                    <a:p>
                      <a:pPr marL="0" algn="ctr" defTabSz="914400" rtl="0" eaLnBrk="1" fontAlgn="b" latinLnBrk="0" hangingPunct="1"/>
                      <a:r>
                        <a:rPr lang="es-MX" sz="2400" kern="1200" dirty="0" smtClean="0">
                          <a:latin typeface="Garamond" pitchFamily="18" charset="0"/>
                        </a:rPr>
                        <a:t>Irán</a:t>
                      </a:r>
                      <a:endParaRPr lang="es-MX" sz="2400" kern="1200" dirty="0" smtClean="0">
                        <a:solidFill>
                          <a:schemeClr val="tx1"/>
                        </a:solidFill>
                        <a:latin typeface="Garamond" pitchFamily="18" charset="0"/>
                        <a:ea typeface="+mn-ea"/>
                        <a:cs typeface="+mn-cs"/>
                      </a:endParaRPr>
                    </a:p>
                  </a:txBody>
                  <a:tcPr marL="9525" marR="9525" marT="9525" marB="0" anchor="b"/>
                </a:tc>
                <a:tc>
                  <a:txBody>
                    <a:bodyPr/>
                    <a:lstStyle/>
                    <a:p>
                      <a:pPr marL="0" algn="ctr" defTabSz="914400" rtl="0" eaLnBrk="1" fontAlgn="b" latinLnBrk="0" hangingPunct="1"/>
                      <a:r>
                        <a:rPr lang="es-MX" sz="2400" u="none" strike="noStrike" kern="1200" dirty="0">
                          <a:latin typeface="Garamond" pitchFamily="18" charset="0"/>
                        </a:rPr>
                        <a:t>1,430</a:t>
                      </a:r>
                      <a:endParaRPr lang="es-MX" sz="2400" u="none" strike="noStrike" kern="1200" dirty="0">
                        <a:solidFill>
                          <a:schemeClr val="dk1"/>
                        </a:solidFill>
                        <a:latin typeface="Garamond" pitchFamily="18" charset="0"/>
                        <a:ea typeface="+mn-ea"/>
                        <a:cs typeface="+mn-cs"/>
                      </a:endParaRPr>
                    </a:p>
                  </a:txBody>
                  <a:tcPr marL="9525" marR="9525" marT="9525" marB="0" anchor="b"/>
                </a:tc>
              </a:tr>
              <a:tr h="496807">
                <a:tc>
                  <a:txBody>
                    <a:bodyPr/>
                    <a:lstStyle/>
                    <a:p>
                      <a:pPr marL="0" algn="ctr" defTabSz="914400" rtl="0" eaLnBrk="1" fontAlgn="b" latinLnBrk="0" hangingPunct="1"/>
                      <a:r>
                        <a:rPr lang="es-MX" sz="2400" kern="1200" dirty="0" smtClean="0">
                          <a:latin typeface="Garamond" pitchFamily="18" charset="0"/>
                        </a:rPr>
                        <a:t>Alemania</a:t>
                      </a:r>
                      <a:endParaRPr lang="es-MX" sz="2400" kern="1200" dirty="0" smtClean="0">
                        <a:solidFill>
                          <a:schemeClr val="tx1"/>
                        </a:solidFill>
                        <a:latin typeface="Garamond" pitchFamily="18" charset="0"/>
                        <a:ea typeface="+mn-ea"/>
                        <a:cs typeface="+mn-cs"/>
                      </a:endParaRPr>
                    </a:p>
                  </a:txBody>
                  <a:tcPr marL="9525" marR="9525" marT="9525" marB="0" anchor="b"/>
                </a:tc>
                <a:tc>
                  <a:txBody>
                    <a:bodyPr/>
                    <a:lstStyle/>
                    <a:p>
                      <a:pPr marL="0" algn="ctr" defTabSz="914400" rtl="0" eaLnBrk="1" fontAlgn="b" latinLnBrk="0" hangingPunct="1"/>
                      <a:r>
                        <a:rPr lang="es-MX" sz="2400" u="none" strike="noStrike" kern="1200" dirty="0">
                          <a:latin typeface="Garamond" pitchFamily="18" charset="0"/>
                        </a:rPr>
                        <a:t>20,283</a:t>
                      </a:r>
                      <a:endParaRPr lang="es-MX" sz="2400" u="none" strike="noStrike" kern="1200" dirty="0">
                        <a:solidFill>
                          <a:schemeClr val="dk1"/>
                        </a:solidFill>
                        <a:latin typeface="Garamond" pitchFamily="18" charset="0"/>
                        <a:ea typeface="+mn-ea"/>
                        <a:cs typeface="+mn-cs"/>
                      </a:endParaRPr>
                    </a:p>
                  </a:txBody>
                  <a:tcPr marL="9525" marR="9525" marT="9525" marB="0" anchor="b"/>
                </a:tc>
                <a:tc>
                  <a:txBody>
                    <a:bodyPr/>
                    <a:lstStyle/>
                    <a:p>
                      <a:pPr marL="0" algn="ctr" defTabSz="914400" rtl="0" eaLnBrk="1" fontAlgn="b" latinLnBrk="0" hangingPunct="1"/>
                      <a:endParaRPr lang="es-MX" sz="2400" kern="1200" dirty="0" smtClean="0">
                        <a:solidFill>
                          <a:schemeClr val="tx1"/>
                        </a:solidFill>
                        <a:latin typeface="Garamond" pitchFamily="18" charset="0"/>
                        <a:ea typeface="+mn-ea"/>
                        <a:cs typeface="+mn-cs"/>
                      </a:endParaRPr>
                    </a:p>
                  </a:txBody>
                  <a:tcPr marL="9525" marR="9525" marT="9525" marB="0" anchor="b"/>
                </a:tc>
                <a:tc>
                  <a:txBody>
                    <a:bodyPr/>
                    <a:lstStyle/>
                    <a:p>
                      <a:pPr marL="0" algn="ctr" defTabSz="914400" rtl="0" eaLnBrk="1" fontAlgn="b" latinLnBrk="0" hangingPunct="1"/>
                      <a:r>
                        <a:rPr lang="es-MX" sz="2400" kern="1200" dirty="0" smtClean="0">
                          <a:latin typeface="Garamond" pitchFamily="18" charset="0"/>
                        </a:rPr>
                        <a:t>China</a:t>
                      </a:r>
                      <a:endParaRPr lang="es-MX" sz="2400" kern="1200" dirty="0" smtClean="0">
                        <a:solidFill>
                          <a:schemeClr val="tx1"/>
                        </a:solidFill>
                        <a:latin typeface="Garamond" pitchFamily="18" charset="0"/>
                        <a:ea typeface="+mn-ea"/>
                        <a:cs typeface="+mn-cs"/>
                      </a:endParaRPr>
                    </a:p>
                  </a:txBody>
                  <a:tcPr marL="9525" marR="9525" marT="9525" marB="0" anchor="b"/>
                </a:tc>
                <a:tc>
                  <a:txBody>
                    <a:bodyPr/>
                    <a:lstStyle/>
                    <a:p>
                      <a:pPr marL="0" algn="ctr" defTabSz="914400" rtl="0" eaLnBrk="1" fontAlgn="b" latinLnBrk="0" hangingPunct="1"/>
                      <a:r>
                        <a:rPr lang="es-MX" sz="2400" u="none" strike="noStrike" kern="1200" dirty="0">
                          <a:latin typeface="Garamond" pitchFamily="18" charset="0"/>
                        </a:rPr>
                        <a:t>1,224</a:t>
                      </a:r>
                      <a:endParaRPr lang="es-MX" sz="2400" u="none" strike="noStrike" kern="1200" dirty="0">
                        <a:solidFill>
                          <a:schemeClr val="dk1"/>
                        </a:solidFill>
                        <a:latin typeface="Garamond" pitchFamily="18" charset="0"/>
                        <a:ea typeface="+mn-ea"/>
                        <a:cs typeface="+mn-cs"/>
                      </a:endParaRPr>
                    </a:p>
                  </a:txBody>
                  <a:tcPr marL="9525" marR="9525" marT="9525" marB="0" anchor="b"/>
                </a:tc>
              </a:tr>
              <a:tr h="496807">
                <a:tc>
                  <a:txBody>
                    <a:bodyPr/>
                    <a:lstStyle/>
                    <a:p>
                      <a:pPr marL="0" algn="ctr" defTabSz="914400" rtl="0" eaLnBrk="1" fontAlgn="b" latinLnBrk="0" hangingPunct="1"/>
                      <a:r>
                        <a:rPr lang="es-MX" sz="2400" kern="1200" dirty="0" smtClean="0">
                          <a:latin typeface="Garamond" pitchFamily="18" charset="0"/>
                        </a:rPr>
                        <a:t>España</a:t>
                      </a:r>
                      <a:endParaRPr lang="es-MX" sz="2400" kern="1200" dirty="0" smtClean="0">
                        <a:solidFill>
                          <a:schemeClr val="tx1"/>
                        </a:solidFill>
                        <a:latin typeface="Garamond" pitchFamily="18" charset="0"/>
                        <a:ea typeface="+mn-ea"/>
                        <a:cs typeface="+mn-cs"/>
                      </a:endParaRPr>
                    </a:p>
                  </a:txBody>
                  <a:tcPr marL="9525" marR="9525" marT="9525" marB="0" anchor="b"/>
                </a:tc>
                <a:tc>
                  <a:txBody>
                    <a:bodyPr/>
                    <a:lstStyle/>
                    <a:p>
                      <a:pPr marL="0" algn="ctr" defTabSz="914400" rtl="0" eaLnBrk="1" fontAlgn="b" latinLnBrk="0" hangingPunct="1"/>
                      <a:r>
                        <a:rPr lang="es-MX" sz="2400" u="none" strike="noStrike" kern="1200" dirty="0">
                          <a:latin typeface="Garamond" pitchFamily="18" charset="0"/>
                        </a:rPr>
                        <a:t>14,016</a:t>
                      </a:r>
                      <a:endParaRPr lang="es-MX" sz="2400" u="none" strike="noStrike" kern="1200" dirty="0">
                        <a:solidFill>
                          <a:schemeClr val="dk1"/>
                        </a:solidFill>
                        <a:latin typeface="Garamond" pitchFamily="18" charset="0"/>
                        <a:ea typeface="+mn-ea"/>
                        <a:cs typeface="+mn-cs"/>
                      </a:endParaRPr>
                    </a:p>
                  </a:txBody>
                  <a:tcPr marL="9525" marR="9525" marT="9525" marB="0" anchor="b"/>
                </a:tc>
                <a:tc>
                  <a:txBody>
                    <a:bodyPr/>
                    <a:lstStyle/>
                    <a:p>
                      <a:pPr marL="0" algn="ctr" defTabSz="914400" rtl="0" eaLnBrk="1" fontAlgn="b" latinLnBrk="0" hangingPunct="1"/>
                      <a:endParaRPr lang="es-MX" sz="2400" kern="1200" dirty="0" smtClean="0">
                        <a:solidFill>
                          <a:schemeClr val="tx1"/>
                        </a:solidFill>
                        <a:latin typeface="Garamond" pitchFamily="18" charset="0"/>
                        <a:ea typeface="+mn-ea"/>
                        <a:cs typeface="+mn-cs"/>
                      </a:endParaRPr>
                    </a:p>
                  </a:txBody>
                  <a:tcPr marL="9525" marR="9525" marT="9525" marB="0" anchor="b"/>
                </a:tc>
                <a:tc>
                  <a:txBody>
                    <a:bodyPr/>
                    <a:lstStyle/>
                    <a:p>
                      <a:pPr marL="0" algn="ctr" defTabSz="914400" rtl="0" eaLnBrk="1" fontAlgn="b" latinLnBrk="0" hangingPunct="1"/>
                      <a:r>
                        <a:rPr lang="es-MX" sz="2400" kern="1200" dirty="0" smtClean="0">
                          <a:latin typeface="Garamond" pitchFamily="18" charset="0"/>
                        </a:rPr>
                        <a:t>Bolivia</a:t>
                      </a:r>
                      <a:endParaRPr lang="es-MX" sz="2400" kern="1200" dirty="0" smtClean="0">
                        <a:solidFill>
                          <a:schemeClr val="tx1"/>
                        </a:solidFill>
                        <a:latin typeface="Garamond" pitchFamily="18" charset="0"/>
                        <a:ea typeface="+mn-ea"/>
                        <a:cs typeface="+mn-cs"/>
                      </a:endParaRPr>
                    </a:p>
                  </a:txBody>
                  <a:tcPr marL="9525" marR="9525" marT="9525" marB="0" anchor="b"/>
                </a:tc>
                <a:tc>
                  <a:txBody>
                    <a:bodyPr/>
                    <a:lstStyle/>
                    <a:p>
                      <a:pPr marL="0" algn="ctr" defTabSz="914400" rtl="0" eaLnBrk="1" fontAlgn="b" latinLnBrk="0" hangingPunct="1"/>
                      <a:r>
                        <a:rPr lang="es-MX" sz="2400" u="none" strike="noStrike" kern="1200" dirty="0">
                          <a:latin typeface="Garamond" pitchFamily="18" charset="0"/>
                        </a:rPr>
                        <a:t>846</a:t>
                      </a:r>
                      <a:endParaRPr lang="es-MX" sz="2400" u="none" strike="noStrike" kern="1200" dirty="0">
                        <a:solidFill>
                          <a:schemeClr val="dk1"/>
                        </a:solidFill>
                        <a:latin typeface="Garamond" pitchFamily="18" charset="0"/>
                        <a:ea typeface="+mn-ea"/>
                        <a:cs typeface="+mn-cs"/>
                      </a:endParaRPr>
                    </a:p>
                  </a:txBody>
                  <a:tcPr marL="9525" marR="9525" marT="9525" marB="0" anchor="b"/>
                </a:tc>
              </a:tr>
              <a:tr h="496807">
                <a:tc>
                  <a:txBody>
                    <a:bodyPr/>
                    <a:lstStyle/>
                    <a:p>
                      <a:pPr marL="0" algn="ctr" defTabSz="914400" rtl="0" eaLnBrk="1" fontAlgn="b" latinLnBrk="0" hangingPunct="1"/>
                      <a:r>
                        <a:rPr lang="es-MX" sz="2400" kern="1200" dirty="0" smtClean="0">
                          <a:latin typeface="Garamond" pitchFamily="18" charset="0"/>
                        </a:rPr>
                        <a:t>Kuwait</a:t>
                      </a:r>
                      <a:endParaRPr lang="es-MX" sz="2400" kern="1200" dirty="0" smtClean="0">
                        <a:solidFill>
                          <a:schemeClr val="tx1"/>
                        </a:solidFill>
                        <a:latin typeface="Garamond" pitchFamily="18" charset="0"/>
                        <a:ea typeface="+mn-ea"/>
                        <a:cs typeface="+mn-cs"/>
                      </a:endParaRPr>
                    </a:p>
                  </a:txBody>
                  <a:tcPr marL="9525" marR="9525" marT="9525" marB="0" anchor="b"/>
                </a:tc>
                <a:tc>
                  <a:txBody>
                    <a:bodyPr/>
                    <a:lstStyle/>
                    <a:p>
                      <a:pPr marL="0" algn="ctr" defTabSz="914400" rtl="0" eaLnBrk="1" fontAlgn="b" latinLnBrk="0" hangingPunct="1"/>
                      <a:r>
                        <a:rPr lang="es-MX" sz="2400" u="none" strike="noStrike" kern="1200" dirty="0">
                          <a:latin typeface="Garamond" pitchFamily="18" charset="0"/>
                        </a:rPr>
                        <a:t>7,863</a:t>
                      </a:r>
                      <a:endParaRPr lang="es-MX" sz="2400" u="none" strike="noStrike" kern="1200" dirty="0">
                        <a:solidFill>
                          <a:schemeClr val="dk1"/>
                        </a:solidFill>
                        <a:latin typeface="Garamond" pitchFamily="18" charset="0"/>
                        <a:ea typeface="+mn-ea"/>
                        <a:cs typeface="+mn-cs"/>
                      </a:endParaRPr>
                    </a:p>
                  </a:txBody>
                  <a:tcPr marL="9525" marR="9525" marT="9525" marB="0" anchor="b"/>
                </a:tc>
                <a:tc>
                  <a:txBody>
                    <a:bodyPr/>
                    <a:lstStyle/>
                    <a:p>
                      <a:pPr marL="0" algn="ctr" defTabSz="914400" rtl="0" eaLnBrk="1" fontAlgn="b" latinLnBrk="0" hangingPunct="1"/>
                      <a:endParaRPr lang="es-MX" sz="2400" kern="1200" dirty="0" smtClean="0">
                        <a:solidFill>
                          <a:schemeClr val="tx1"/>
                        </a:solidFill>
                        <a:latin typeface="Garamond" pitchFamily="18" charset="0"/>
                        <a:ea typeface="+mn-ea"/>
                        <a:cs typeface="+mn-cs"/>
                      </a:endParaRPr>
                    </a:p>
                  </a:txBody>
                  <a:tcPr marL="9525" marR="9525" marT="9525" marB="0" anchor="b"/>
                </a:tc>
                <a:tc>
                  <a:txBody>
                    <a:bodyPr/>
                    <a:lstStyle/>
                    <a:p>
                      <a:pPr marL="0" algn="ctr" defTabSz="914400" rtl="0" eaLnBrk="1" fontAlgn="b" latinLnBrk="0" hangingPunct="1"/>
                      <a:r>
                        <a:rPr lang="es-MX" sz="2400" kern="1200" dirty="0" smtClean="0">
                          <a:latin typeface="Garamond" pitchFamily="18" charset="0"/>
                        </a:rPr>
                        <a:t>Etiopia</a:t>
                      </a:r>
                      <a:endParaRPr lang="es-MX" sz="2400" kern="1200" dirty="0" smtClean="0">
                        <a:solidFill>
                          <a:schemeClr val="tx1"/>
                        </a:solidFill>
                        <a:latin typeface="Garamond" pitchFamily="18" charset="0"/>
                        <a:ea typeface="+mn-ea"/>
                        <a:cs typeface="+mn-cs"/>
                      </a:endParaRPr>
                    </a:p>
                  </a:txBody>
                  <a:tcPr marL="9525" marR="9525" marT="9525" marB="0" anchor="b"/>
                </a:tc>
                <a:tc>
                  <a:txBody>
                    <a:bodyPr/>
                    <a:lstStyle/>
                    <a:p>
                      <a:pPr marL="0" algn="ctr" defTabSz="914400" rtl="0" eaLnBrk="1" fontAlgn="b" latinLnBrk="0" hangingPunct="1"/>
                      <a:r>
                        <a:rPr lang="es-MX" sz="2400" u="none" strike="noStrike" kern="1200" dirty="0">
                          <a:latin typeface="Garamond" pitchFamily="18" charset="0"/>
                        </a:rPr>
                        <a:t>222</a:t>
                      </a:r>
                      <a:endParaRPr lang="es-MX" sz="2400" u="none" strike="noStrike" kern="1200" dirty="0">
                        <a:solidFill>
                          <a:schemeClr val="dk1"/>
                        </a:solidFill>
                        <a:latin typeface="Garamond" pitchFamily="18" charset="0"/>
                        <a:ea typeface="+mn-ea"/>
                        <a:cs typeface="+mn-cs"/>
                      </a:endParaRPr>
                    </a:p>
                  </a:txBody>
                  <a:tcPr marL="9525" marR="9525" marT="9525" marB="0" anchor="b"/>
                </a:tc>
              </a:tr>
              <a:tr h="453204">
                <a:tc gridSpan="5">
                  <a:txBody>
                    <a:bodyPr/>
                    <a:lstStyle/>
                    <a:p>
                      <a:pPr algn="l" fontAlgn="b"/>
                      <a:r>
                        <a:rPr lang="es-MX" sz="1600" u="none" strike="noStrike" dirty="0" smtClean="0">
                          <a:latin typeface="Garamond" pitchFamily="18" charset="0"/>
                        </a:rPr>
                        <a:t>Fuente: </a:t>
                      </a:r>
                      <a:r>
                        <a:rPr lang="en-US" sz="1600" u="none" strike="noStrike" dirty="0" smtClean="0">
                          <a:latin typeface="Garamond" pitchFamily="18" charset="0"/>
                        </a:rPr>
                        <a:t>United Nations Statistics Division; </a:t>
                      </a:r>
                      <a:r>
                        <a:rPr lang="en-US" sz="1600" u="none" strike="noStrike" dirty="0" smtClean="0">
                          <a:latin typeface="Garamond" pitchFamily="18" charset="0"/>
                          <a:hlinkClick r:id="rId2"/>
                        </a:rPr>
                        <a:t>http://data.un.org</a:t>
                      </a:r>
                      <a:endParaRPr lang="es-MX" sz="1600" b="0" i="0" u="none" strike="noStrike" dirty="0">
                        <a:solidFill>
                          <a:srgbClr val="000000"/>
                        </a:solidFill>
                        <a:latin typeface="Garamond" pitchFamily="18" charset="0"/>
                      </a:endParaRPr>
                    </a:p>
                  </a:txBody>
                  <a:tcPr marL="9525" marR="9525" marT="9525" marB="0" anchor="b"/>
                </a:tc>
                <a:tc hMerge="1">
                  <a:txBody>
                    <a:bodyPr/>
                    <a:lstStyle/>
                    <a:p>
                      <a:pPr marL="0" algn="ctr" defTabSz="914400" rtl="0" eaLnBrk="1" fontAlgn="b" latinLnBrk="0" hangingPunct="1"/>
                      <a:endParaRPr lang="es-MX" sz="2000" u="none" strike="noStrike" kern="1200" dirty="0">
                        <a:solidFill>
                          <a:schemeClr val="dk1"/>
                        </a:solidFill>
                        <a:latin typeface="+mn-lt"/>
                        <a:ea typeface="+mn-ea"/>
                        <a:cs typeface="+mn-cs"/>
                      </a:endParaRPr>
                    </a:p>
                  </a:txBody>
                  <a:tcPr marL="9525" marR="9525" marT="9525" marB="0" anchor="b"/>
                </a:tc>
                <a:tc hMerge="1">
                  <a:txBody>
                    <a:bodyPr/>
                    <a:lstStyle/>
                    <a:p>
                      <a:pPr algn="l" fontAlgn="b"/>
                      <a:endParaRPr lang="es-MX" sz="1100" b="0" i="0" u="none" strike="noStrike" dirty="0">
                        <a:solidFill>
                          <a:srgbClr val="000000"/>
                        </a:solidFill>
                        <a:latin typeface="Calibri"/>
                      </a:endParaRPr>
                    </a:p>
                  </a:txBody>
                  <a:tcPr marL="9525" marR="9525" marT="9525" marB="0" anchor="b"/>
                </a:tc>
                <a:tc hMerge="1">
                  <a:txBody>
                    <a:bodyPr/>
                    <a:lstStyle/>
                    <a:p>
                      <a:pPr algn="l" fontAlgn="b"/>
                      <a:endParaRPr lang="es-MX" sz="1100" b="0" i="0" u="none" strike="noStrike" dirty="0">
                        <a:solidFill>
                          <a:srgbClr val="000000"/>
                        </a:solidFill>
                        <a:latin typeface="Calibri"/>
                      </a:endParaRPr>
                    </a:p>
                  </a:txBody>
                  <a:tcPr marL="9525" marR="9525" marT="9525" marB="0" anchor="b"/>
                </a:tc>
                <a:tc hMerge="1">
                  <a:txBody>
                    <a:bodyPr/>
                    <a:lstStyle/>
                    <a:p>
                      <a:pPr algn="l" fontAlgn="b"/>
                      <a:endParaRPr lang="es-MX" sz="1100" b="0" i="0" u="none" strike="noStrike" dirty="0">
                        <a:solidFill>
                          <a:srgbClr val="000000"/>
                        </a:solidFill>
                        <a:latin typeface="Calibri"/>
                      </a:endParaRP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600" u="sng" dirty="0" smtClean="0">
                <a:latin typeface="Garamond" pitchFamily="18" charset="0"/>
              </a:rPr>
              <a:t>El consumo en la sociedad contemporánea</a:t>
            </a:r>
            <a:endParaRPr lang="es-MX" sz="3600" u="sng" dirty="0">
              <a:latin typeface="Garamond" pitchFamily="18" charset="0"/>
            </a:endParaRPr>
          </a:p>
        </p:txBody>
      </p:sp>
      <p:sp>
        <p:nvSpPr>
          <p:cNvPr id="3" name="2 Subtítulo"/>
          <p:cNvSpPr>
            <a:spLocks noGrp="1"/>
          </p:cNvSpPr>
          <p:nvPr>
            <p:ph sz="half" idx="1"/>
          </p:nvPr>
        </p:nvSpPr>
        <p:spPr>
          <a:xfrm>
            <a:off x="107504" y="1412776"/>
            <a:ext cx="4752528" cy="4896544"/>
          </a:xfrm>
        </p:spPr>
        <p:txBody>
          <a:bodyPr>
            <a:noAutofit/>
          </a:bodyPr>
          <a:lstStyle/>
          <a:p>
            <a:pPr>
              <a:spcBef>
                <a:spcPts val="600"/>
              </a:spcBef>
              <a:spcAft>
                <a:spcPts val="600"/>
              </a:spcAft>
            </a:pPr>
            <a:r>
              <a:rPr lang="es-MX" sz="2200" dirty="0" smtClean="0">
                <a:latin typeface="Garamond" pitchFamily="18" charset="0"/>
              </a:rPr>
              <a:t>En la sociedad contemporánea se difunde, casi de manera única (monismo moral), una oferta de vida buena que atribuye al consumo un papel esencial en la consecución de la felicidad, entendida ésta última como hedonismo utilitario-cirenaico (disfrute, ausencia de dolor):</a:t>
            </a:r>
          </a:p>
          <a:p>
            <a:pPr lvl="1">
              <a:spcBef>
                <a:spcPts val="600"/>
              </a:spcBef>
              <a:spcAft>
                <a:spcPts val="600"/>
              </a:spcAft>
            </a:pPr>
            <a:r>
              <a:rPr lang="es-MX" sz="2200" dirty="0" smtClean="0">
                <a:latin typeface="Garamond" pitchFamily="18" charset="0"/>
              </a:rPr>
              <a:t>“Las mujeres y varones de nuestro tiempo han reconocido, con hechos, que en el ejercicio del consumo, llevado al máximo, ven el camino de la felicidad” (Cortina, 2004: 21-22).</a:t>
            </a:r>
          </a:p>
        </p:txBody>
      </p:sp>
      <p:pic>
        <p:nvPicPr>
          <p:cNvPr id="9" name="8 Marcador de contenido" descr="Consumismo 01.jpeg"/>
          <p:cNvPicPr>
            <a:picLocks noGrp="1" noChangeAspect="1"/>
          </p:cNvPicPr>
          <p:nvPr>
            <p:ph sz="half" idx="2"/>
          </p:nvPr>
        </p:nvPicPr>
        <p:blipFill>
          <a:blip r:embed="rId2" cstate="print"/>
          <a:stretch>
            <a:fillRect/>
          </a:stretch>
        </p:blipFill>
        <p:spPr>
          <a:xfrm>
            <a:off x="6084168" y="2636912"/>
            <a:ext cx="1843140" cy="2232248"/>
          </a:xfrm>
        </p:spPr>
      </p:pic>
      <p:pic>
        <p:nvPicPr>
          <p:cNvPr id="2050" name="Picture 2"/>
          <p:cNvPicPr>
            <a:picLocks noChangeAspect="1" noChangeArrowheads="1"/>
          </p:cNvPicPr>
          <p:nvPr/>
        </p:nvPicPr>
        <p:blipFill>
          <a:blip r:embed="rId3" cstate="print"/>
          <a:srcRect/>
          <a:stretch>
            <a:fillRect/>
          </a:stretch>
        </p:blipFill>
        <p:spPr bwMode="auto">
          <a:xfrm rot="19808561">
            <a:off x="5032027" y="1687534"/>
            <a:ext cx="1187795" cy="1173212"/>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cstate="print"/>
          <a:srcRect/>
          <a:stretch>
            <a:fillRect/>
          </a:stretch>
        </p:blipFill>
        <p:spPr bwMode="auto">
          <a:xfrm>
            <a:off x="6228184" y="1749904"/>
            <a:ext cx="1332025" cy="887008"/>
          </a:xfrm>
          <a:prstGeom prst="rect">
            <a:avLst/>
          </a:prstGeom>
          <a:noFill/>
          <a:ln w="9525">
            <a:noFill/>
            <a:miter lim="800000"/>
            <a:headEnd/>
            <a:tailEnd/>
          </a:ln>
          <a:effectLst/>
        </p:spPr>
      </p:pic>
      <p:pic>
        <p:nvPicPr>
          <p:cNvPr id="2053" name="Picture 5"/>
          <p:cNvPicPr>
            <a:picLocks noChangeAspect="1" noChangeArrowheads="1"/>
          </p:cNvPicPr>
          <p:nvPr/>
        </p:nvPicPr>
        <p:blipFill>
          <a:blip r:embed="rId5" cstate="print"/>
          <a:srcRect/>
          <a:stretch>
            <a:fillRect/>
          </a:stretch>
        </p:blipFill>
        <p:spPr bwMode="auto">
          <a:xfrm>
            <a:off x="6084168" y="4797152"/>
            <a:ext cx="2847975" cy="1609725"/>
          </a:xfrm>
          <a:prstGeom prst="rect">
            <a:avLst/>
          </a:prstGeom>
          <a:noFill/>
          <a:ln w="9525">
            <a:noFill/>
            <a:miter lim="800000"/>
            <a:headEnd/>
            <a:tailEnd/>
          </a:ln>
          <a:effectLst/>
        </p:spPr>
      </p:pic>
      <p:pic>
        <p:nvPicPr>
          <p:cNvPr id="2052" name="Picture 4"/>
          <p:cNvPicPr>
            <a:picLocks noChangeAspect="1" noChangeArrowheads="1"/>
          </p:cNvPicPr>
          <p:nvPr/>
        </p:nvPicPr>
        <p:blipFill>
          <a:blip r:embed="rId6" cstate="print"/>
          <a:srcRect/>
          <a:stretch>
            <a:fillRect/>
          </a:stretch>
        </p:blipFill>
        <p:spPr bwMode="auto">
          <a:xfrm>
            <a:off x="4716016" y="4725144"/>
            <a:ext cx="2411313" cy="1703995"/>
          </a:xfrm>
          <a:prstGeom prst="rect">
            <a:avLst/>
          </a:prstGeom>
          <a:noFill/>
          <a:ln w="9525">
            <a:noFill/>
            <a:miter lim="800000"/>
            <a:headEnd/>
            <a:tailEnd/>
          </a:ln>
          <a:effectLst/>
        </p:spPr>
      </p:pic>
      <p:pic>
        <p:nvPicPr>
          <p:cNvPr id="2054" name="Picture 6"/>
          <p:cNvPicPr>
            <a:picLocks noChangeAspect="1" noChangeArrowheads="1"/>
          </p:cNvPicPr>
          <p:nvPr/>
        </p:nvPicPr>
        <p:blipFill>
          <a:blip r:embed="rId7" cstate="print"/>
          <a:srcRect/>
          <a:stretch>
            <a:fillRect/>
          </a:stretch>
        </p:blipFill>
        <p:spPr bwMode="auto">
          <a:xfrm>
            <a:off x="4788024" y="3212976"/>
            <a:ext cx="1346305" cy="1340321"/>
          </a:xfrm>
          <a:prstGeom prst="rect">
            <a:avLst/>
          </a:prstGeom>
          <a:noFill/>
          <a:ln w="9525">
            <a:noFill/>
            <a:miter lim="800000"/>
            <a:headEnd/>
            <a:tailEnd/>
          </a:ln>
          <a:effectLst/>
        </p:spPr>
      </p:pic>
      <p:pic>
        <p:nvPicPr>
          <p:cNvPr id="15" name="14 Marcador de contenido" descr="compras.jpeg"/>
          <p:cNvPicPr>
            <a:picLocks noChangeAspect="1"/>
          </p:cNvPicPr>
          <p:nvPr/>
        </p:nvPicPr>
        <p:blipFill>
          <a:blip r:embed="rId8" cstate="print"/>
          <a:stretch>
            <a:fillRect/>
          </a:stretch>
        </p:blipFill>
        <p:spPr>
          <a:xfrm>
            <a:off x="7812360" y="4005063"/>
            <a:ext cx="1331640" cy="1562241"/>
          </a:xfrm>
          <a:prstGeom prst="rect">
            <a:avLst/>
          </a:prstGeom>
        </p:spPr>
      </p:pic>
      <p:pic>
        <p:nvPicPr>
          <p:cNvPr id="16" name="Picture 3" descr="Anuncio 03"/>
          <p:cNvPicPr>
            <a:picLocks noChangeAspect="1" noChangeArrowheads="1"/>
          </p:cNvPicPr>
          <p:nvPr/>
        </p:nvPicPr>
        <p:blipFill>
          <a:blip r:embed="rId9" cstate="print"/>
          <a:srcRect/>
          <a:stretch>
            <a:fillRect/>
          </a:stretch>
        </p:blipFill>
        <p:spPr>
          <a:xfrm>
            <a:off x="7875240" y="2664296"/>
            <a:ext cx="1268760" cy="1268760"/>
          </a:xfrm>
          <a:prstGeom prst="rect">
            <a:avLst/>
          </a:prstGeom>
          <a:noFill/>
          <a:ln/>
        </p:spPr>
      </p:pic>
      <p:pic>
        <p:nvPicPr>
          <p:cNvPr id="2055" name="Picture 7"/>
          <p:cNvPicPr>
            <a:picLocks noChangeAspect="1" noChangeArrowheads="1"/>
          </p:cNvPicPr>
          <p:nvPr/>
        </p:nvPicPr>
        <p:blipFill>
          <a:blip r:embed="rId10" cstate="print"/>
          <a:srcRect/>
          <a:stretch>
            <a:fillRect/>
          </a:stretch>
        </p:blipFill>
        <p:spPr bwMode="auto">
          <a:xfrm>
            <a:off x="7416350" y="1484784"/>
            <a:ext cx="1727650" cy="11521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14"/>
          <p:cNvPicPr>
            <a:picLocks noChangeAspect="1" noChangeArrowheads="1"/>
          </p:cNvPicPr>
          <p:nvPr/>
        </p:nvPicPr>
        <p:blipFill>
          <a:blip r:embed="rId2" cstate="print">
            <a:lum bright="49000" contrast="-70000"/>
          </a:blip>
          <a:srcRect/>
          <a:stretch>
            <a:fillRect/>
          </a:stretch>
        </p:blipFill>
        <p:spPr bwMode="auto">
          <a:xfrm>
            <a:off x="0" y="-27384"/>
            <a:ext cx="9144000" cy="6840397"/>
          </a:xfrm>
          <a:prstGeom prst="rect">
            <a:avLst/>
          </a:prstGeom>
          <a:gradFill>
            <a:gsLst>
              <a:gs pos="0">
                <a:srgbClr val="5E9EFF">
                  <a:alpha val="10000"/>
                </a:srgbClr>
              </a:gs>
              <a:gs pos="39999">
                <a:srgbClr val="0066FF">
                  <a:alpha val="16000"/>
                </a:srgbClr>
              </a:gs>
              <a:gs pos="70000">
                <a:srgbClr val="C4D6EB"/>
              </a:gs>
              <a:gs pos="100000">
                <a:srgbClr val="FFEBFA"/>
              </a:gs>
            </a:gsLst>
            <a:path path="circle">
              <a:fillToRect l="100000" t="100000"/>
            </a:path>
          </a:gradFill>
          <a:ln w="9525">
            <a:noFill/>
            <a:miter lim="800000"/>
            <a:headEnd/>
            <a:tailEnd/>
          </a:ln>
          <a:effectLst/>
        </p:spPr>
      </p:pic>
      <p:sp>
        <p:nvSpPr>
          <p:cNvPr id="3" name="2 Subtítulo"/>
          <p:cNvSpPr>
            <a:spLocks noGrp="1"/>
          </p:cNvSpPr>
          <p:nvPr>
            <p:ph sz="half" idx="1"/>
          </p:nvPr>
        </p:nvSpPr>
        <p:spPr>
          <a:xfrm>
            <a:off x="1043608" y="1412776"/>
            <a:ext cx="7488832" cy="4608512"/>
          </a:xfrm>
        </p:spPr>
        <p:txBody>
          <a:bodyPr>
            <a:noAutofit/>
          </a:bodyPr>
          <a:lstStyle/>
          <a:p>
            <a:pPr marL="0" indent="0">
              <a:spcBef>
                <a:spcPts val="600"/>
              </a:spcBef>
              <a:spcAft>
                <a:spcPts val="600"/>
              </a:spcAft>
              <a:buNone/>
            </a:pPr>
            <a:r>
              <a:rPr lang="es-MX" sz="2400" dirty="0" smtClean="0"/>
              <a:t>“[Las] mujeres pueden ser una máquina de comprar, y los minoristas sabios hacen lo que pueden para fomentar este comportamiento… Para muchas mujeres hay aspectos psicológicos y emocionales asociados al </a:t>
            </a:r>
            <a:r>
              <a:rPr lang="es-MX" sz="2400" dirty="0" err="1" smtClean="0"/>
              <a:t>shoping</a:t>
            </a:r>
            <a:r>
              <a:rPr lang="es-MX" sz="2400" dirty="0" smtClean="0"/>
              <a:t>,… pueden entrar en una especie de ensueño cuando van de compras,… Son las mujeres las que determinan la metafísica del </a:t>
            </a:r>
            <a:r>
              <a:rPr lang="es-MX" sz="2400" dirty="0" err="1" smtClean="0"/>
              <a:t>shoping</a:t>
            </a:r>
            <a:r>
              <a:rPr lang="es-MX" sz="2400" dirty="0" smtClean="0"/>
              <a:t>, ellas aclaran cómo los seres humanos vamos por la vida… A un nivel tan extremo, el </a:t>
            </a:r>
            <a:r>
              <a:rPr lang="es-MX" sz="2400" dirty="0" err="1" smtClean="0"/>
              <a:t>shoping</a:t>
            </a:r>
            <a:r>
              <a:rPr lang="es-MX" sz="2400" dirty="0" smtClean="0"/>
              <a:t> es una experiencia transformadora, así como un método para ser una persona renovada e, incluso, ligeramente mejor. Los productos que una mujer compra la convierten en otra versión idealizada de sí misma” (</a:t>
            </a:r>
            <a:r>
              <a:rPr lang="es-MX" sz="2400" dirty="0" err="1" smtClean="0"/>
              <a:t>Underhill</a:t>
            </a:r>
            <a:r>
              <a:rPr lang="es-MX" sz="2400" dirty="0" smtClean="0"/>
              <a:t>, 2002: 27-28).</a:t>
            </a:r>
          </a:p>
        </p:txBody>
      </p:sp>
      <p:sp>
        <p:nvSpPr>
          <p:cNvPr id="1029" name="AutoShape 5" descr="data:image/jpeg;base64,/9j/4AAQSkZJRgABAQAAAQABAAD/2wCEAAkGBxQTERUSEhQVFRQXFhgUGBcVFBQUFRQVFhYYFxYUFBQYHCogGBolGxsVITEhJSkrLi4uFx8zODMsNygtLisBCgoKDg0OGxAQGzckICYtLCwsLCwsLDQsLCwsLCwsLDQsLC8sLCwsLCwsLCwsLCwsLCwsLCwsLCwsLCwsLCwsLP/AABEIAKgBLAMBIgACEQEDEQH/xAAcAAEAAgMBAQEAAAAAAAAAAAAABQYDBAcCAQj/xABGEAABAwIDBAcFBQYEBAcAAAABAAIDBBEFEiEGMUFxEyJRYYGRoQcyQrHBI1JygvAUYpKistEzQ1PCFRbi8SQ0Y5Oj0uH/xAAaAQEAAgMBAAAAAAAAAAAAAAAAAwQBAgUG/8QAMBEAAgIBAQUFBwUBAAAAAAAAAAECAxEhBBIiMUEFEzJRYRQjgZGhsdEVccHw8eH/2gAMAwEAAhEDEQA/AO4oiIAiIgCIiAIiIAqztBtU2B4iAu52gykEjQm5B5eqsyrGJTPE46KJryTlDy4NLbnQajcSDu381HY2loTUpN6okYK5742us5h1uHCxPY63AHsXj/iLw9g0Ic4NPC1+IUWKyoZJaZjGtBaNH5iWvLgHiw3dUnW2lzwXraGMhl26EG/68VpvM2cFgtaLDRzZ42v+80O8xdZlOVwiIgCIiAIiIAiIgCIiAIiIAi0q2ty3DbXG8ncO5Rv/AB17L52B44ZDZ3k7f4FauaNlBtZJ9FVo8edK89GHx2A6sjAAb33E792tlnwPaYTVDqZzcr2sDr30cQbPsOFjb1WFNM2dUksliREW5GEREAREQBERAEREAREQBERAFiqKlrBme4NF7XcQBfmUqJcrSbX7tyre01bniDcpHWvvB3A/3Cr7Teqq3LqiWmpzkl0J6Wra5vUe0kkNGVwO/jp2C58FGwljumbcNeSMpO5oYB0Vj3aHmSqmxl7ADVb8bi0vB3WHO+tx5Aeq5lXaTtnhxwXJbIoLRk037aeMkaayEdwY6MA9urnH8wWevhzMI7LjyXPHyyQyv6J72a3sHusL627P+yumzVW6WA9Iczw4gk7zuIv+uCtVbVGyW5jUxbs0q1vJ6G/stPeIxnfG4t/KdW/UeCmVRK2rkppHuiIGYa3Fwba7vNWbZmvdPTtkfbMS4GwsNHEDTlZWq7k5d31wVZ1NLf6EqiIpyEIiIAiIgCIiAIiIAsNTLlb38FlJsoXEq0AF50AGnJaylhG0I5ZDYxVvdLHTQ6ySHW+oa0e89/cPXQcVkk2YnDbmqZoLnNCWtA4knPoF8werZBSy4jPp0nWHaIQfs2j8XvfmHYoqjxWLEZiysmEUdwY6IuLDJfVpqH6dISLHogbDS91Fw9ebLSrnJOS8K5vGSsYtj9Q0PNM6JzWOawS2dllc/OB0AdbOOpJd3u9U2JW17NZpoa4OrOt+0wh8chIs3M5rW2A0Ac7qdubKPi1z7TU4qq58MYb0cT2wxtGjDI2Fode24RF7dB2v7Fmlxel/Y6PO9jZ4mtjliDssscU4AeIwd5jf0Txa9jEsqOBOyOEl1/vz0OrIo7Aq0yxDPbpGHJJbcXi3Xb+64Frx3PCkVMVGsBERDAREQBERAEREAREQBERAaWJu6oHeqxju5oHefkrJXi7gOAHzVexs/aNHY35krk9pP3cvgXtk0aNahiyjvK9y+8XcOPdq6x9fRfYgtfFJckbvwuPla3zXD2WeLfn9i29WQNR1nuPfdWLZCos57O0B3lofmFU2vufBSWB1eSdjjxOU/m0+dlZot3blL1+5btr3qnH0LHtDT318VJ7FC1Nbse71N0xCLMy/ctPYma3SwneDnHI6H6ea9BGK7xM4k29xotSIislYIiIAiIgCIiAL4SvqjMegbJH0b2se1xGZkjA9rmjU3B77arDeDKWXg911R8I3Df39yqOMk1M0dI0/4h65HCJurz3aac3Ba+J4XLTjNh8lt96SZ5dFLxywSuOaJ++wJym4Gi8bDVwdDPXP6sjnGDI734BHrIJB8Lr8Oxre1QyWX6FiGmnUz+0LFY2RlrmtcxgysY4AsLwRYkdjTlsFyjD6N1XMQdWi8shPHXce8n6rZ2wxg1E5O5jNGg/M9/8Acq2bL4cIaQ5hZ8gzvPG1rNYOQ9SVUnLelk79UO4pUepEY2QynhAuHySktAcQBHHd0jy0aOu54Fz95VLEXZpHG9+HkAD6qWra0zTOd8DPsY+zKxxLncy8u14gNUWWjNr2/VWK9Fg81ttqnfJolKTEpYr9FLJGbfA9zL2Gl7GxXbdm9sqSrf0FPMZXtZmJyPaDawJDnAXOvBfnyqqLNcRwafkpb2T1vQ4jEb6Od0Z5PBaP5sq33t0zsdHe73otPkfpJECKcjCIiAIiIAiIgCIiAIiICNqH9cqAxEXmJ7AApkyXufFQ9T7x8PkuF2rL3Xx/J0KFhmNqj9qCOib3uaPS5/pW+Fp7QxgxNvuBafMH+64lTwy1DxorrGWPNY53WKzyOB3LRrJeqfRTpanRR0nBqvpoGu4luvPcfW61aJnRVjDwfdvmP72ULsHWnK5h4G/IH/8Abrf2gqSxzJB8D2u8Abn0Xo6Z70E2cO6vEmkXpF8BX1XigEREARa1fXRwsMkr2sYN7nENHmeKpGI+1ekY7LG2SaxtdoDW+BfYnyWMjB0BFUcL9olFM4ML3ROOlpG5Rf8AECQPFW1rri43LOQHG2pUHX1Y1cfDkt/EpdzfE8uH67lQtuMV6NhsVDbLoT1Q6mvWF9bVMpYyQD1pHD4Im+87nuA7yFoba1McAeyD43Bz3E3dM5oDQXHjo0a9g71NYLTuoqTM8Wq6ogu7Y4x7rO42P8T+5c22orukmcAeqwlviN6gse7HHVnU2Crfs3nyX3NfAKEz1AB1a3rv7wDoPF1vC6uu2leaajc4G0j7RRjjnd8X5Rc+C87EYWIaczyDV3XI42A6rfL1cVTdrcVNVWhnwQX43u91i7y0b+UrSuOWSbftG7Ftft8TFSMDIw0bmj5BaTHXd+uakKnRh5KOp9/grCPMGHETZju/TzK+YNMY58zd7XZhza649QvuMttG3veB5Ak/RMNmEdQSWhwzOFnXsdTvsQVrZ4TtdkLDz6n6spZg9jXjc5ocOThdZVAbCV3TUEDybkNLDzY4t+in1Zi8pMoWw3JuL6NoIiLJoEREAREQBERAFjqHWY49gJ9FkWriTrRO5W8zZYk8JmVqyGifpZadT758PkFlLvmvE/Wd1Qb21sN/f5WXn+0dakvX8nRr0Z4iiLjYb1p44Lwvtwy+Qc36KSpy4XsNSMvf3/2WjiDLxSN/ccPJpsuSsJLzzqSxfEU4ixtwK1ahq2amQAhYpgrMV1OlF6li2Gj1kPbl/wBym9ooLxO5FRHs9fcSD7rgPS/1Vgxz/DPJd7Zl7tM5O06WtE3gc+emhf8AejYTzyi/qt5QexUl6GHuDm/wvcPopxX48jmvmFWNttr46CPg+ZwOSO/877bm/P1E9iNa2GJ80hsxjS93IC+nevzPtFjT6maSokJu8kgfdaPdaO4CwWJPBmMckw01eKzFz3ucASMx0jj0uQxo0G8DTXtW1Ls/FSRASzAVDvuRvlbHvsC4aBXjYPCRFRQi2pYJHd73jM7528FmxpgcejALjxAsQB+9fT69igyy5GtY9TkWKbO1UI6QsLmHXOw5h48R4hXb2U7avZKyinN433Ebifcfwb+E7rcDbtKncXIbSPYxzgWAAZo5GhxLdAx72gSCwsS0m1tVzPAohPiNOQHNzStc5jgBkDAZLC3wkNI8VupMinWjv1RLfM7t3cuC5zj7OmrKaHg6eMnk14c70BV/qXWZ4KpbMw9LioJFxFG9/ibMH9RUclmSN1wxZ82qxECZ073Wa0AtBPDeAO8my5zszhhqahsZ9333n90b/M2Hiup7bbBSVL+lge3QaQuu1t+Ja8ce4jhvVCoo5aKqYJo3RXORwcLAtdpdrho4A2NwSoblJS1Wh2dhdbp93Lixy6lg2txQwwyZQAGNOQfedwPmb8gVy7AYTYvOpJvc7z3+d1etuonfs80r/wDOkbBEP3WESPLfERj8ru1VqghDWhvYFLBYjnzOJ2jZmSgun36nzEdGHw+awYNTZ2vf2ED0v9VsYpq3KOJ+QKyYLMI2mI2uSXX7TYDKOQA9VuuRzHyIDHpruYz7pJ8yAPkV4k/xnH993qSsWIEmoN91xbl+rrYrGWlPgfMBaz549Dvdnxcad71R3T2NVealljPwS5h+F7R/uDl0Fce9i9Zaokj/ANSLN4xuH0eV2FSUPMERdpw3dpk/PD+a/IREUxzwiIgCIiAIiIAtLFj9np2jvW6o7F32y27T+vmtLHws3guJEM/XfYcgvLR1iSTbjbS+m4LPO0kX00Otu9VXFMVlbO9kZGVtt7Qd7QXa87rj7VTKxJR6POpdi8FjvrfdyXmWO4PKygYMWnAF+jN9wLL38ypKLFpcwb1PBgGqqx7Mb8U/p/hh245I59UE315aa7lttNxfuXQIqwyPDXtjcCbdaNh+YU1Js3SnfBF4MDf6bK2tgclwyLHt6i+KJSvZ9oZ/xt/pVgxjVp5LOcIipnjom5Q++bVx1ba3vE20J3LDiG4q9VW64br6EFtitnvrqZfZ6+9GB92SVv8A8hP1VlVD9nteGzT0p4u6VnfoA8DyafNXxWYPMSlYsSZzv204x0VI2AHrTOue3Iyx/qLfIriNLHnkjYdz3hn8RAV49smIdJiBYDcQxtj5Od13fNvkqrs3QGWVoG8OaeRvdaSfMkrXI/QVM0NY0AaAAW5BUrGcQqaNhPQPqIybl8b2s6O9s4eAwuJvms7Ubt1laqOdwYC7s15qOx2oswlh04g/JaJlhFTxeq6R0LmOdleQ5mYMLxm+zktvAcA4aj72m7Vs/hcbMWYGbhHKfItA9C71UdTVDIpXTnTKCWgk5W31zG+4CwNhvIHYp/2bwGR8la+/X+zjvvyA3LuZNysc2Zb0LnislmFR3s2p7yVU/a5kQ/KC539TU2iqcsZPNS+wFJ0dFGTvkLpT+Y9X+UNW8dZkNjxAsa1q+gjmYY5mNkYd7XtDh6rZRTlZNp5RSdrtjHVXQsjLWwwtNgbueXOPWOp10A1JvqVQdpcOipSW3zPGjwRuNgRu7iOPFd0XJ/aHR/8AipR95jHj+HKf6VFbwxyixstEb7d2TOa1NbfQDyBWoZzwYT6KW6NeoYhmv2XKo+0M7/6HVjVkHNA+WQPIDdGjt3cV7xVtng9wH8o/spljOKisaHHssfUhYjY5S1LM9jhRs7jD+4LR7Oa3oq6nN7Av6M94kBYB/EWr9BL8vYbUFjmyDewteObSHD1C/T0Mgc0OG4gEciLq3s75o4/a8dYT9MfL/T2iIrJxgiIgCIiAIiIAsM9M1+8ePFZkWGs8wngj34fvsbg8D/cf2VbfsfI57nF7BmcT8Tjv04BXRFo6os37yRVYtkTmzOmHcBHu83fRbUOy7WnMZHki/Bo3+CsCJ3UPIxvyIuDAo22N3E3vvG+9+AUoiLZRUeRhtvmaOLsuwHscPXT6hQNbuVkxBt43cr+Wqrskd96is5k9T0KvNRvjlFRHo9hzDsPa09xFx4roNBizJacVDfdykkcWlvvNPeCLKEqqcZD5rlk+2L4G1dFGMzZHizr2yG1pQPxDKO7Va1tptG9sU0mV/aKYvmlldq57jIfz9YDwBA8FafZnh2hlP3rc9N/z81WjSl511J1NtxPYPGwXRcIh/ZqZo4lwaO9x7FHKXQkjDGpYcRqxHHyXLMe2vs4jKbeCvW0lW2GEl/Wda5Glh+uxcPq5TLKT8TnWAPC5sLraC3ma2PdRZcLpJ8RduyQNcAd/WO+xPFdiwqmEMTYxoGiygsOpG0tLHC3e0NBPEuJGZx7ySSpyolsAOJWM55GcY5kTjDTPNHTt3vcAe4fEfAXXS4Igxoa0WDQGgdgAsFS9jqTpKqSY7o25G/idv9Pmrup6lpkrXPXAREUpEFz72lQfaRvHGMtPIO/6l0FVLb+K4g7HOfEfzNzD1aFHaswZb2GW7fFnHZWWJWNbMo1PcbLAQuQ0e3i8o+LXr8OdJFLK22WNrc3bZzsoIHEAkX5hbCmtnMPErZw5ztIZLMaD9oSxwGZ3wgX83Bb0rMsEO2y3aW/2+5TaZ3U8F+kNi6rpcPpX8TBGDza0NPqCvzbTt6oF+O9d99lUoOGRAOvldK3laVxAPgR5q7Q+JnC7Vj7iD8n/AAW9ERWzgBERAEREAREQBERAEREAREQBERAeXtuCO0W81AMZrlPDTxCsKia9tpL9ov8ARRzXUlqeuCu7Z4j+z0kkg962Rn43aA8hqfBcawTCjLLcNc4NIc62p0Olydxc7j3FdF9qtR1II+0ukP5QGt/qd5Kq4JtAKWJzGwh7nOzOcZMugFmtADToNTv3uKsQpk6G4LLZZjjTJN4TgQLy+TQ7+rpbgGt7gPNTrqInoetpG4v14mxAvyv6Kof86njBb8MunqxZHbfOAs2nHN0pPoGfVUPYr8+H6on7xEttRhxma4DeQdd+tlzDEsOMUpFraNdY3uBx+qs9TtjUO3dG38LCT/MSoKvrXyvzyG7rZb2A0G7QDvVvZtksrlmZFZJSRfsGxI1DYC7f1Wu73NNifG1/FWHF5bEdoVC2PqQGWv1mPzW/dNtfO/oujYEwTVLL6gXdzsNPWyrzjibivMjk+pZ9m6DoYGtPvOu934ncPAWHgpVEU6WFgqN5eQiIsmAq/tqwfs4ef8uRsn8IcrAtPF8PbUQuheXBrwAS0gG172BIO/d4rWSysElUlGak/M4DA++9fJo9bD9Fdaj9nFGP9U85B9GhbA9n9Fckseb7/tZOfAqj7LM9J+s0J6Z+X/Ti1lu4ViIgfncMzSC0t0ubjM219NHtjPguvf8AINDe/RO/96b/AO69t2EoP9C/OSUjxBcsx2WcXnJpb2zRZW4OL1/b8n58awNHZw7l1P2I13/mIL3b1Zm8Rf3H2PgxX6j2Zo4tY6aBp7REy/na6lGMA0AA5CynrpcXnJztp7QjbW61H6npERWDlhERAEREAREQBERAEREAREQBERAFCbSVTYh0shsxrSSeRGgHEkmwHaQptc69sEhy0zbnKXSEjgSA21/MraFfeSUTevxHPNocSdPK6R+87hwY34WDkPW54qCedVv1RUdJIuu4qKwi0z6i8B6951qYPoCxyL2561pCsS5GGzcwuoLXixseB7+w9oO5di9mkwlc540ytLXD7rrjTy1XEaZ2q7F7GOt+0P106NhHC/XN7crea591alxdUayfCzpqIihKwREQBERAEREAREQBERAEREAREQBERAEREAREQBERAEREAREQBUb2t0hdSxSD/LlF+TwW/PL5q8qC24gz4fUDsjL/ABYQ8fJSVSxNM2g8SRwKrUe5q36pwWnI4LryLbPAavQC8l3cvnSa2txtv7yPoVoanolYZV9D9QO02+f9l4Bvkv8AEPq36ErSTyjDPkJ1/WvaF3X2N0YbQul4yyO/hZ1QPPMuDU7tbcbXB7xoR5g+i/Qvsmna7DIg0i7XSBwHwuMjnWd32cD4hUrfCRzfCXFERVyEIiIAiIgCIiAIiIAiIgCIiAIiIAiIgCIiAIiIAiIgCIiAIiIAo7aMgUlQSLgQSkg8R0bkRZXMI/NLn3sT+75nrfX0WFzusxvc4+oH1RF12W2eS+4v/wCrbwvlXiI9cd4efFr3D/ciLTyMAHrR97pB5E2XyTTofxEIix0fw/gx0MUmlyPhkPk7X5rpPsUxkxVklKT1J252DskYL6c2Zr/gCIq9i0ZrJaHb0RFTIAiIgCIiAIiIAiIgCIiAIiIAiIgP/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906</TotalTime>
  <Words>1543</Words>
  <Application>Microsoft Office PowerPoint</Application>
  <PresentationFormat>Presentación en pantalla (4:3)</PresentationFormat>
  <Paragraphs>168</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Tema de Office</vt:lpstr>
      <vt:lpstr>Quinto Seminario Internacional de Microeconomía Heterodoxa</vt:lpstr>
      <vt:lpstr>Pluralismo Moral y Bienestar Subjetivo del Consumidor</vt:lpstr>
      <vt:lpstr>Contenido de la ponencia</vt:lpstr>
      <vt:lpstr>El consumo en la sociedad contemporánea</vt:lpstr>
      <vt:lpstr>Diapositiva 5</vt:lpstr>
      <vt:lpstr>Diapositiva 6</vt:lpstr>
      <vt:lpstr>Diapositiva 7</vt:lpstr>
      <vt:lpstr>El consumo en la sociedad contemporánea</vt:lpstr>
      <vt:lpstr>Diapositiva 9</vt:lpstr>
      <vt:lpstr>El consumo a la luz de otros valores</vt:lpstr>
      <vt:lpstr>El consumo a la luz de otros valores</vt:lpstr>
      <vt:lpstr>El consumo a la luz de otros valores</vt:lpstr>
      <vt:lpstr>Hacia una identidad moral mínima del consumidor</vt:lpstr>
      <vt:lpstr>Conclusiones</vt:lpstr>
      <vt:lpstr>Conclusiones</vt:lpstr>
      <vt:lpstr>Referencias completas en:</vt:lpstr>
      <vt:lpstr>Muchas gracias por su atención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Segundo Coloquio de Teoría Económica y Economía Pública</dc:title>
  <dc:creator>ALASKA</dc:creator>
  <cp:lastModifiedBy>.</cp:lastModifiedBy>
  <cp:revision>370</cp:revision>
  <dcterms:created xsi:type="dcterms:W3CDTF">2014-09-21T02:38:45Z</dcterms:created>
  <dcterms:modified xsi:type="dcterms:W3CDTF">2014-10-20T21:41:10Z</dcterms:modified>
</cp:coreProperties>
</file>