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7"/>
  </p:notesMasterIdLst>
  <p:handoutMasterIdLst>
    <p:handoutMasterId r:id="rId18"/>
  </p:handoutMasterIdLst>
  <p:sldIdLst>
    <p:sldId id="345" r:id="rId2"/>
    <p:sldId id="359" r:id="rId3"/>
    <p:sldId id="349" r:id="rId4"/>
    <p:sldId id="350" r:id="rId5"/>
    <p:sldId id="351" r:id="rId6"/>
    <p:sldId id="363" r:id="rId7"/>
    <p:sldId id="358" r:id="rId8"/>
    <p:sldId id="357" r:id="rId9"/>
    <p:sldId id="356" r:id="rId10"/>
    <p:sldId id="354" r:id="rId11"/>
    <p:sldId id="355" r:id="rId12"/>
    <p:sldId id="362" r:id="rId13"/>
    <p:sldId id="361" r:id="rId14"/>
    <p:sldId id="353" r:id="rId15"/>
    <p:sldId id="360" r:id="rId16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124"/>
    <a:srgbClr val="C10FB4"/>
    <a:srgbClr val="B51B2A"/>
    <a:srgbClr val="A14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2885" autoAdjust="0"/>
  </p:normalViewPr>
  <p:slideViewPr>
    <p:cSldViewPr>
      <p:cViewPr varScale="1">
        <p:scale>
          <a:sx n="108" d="100"/>
          <a:sy n="108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D67A4B-12E2-4D7E-ADE3-5F799D7B0401}" type="datetime4">
              <a:rPr lang="es-MX" smtClean="0"/>
              <a:t>28 de julio de 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679AC3-8BC5-4D3A-945D-0E1B9EFF03C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46727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C69341-1B86-4D2B-A7CF-2901326BEDAA}" type="datetime4">
              <a:rPr lang="es-MX" smtClean="0"/>
              <a:t>28 de julio de 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813417-16DA-4806-A62F-ECC0682DE91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621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>
              <a:ea typeface="ＭＳ Ｐゴシック" pitchFamily="34" charset="-128"/>
            </a:endParaRPr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E05006-156B-42F8-891C-4A6243E6479D}" type="slidenum">
              <a:rPr lang="es-MX" smtClean="0">
                <a:latin typeface="Arial" charset="0"/>
              </a:rPr>
              <a:pPr/>
              <a:t>1</a:t>
            </a:fld>
            <a:endParaRPr lang="es-MX" dirty="0">
              <a:latin typeface="Arial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0DFBDCA-FBF3-46F6-B096-85D3C6CEE1BF}" type="datetime4">
              <a:rPr lang="es-MX" smtClean="0"/>
              <a:t>28 de julio de 2023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72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CD2271-955B-4961-B0B8-99F6D11974FF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C33EA-1E3E-4EEE-8BA7-85BABBCCCA1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465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87617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409689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54777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98778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84186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136107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45320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53884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3983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411D6A-B9AF-4783-9E97-4EB27B85A8A6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D8278-C672-4A4D-98D0-55CE3C95CE9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92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92474A-4A6B-40DD-97C2-22A29DCA42F1}" type="datetime1">
              <a:rPr lang="es-MX" smtClean="0"/>
              <a:pPr>
                <a:defRPr/>
              </a:pPr>
              <a:t>28/07/2023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3673E1-C435-4BAB-87E2-40BBA568BA0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17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1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692150"/>
            <a:ext cx="1219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2565400"/>
            <a:ext cx="11588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13" y="4724400"/>
            <a:ext cx="13827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B21B27-1986-4D85-AF98-F9BD3D27BB2C}" type="slidenum">
              <a:rPr lang="es-MX" smtClean="0">
                <a:latin typeface="Arial" charset="0"/>
              </a:rPr>
              <a:pPr/>
              <a:t>1</a:t>
            </a:fld>
            <a:endParaRPr lang="es-MX" dirty="0">
              <a:latin typeface="Arial" charset="0"/>
            </a:endParaRPr>
          </a:p>
        </p:txBody>
      </p:sp>
      <p:sp>
        <p:nvSpPr>
          <p:cNvPr id="6152" name="9 CuadroTexto"/>
          <p:cNvSpPr txBox="1">
            <a:spLocks noChangeArrowheads="1"/>
          </p:cNvSpPr>
          <p:nvPr/>
        </p:nvSpPr>
        <p:spPr bwMode="auto">
          <a:xfrm>
            <a:off x="2267744" y="549275"/>
            <a:ext cx="662543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chemeClr val="tx2"/>
                </a:solidFill>
                <a:latin typeface="Cambria" pitchFamily="18" charset="0"/>
              </a:rPr>
              <a:t>Universidad Nacional Autónoma de México</a:t>
            </a:r>
          </a:p>
          <a:p>
            <a:pPr algn="ctr"/>
            <a:r>
              <a:rPr lang="es-MX" sz="3200" b="1" dirty="0">
                <a:solidFill>
                  <a:schemeClr val="tx2"/>
                </a:solidFill>
                <a:latin typeface="Cambria" pitchFamily="18" charset="0"/>
              </a:rPr>
              <a:t>DEP Facultad de Economía</a:t>
            </a:r>
          </a:p>
          <a:p>
            <a:pPr algn="ctr"/>
            <a:endParaRPr lang="es-MX" sz="32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92927" y="2862352"/>
            <a:ext cx="525628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PROGRAMA ÚNICO DE ESPECIALIZACIONES EN ECONOMÍA</a:t>
            </a:r>
          </a:p>
          <a:p>
            <a:pPr algn="ctr"/>
            <a:endParaRPr lang="es-ES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endParaRPr lang="es-ES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ESPECIALIZACIÓN EN </a:t>
            </a:r>
            <a:endParaRPr lang="es-MX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ECONOMETRÍA APLICADA</a:t>
            </a:r>
          </a:p>
          <a:p>
            <a:pPr algn="ctr"/>
            <a:endParaRPr lang="es-ES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Generación  2024</a:t>
            </a:r>
          </a:p>
          <a:p>
            <a:pPr algn="ctr"/>
            <a:endParaRPr lang="es-ES" sz="2400" b="1" dirty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es-MX" sz="2000" b="1" dirty="0">
                <a:solidFill>
                  <a:schemeClr val="tx2"/>
                </a:solidFill>
                <a:latin typeface="Cambria" pitchFamily="18" charset="0"/>
              </a:rPr>
              <a:t>7 de agosto 2023</a:t>
            </a:r>
          </a:p>
        </p:txBody>
      </p:sp>
    </p:spTree>
    <p:extLst>
      <p:ext uri="{BB962C8B-B14F-4D97-AF65-F5344CB8AC3E}">
        <p14:creationId xmlns:p14="http://schemas.microsoft.com/office/powerpoint/2010/main" val="4003076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0511" y="0"/>
            <a:ext cx="7498080" cy="53936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Mapa Curricular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grpSp>
        <p:nvGrpSpPr>
          <p:cNvPr id="4" name="37 Grupo"/>
          <p:cNvGrpSpPr/>
          <p:nvPr/>
        </p:nvGrpSpPr>
        <p:grpSpPr>
          <a:xfrm>
            <a:off x="1763688" y="692696"/>
            <a:ext cx="6408712" cy="5112566"/>
            <a:chOff x="0" y="0"/>
            <a:chExt cx="5904848" cy="3496022"/>
          </a:xfrm>
        </p:grpSpPr>
        <p:sp>
          <p:nvSpPr>
            <p:cNvPr id="5" name="3 CuadroTexto"/>
            <p:cNvSpPr txBox="1"/>
            <p:nvPr/>
          </p:nvSpPr>
          <p:spPr>
            <a:xfrm>
              <a:off x="0" y="276999"/>
              <a:ext cx="2646294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600" b="1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PRIMER SEMESTRE </a:t>
              </a:r>
              <a:endParaRPr lang="es-MX" sz="1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sp>
          <p:nvSpPr>
            <p:cNvPr id="6" name="4 CuadroTexto"/>
            <p:cNvSpPr txBox="1"/>
            <p:nvPr/>
          </p:nvSpPr>
          <p:spPr>
            <a:xfrm>
              <a:off x="3240360" y="276999"/>
              <a:ext cx="2664296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600" b="1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SEGUNDO SEMESTRE </a:t>
              </a:r>
              <a:endParaRPr lang="es-MX" sz="1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" y="565021"/>
              <a:ext cx="2646294" cy="59753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Metodología de la Investigación y la Modelación Econométrica Aplicada</a:t>
              </a:r>
            </a:p>
          </p:txBody>
        </p:sp>
        <p:sp>
          <p:nvSpPr>
            <p:cNvPr id="8" name="8 CuadroTexto"/>
            <p:cNvSpPr txBox="1"/>
            <p:nvPr/>
          </p:nvSpPr>
          <p:spPr>
            <a:xfrm>
              <a:off x="1" y="1162555"/>
              <a:ext cx="2646294" cy="91874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Fundamentos de Probabilidad y Estadística para la Modelación Econométrica Aplicada</a:t>
              </a:r>
            </a:p>
          </p:txBody>
        </p:sp>
        <p:sp>
          <p:nvSpPr>
            <p:cNvPr id="9" name="9 CuadroTexto"/>
            <p:cNvSpPr txBox="1"/>
            <p:nvPr/>
          </p:nvSpPr>
          <p:spPr>
            <a:xfrm>
              <a:off x="1" y="1923528"/>
              <a:ext cx="2646294" cy="758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Matemáticas Aplicadas a </a:t>
              </a:r>
            </a:p>
            <a:p>
              <a:pPr>
                <a:spcAft>
                  <a:spcPts val="0"/>
                </a:spcAft>
              </a:pPr>
              <a:r>
                <a:rPr lang="es-MX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los Modelos Econométricos</a:t>
              </a:r>
            </a:p>
          </p:txBody>
        </p:sp>
        <p:sp>
          <p:nvSpPr>
            <p:cNvPr id="10" name="10 CuadroTexto"/>
            <p:cNvSpPr txBox="1"/>
            <p:nvPr/>
          </p:nvSpPr>
          <p:spPr>
            <a:xfrm>
              <a:off x="3240126" y="1906598"/>
              <a:ext cx="2663825" cy="7618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457200" indent="-457200">
                <a:spcAft>
                  <a:spcPts val="0"/>
                </a:spcAft>
                <a:tabLst>
                  <a:tab pos="93663" algn="l"/>
                </a:tabLst>
              </a:pPr>
              <a:r>
                <a:rPr lang="es-ES" dirty="0" err="1">
                  <a:solidFill>
                    <a:srgbClr val="000000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Microeconometría</a:t>
              </a:r>
              <a:endParaRPr lang="es-ES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11 CuadroTexto"/>
            <p:cNvSpPr txBox="1"/>
            <p:nvPr/>
          </p:nvSpPr>
          <p:spPr>
            <a:xfrm>
              <a:off x="3240831" y="1165184"/>
              <a:ext cx="2663825" cy="758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l" rtl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s-MX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Modelos de Series de Tiempo</a:t>
              </a:r>
              <a:endParaRPr lang="es-MX" dirty="0">
                <a:effectLst/>
              </a:endParaRPr>
            </a:p>
          </p:txBody>
        </p:sp>
        <p:sp>
          <p:nvSpPr>
            <p:cNvPr id="12" name="12 CuadroTexto"/>
            <p:cNvSpPr txBox="1"/>
            <p:nvPr/>
          </p:nvSpPr>
          <p:spPr>
            <a:xfrm>
              <a:off x="3240126" y="565020"/>
              <a:ext cx="2663825" cy="59753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Sistemas de Ecuaciones y Modelos de Vectores Autorregresivos y Cointegración</a:t>
              </a:r>
              <a:endParaRPr lang="es-MX" dirty="0">
                <a:effectLst/>
              </a:endParaRPr>
            </a:p>
            <a:p>
              <a:pPr>
                <a:spcAft>
                  <a:spcPts val="0"/>
                </a:spcAft>
              </a:pPr>
              <a:endParaRPr lang="es-MX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13 CuadroTexto"/>
            <p:cNvSpPr txBox="1"/>
            <p:nvPr/>
          </p:nvSpPr>
          <p:spPr>
            <a:xfrm>
              <a:off x="0" y="2681718"/>
              <a:ext cx="2663825" cy="8143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Econometría Intermedia</a:t>
              </a:r>
            </a:p>
          </p:txBody>
        </p:sp>
        <p:sp>
          <p:nvSpPr>
            <p:cNvPr id="16" name="28 CuadroTexto"/>
            <p:cNvSpPr txBox="1"/>
            <p:nvPr/>
          </p:nvSpPr>
          <p:spPr>
            <a:xfrm>
              <a:off x="3240831" y="2669594"/>
              <a:ext cx="2664017" cy="8264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kern="1200" dirty="0"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Materia Optativa</a:t>
              </a:r>
            </a:p>
            <a:p>
              <a:pPr marL="457200" indent="-228600">
                <a:spcAft>
                  <a:spcPts val="0"/>
                </a:spcAft>
                <a:tabLst>
                  <a:tab pos="457200" algn="l"/>
                </a:tabLst>
              </a:pPr>
              <a:r>
                <a:rPr lang="es-MX" dirty="0">
                  <a:solidFill>
                    <a:srgbClr val="000000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a) Econometría Espacial</a:t>
              </a:r>
            </a:p>
            <a:p>
              <a:pPr marL="457200" indent="-228600">
                <a:spcAft>
                  <a:spcPts val="0"/>
                </a:spcAft>
                <a:tabLst>
                  <a:tab pos="457200" algn="l"/>
                </a:tabLst>
              </a:pPr>
              <a:r>
                <a:rPr lang="es-MX" dirty="0">
                  <a:solidFill>
                    <a:srgbClr val="000000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b) Métodos de Evaluación de Impacto</a:t>
              </a:r>
            </a:p>
            <a:p>
              <a:pPr>
                <a:spcAft>
                  <a:spcPts val="0"/>
                </a:spcAft>
              </a:pPr>
              <a:endParaRPr lang="es-MX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  <a:p>
              <a:pPr>
                <a:spcAft>
                  <a:spcPts val="0"/>
                </a:spcAft>
              </a:pPr>
              <a:r>
                <a:rPr lang="es-MX" sz="1600" dirty="0"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 </a:t>
              </a:r>
            </a:p>
          </p:txBody>
        </p:sp>
        <p:sp>
          <p:nvSpPr>
            <p:cNvPr id="17" name="31 CuadroTexto"/>
            <p:cNvSpPr txBox="1"/>
            <p:nvPr/>
          </p:nvSpPr>
          <p:spPr>
            <a:xfrm>
              <a:off x="0" y="0"/>
              <a:ext cx="5904230" cy="2914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600" b="1" kern="1200" dirty="0">
                  <a:solidFill>
                    <a:srgbClr val="FFFFFF"/>
                  </a:solidFill>
                  <a:effectLst/>
                  <a:latin typeface="Arial Narrow" panose="020B0606020202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ECONOMETRÍA APLICADA</a:t>
              </a:r>
              <a:endParaRPr lang="es-MX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73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Tutores Autorizados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David Cervantes Arenillas (BBVA)</a:t>
            </a:r>
          </a:p>
          <a:p>
            <a:pPr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Eduardo G. Loría Díaz de Guzmán (FE-UNAM)</a:t>
            </a:r>
          </a:p>
          <a:p>
            <a:pPr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Emmanuel G. Salas González (FE-UNAM)</a:t>
            </a:r>
          </a:p>
          <a:p>
            <a:pPr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Guillermo Cárdenas Salgado (BBVA)</a:t>
            </a:r>
          </a:p>
          <a:p>
            <a:pPr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Juan  José  Li  Ng (BBVA)</a:t>
            </a:r>
          </a:p>
          <a:p>
            <a:pPr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Juan Pablo Ávila Cruz (FE-UNAM)</a:t>
            </a:r>
          </a:p>
          <a:p>
            <a:pPr fontAlgn="base"/>
            <a:r>
              <a:rPr lang="es-MX" sz="2400" b="1" dirty="0" err="1">
                <a:solidFill>
                  <a:schemeClr val="tx2"/>
                </a:solidFill>
                <a:latin typeface="Cambria" pitchFamily="18" charset="0"/>
              </a:rPr>
              <a:t>Uberto</a:t>
            </a:r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 Salgado Nieto (IIE-UNAM)</a:t>
            </a:r>
          </a:p>
          <a:p>
            <a:pPr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Víctor  Iván  Fernández Mendiola (SHCP)</a:t>
            </a:r>
          </a:p>
          <a:p>
            <a:pPr fontAlgn="base"/>
            <a:endParaRPr lang="es-MX" sz="1600" dirty="0"/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51567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Líneas de Investigación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7675" y="1184642"/>
            <a:ext cx="7886700" cy="4351338"/>
          </a:xfrm>
        </p:spPr>
        <p:txBody>
          <a:bodyPr>
            <a:noAutofit/>
          </a:bodyPr>
          <a:lstStyle/>
          <a:p>
            <a:pPr algn="just"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Dr. David Cervantes Arenillas</a:t>
            </a:r>
            <a:r>
              <a:rPr lang="es-MX" sz="2400" dirty="0">
                <a:solidFill>
                  <a:schemeClr val="tx2"/>
                </a:solidFill>
                <a:latin typeface="Cambria" pitchFamily="18" charset="0"/>
              </a:rPr>
              <a:t>: </a:t>
            </a:r>
            <a:r>
              <a:rPr lang="es-ES" sz="2400" dirty="0">
                <a:solidFill>
                  <a:schemeClr val="tx2"/>
                </a:solidFill>
                <a:latin typeface="Cambria" pitchFamily="18" charset="0"/>
              </a:rPr>
              <a:t>evaluación de impacto, mercado laboral México, desempleo EE UU, inflación México y EEUU.</a:t>
            </a:r>
            <a:endParaRPr lang="es-MX" sz="2400" dirty="0">
              <a:solidFill>
                <a:schemeClr val="tx2"/>
              </a:solidFill>
              <a:latin typeface="Cambria" pitchFamily="18" charset="0"/>
            </a:endParaRPr>
          </a:p>
          <a:p>
            <a:pPr algn="just"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Dr. Eduardo G. Loría Díaz de Guzmán </a:t>
            </a:r>
            <a:r>
              <a:rPr lang="es-MX" sz="2400" dirty="0">
                <a:solidFill>
                  <a:schemeClr val="tx2"/>
                </a:solidFill>
                <a:latin typeface="Cambria" pitchFamily="18" charset="0"/>
              </a:rPr>
              <a:t>: crecimiento económico, mercados laborales, modelación econométrica, política monetaria, economía de la criminalidad.</a:t>
            </a:r>
          </a:p>
          <a:p>
            <a:pPr algn="just"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Dr. Emmanuel G. Salas González</a:t>
            </a:r>
            <a:r>
              <a:rPr lang="es-MX" sz="2400" dirty="0">
                <a:solidFill>
                  <a:schemeClr val="tx2"/>
                </a:solidFill>
                <a:latin typeface="Cambria" pitchFamily="18" charset="0"/>
              </a:rPr>
              <a:t>:  crecimiento económico, mercados laborales, modelación econométrica, política fiscal, economía de la criminalidad.</a:t>
            </a:r>
          </a:p>
          <a:p>
            <a:pPr algn="just"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Mtro. Guillermo Cárdenas Salgado</a:t>
            </a:r>
            <a:r>
              <a:rPr lang="es-MX" sz="2400" dirty="0">
                <a:solidFill>
                  <a:schemeClr val="tx2"/>
                </a:solidFill>
                <a:latin typeface="Cambria" pitchFamily="18" charset="0"/>
              </a:rPr>
              <a:t>: </a:t>
            </a:r>
            <a:r>
              <a:rPr lang="es-ES" sz="2400" dirty="0">
                <a:solidFill>
                  <a:schemeClr val="tx2"/>
                </a:solidFill>
                <a:latin typeface="Cambria" pitchFamily="18" charset="0"/>
              </a:rPr>
              <a:t>inclusión financiera, pobreza, desigualdad, grupos vulnerables y política social, temas de evaluación (diseño, operación, resultados e impacto).</a:t>
            </a:r>
            <a:endParaRPr lang="es-MX" sz="2400" dirty="0">
              <a:solidFill>
                <a:schemeClr val="tx2"/>
              </a:solidFill>
              <a:latin typeface="Cambria" pitchFamily="18" charset="0"/>
            </a:endParaRP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54252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Líneas de Investigación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7675" y="1184642"/>
            <a:ext cx="7886700" cy="4351338"/>
          </a:xfrm>
        </p:spPr>
        <p:txBody>
          <a:bodyPr>
            <a:noAutofit/>
          </a:bodyPr>
          <a:lstStyle/>
          <a:p>
            <a:pPr algn="just"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Mtro. Juan  José  Li  Ng</a:t>
            </a:r>
            <a:r>
              <a:rPr lang="es-MX" sz="2400" dirty="0">
                <a:solidFill>
                  <a:schemeClr val="tx2"/>
                </a:solidFill>
                <a:latin typeface="Cambria" pitchFamily="18" charset="0"/>
              </a:rPr>
              <a:t>: </a:t>
            </a:r>
            <a:r>
              <a:rPr lang="es-ES" sz="2400" dirty="0">
                <a:solidFill>
                  <a:schemeClr val="tx2"/>
                </a:solidFill>
                <a:latin typeface="Cambria" pitchFamily="18" charset="0"/>
              </a:rPr>
              <a:t>migración y remesas, desarrollo incluyente y temas sociales, análisis de corte transversal (encuestas), evaluación de impacto</a:t>
            </a:r>
            <a:endParaRPr lang="es-MX" sz="2400" dirty="0">
              <a:solidFill>
                <a:schemeClr val="tx2"/>
              </a:solidFill>
              <a:latin typeface="Cambria" pitchFamily="18" charset="0"/>
            </a:endParaRPr>
          </a:p>
          <a:p>
            <a:pPr algn="just"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Mtro. Juan Pablo Ávila Cruz</a:t>
            </a:r>
            <a:r>
              <a:rPr lang="es-MX" sz="2400" dirty="0">
                <a:solidFill>
                  <a:schemeClr val="tx2"/>
                </a:solidFill>
                <a:latin typeface="Cambria" pitchFamily="18" charset="0"/>
              </a:rPr>
              <a:t>: organización industrial, mercados laborales, econometría espacial.</a:t>
            </a:r>
          </a:p>
          <a:p>
            <a:pPr algn="just"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Dr. </a:t>
            </a:r>
            <a:r>
              <a:rPr lang="es-MX" sz="2400" b="1" dirty="0" err="1">
                <a:solidFill>
                  <a:schemeClr val="tx2"/>
                </a:solidFill>
                <a:latin typeface="Cambria" pitchFamily="18" charset="0"/>
              </a:rPr>
              <a:t>Uberto</a:t>
            </a:r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 Salgado Nieto</a:t>
            </a:r>
            <a:r>
              <a:rPr lang="es-MX" sz="2400" dirty="0">
                <a:solidFill>
                  <a:schemeClr val="tx2"/>
                </a:solidFill>
                <a:latin typeface="Cambria" pitchFamily="18" charset="0"/>
              </a:rPr>
              <a:t>: </a:t>
            </a:r>
            <a:r>
              <a:rPr lang="es-ES" sz="2400" dirty="0">
                <a:solidFill>
                  <a:schemeClr val="tx2"/>
                </a:solidFill>
                <a:latin typeface="Cambria" pitchFamily="18" charset="0"/>
              </a:rPr>
              <a:t>investigación abordan los temas de migración/remesas, cambio climático, economía rural y desarrollo económico.</a:t>
            </a:r>
          </a:p>
          <a:p>
            <a:pPr algn="just" fontAlgn="base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Mtro. Víctor  Iván  Fernández Mendiola</a:t>
            </a:r>
            <a:r>
              <a:rPr lang="es-MX" sz="2400" dirty="0">
                <a:solidFill>
                  <a:schemeClr val="tx2"/>
                </a:solidFill>
                <a:latin typeface="Cambria" pitchFamily="18" charset="0"/>
              </a:rPr>
              <a:t>: </a:t>
            </a:r>
            <a:r>
              <a:rPr lang="es-ES" sz="2400" dirty="0">
                <a:solidFill>
                  <a:schemeClr val="tx2"/>
                </a:solidFill>
                <a:latin typeface="Cambria" pitchFamily="18" charset="0"/>
              </a:rPr>
              <a:t>evaluación de impacto, educación financiera y mercados financieros</a:t>
            </a:r>
            <a:endParaRPr lang="es-MX" sz="2400" dirty="0">
              <a:solidFill>
                <a:schemeClr val="tx2"/>
              </a:solidFill>
              <a:latin typeface="Cambria" pitchFamily="18" charset="0"/>
            </a:endParaRPr>
          </a:p>
          <a:p>
            <a:pPr fontAlgn="base"/>
            <a:endParaRPr lang="es-MX" sz="1600" dirty="0"/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46620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154383"/>
              </p:ext>
            </p:extLst>
          </p:nvPr>
        </p:nvGraphicFramePr>
        <p:xfrm>
          <a:off x="611560" y="1124744"/>
          <a:ext cx="8208913" cy="4452656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842">
                <a:tc>
                  <a:txBody>
                    <a:bodyPr/>
                    <a:lstStyle/>
                    <a:p>
                      <a:r>
                        <a:rPr lang="es-MX" sz="18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effectLst/>
                          <a:latin typeface="arial" panose="020B0604020202020204" pitchFamily="34" charset="0"/>
                        </a:rPr>
                        <a:t>Titular</a:t>
                      </a:r>
                    </a:p>
                    <a:p>
                      <a:pPr algn="ctr"/>
                      <a:r>
                        <a:rPr lang="es-MX" sz="1800" dirty="0">
                          <a:effectLst/>
                          <a:latin typeface="arial" panose="020B0604020202020204" pitchFamily="34" charset="0"/>
                        </a:rPr>
                        <a:t>5:00 pm – 7:00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</a:rPr>
                        <a:t>Tallerista</a:t>
                      </a:r>
                      <a:endParaRPr lang="es-MX" sz="18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800" dirty="0">
                          <a:effectLst/>
                          <a:latin typeface="arial" panose="020B0604020202020204" pitchFamily="34" charset="0"/>
                        </a:rPr>
                        <a:t>7:00 pm – 9:00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526">
                <a:tc>
                  <a:txBody>
                    <a:bodyPr/>
                    <a:lstStyle/>
                    <a:p>
                      <a:r>
                        <a:rPr lang="es-MX" sz="1800"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Metodología de la modelación econométrica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effectLst/>
                          <a:latin typeface="arial" panose="020B0604020202020204" pitchFamily="34" charset="0"/>
                        </a:rPr>
                        <a:t>Dr. Eduardo Loría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effectLst/>
                          <a:latin typeface="arial" panose="020B0604020202020204" pitchFamily="34" charset="0"/>
                        </a:rPr>
                        <a:t>Dr. Emmanuel Salas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2526">
                <a:tc>
                  <a:txBody>
                    <a:bodyPr/>
                    <a:lstStyle/>
                    <a:p>
                      <a:r>
                        <a:rPr lang="es-MX" sz="1800"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Matemáticas Aplicadas 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los Modelos Econométricos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Mtro. Juan José 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Mtro. Guillermo Cárdenas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684">
                <a:tc>
                  <a:txBody>
                    <a:bodyPr/>
                    <a:lstStyle/>
                    <a:p>
                      <a:r>
                        <a:rPr lang="es-MX" sz="1800">
                          <a:effectLst/>
                          <a:latin typeface="arial" panose="020B0604020202020204" pitchFamily="34" charset="0"/>
                        </a:rPr>
                        <a:t>Miércoles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457200" algn="l" defTabSz="685800" rtl="0" eaLnBrk="1" fontAlgn="base" latinLnBrk="0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tabLst>
                          <a:tab pos="93663" algn="l"/>
                        </a:tabLst>
                      </a:pPr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Econometría intermedia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kumimoji="0" lang="es-MX" sz="1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Uberto</a:t>
                      </a:r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Salgado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Dr. Oscar </a:t>
                      </a:r>
                      <a:r>
                        <a:rPr kumimoji="0" lang="es-MX" sz="1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Rodriguez</a:t>
                      </a:r>
                      <a:endParaRPr kumimoji="0" lang="es-MX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684">
                <a:tc>
                  <a:txBody>
                    <a:bodyPr/>
                    <a:lstStyle/>
                    <a:p>
                      <a:r>
                        <a:rPr lang="es-MX" sz="1800" dirty="0"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Fundamentos de Probabilidad y Estadística para la Modelación Econométrica Aplicada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Dr. David Cervantes Arenillas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MX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Mtro. Víctor Iván Fernández Mendiola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691680" y="116632"/>
            <a:ext cx="55446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chemeClr val="tx2"/>
                </a:solidFill>
                <a:latin typeface="Cambria" pitchFamily="18" charset="0"/>
              </a:rPr>
              <a:t>Planta Docente </a:t>
            </a:r>
          </a:p>
          <a:p>
            <a:pPr algn="ctr"/>
            <a:r>
              <a:rPr lang="es-MX" sz="2800" b="1" dirty="0">
                <a:solidFill>
                  <a:schemeClr val="tx2"/>
                </a:solidFill>
                <a:latin typeface="Cambria" pitchFamily="18" charset="0"/>
              </a:rPr>
              <a:t>Econometría Aplicada 2024.1</a:t>
            </a:r>
          </a:p>
        </p:txBody>
      </p:sp>
    </p:spTree>
    <p:extLst>
      <p:ext uri="{BB962C8B-B14F-4D97-AF65-F5344CB8AC3E}">
        <p14:creationId xmlns:p14="http://schemas.microsoft.com/office/powerpoint/2010/main" val="3466233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960407" y="4918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Contacto</a:t>
            </a:r>
            <a:endParaRPr kumimoji="0" lang="es-MX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85513" y="1192188"/>
            <a:ext cx="7740352" cy="48336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espea@economia.unam.mx</a:t>
            </a:r>
            <a:endParaRPr lang="es-ES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http://www.economia.unam.mx/cempe/</a:t>
            </a:r>
            <a:endParaRPr lang="es-ES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http://www.economia.unam.mx/profesores/eloria/</a:t>
            </a:r>
            <a:endParaRPr lang="es-ES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s-ES" sz="3200" dirty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18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Índice 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844824"/>
            <a:ext cx="7530040" cy="352839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Objetivo General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Objetivos Específicos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Perfil de Egreso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Requisitos Generales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Requisitos Académicos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Mapa Curricular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Tutores Autorizados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Planta Docente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Contacto</a:t>
            </a:r>
          </a:p>
          <a:p>
            <a:pPr marL="457200" indent="-457200" algn="just">
              <a:buFont typeface="+mj-lt"/>
              <a:buAutoNum type="arabicPeriod"/>
            </a:pPr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745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Objetivos Generales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484784"/>
            <a:ext cx="7530040" cy="482453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Probar y contrastar hipótesis relevantes.</a:t>
            </a:r>
          </a:p>
          <a:p>
            <a:pPr algn="just"/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Medir y analizar cuantitativamente la realidad económica.</a:t>
            </a:r>
          </a:p>
          <a:p>
            <a:pPr algn="just"/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Aportar elementos para la toma de decisiones.</a:t>
            </a:r>
          </a:p>
          <a:p>
            <a:pPr algn="just"/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Pronosticar.</a:t>
            </a:r>
          </a:p>
          <a:p>
            <a:pPr algn="just"/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Realizar estudios prospectivos y escenarios.</a:t>
            </a:r>
          </a:p>
          <a:p>
            <a:pPr algn="just"/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NO ES CIENCIA DE DATOS.</a:t>
            </a:r>
          </a:p>
          <a:p>
            <a:pPr marL="0" indent="0" algn="just">
              <a:buNone/>
            </a:pPr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Objetivos Específicos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067018"/>
            <a:ext cx="7886700" cy="5530334"/>
          </a:xfrm>
        </p:spPr>
        <p:txBody>
          <a:bodyPr>
            <a:normAutofit/>
          </a:bodyPr>
          <a:lstStyle/>
          <a:p>
            <a:pPr lvl="0" algn="just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Desarrollar la capacidad analítica-cuantitativa de la economía a partir del conocimiento de un abanico de herramientas teóricas, cuantitativas y econométricas.</a:t>
            </a:r>
          </a:p>
          <a:p>
            <a:pPr lvl="0" algn="just"/>
            <a:endParaRPr lang="es-MX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lvl="0" algn="just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Mejorar la empleabilidad de los estudiantes al convertirlos en instrumentos básicos para la toma de decisiones.</a:t>
            </a:r>
          </a:p>
          <a:p>
            <a:pPr lvl="0" algn="just"/>
            <a:endParaRPr lang="es-MX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lvl="0" algn="just"/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Incrementar las probabilidades de inserción en programas de posgrado, porque la estructura formativa de la especialidad es correctiva de las deficiencias de diversos grados académicos.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527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5922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Perfil de Egreso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518457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Capacidad de presentar soluciones cuantitativas a problemas complejos mediante el uso del análisis marginal y de elasticidades. </a:t>
            </a:r>
          </a:p>
          <a:p>
            <a:pPr marL="82296" lvl="0" indent="0" algn="just">
              <a:buNone/>
            </a:pPr>
            <a:endParaRPr lang="es-ES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lvl="0"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Medir las relaciones causales entre las variables que determinan la evolución de los procesos económicos.</a:t>
            </a:r>
          </a:p>
          <a:p>
            <a:pPr marL="0" lvl="0" indent="0" algn="just">
              <a:buNone/>
            </a:pPr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lvl="0"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Probar hipótesis.</a:t>
            </a:r>
          </a:p>
          <a:p>
            <a:pPr marL="0" lvl="0" indent="0" algn="just">
              <a:buNone/>
            </a:pPr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lvl="0"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Encontrar relaciones estadísticas y teóricas consistentes.</a:t>
            </a:r>
          </a:p>
          <a:p>
            <a:pPr marL="82296" lvl="0" indent="0" algn="just">
              <a:buNone/>
            </a:pPr>
            <a:endParaRPr lang="es-ES_tradnl" sz="2400" b="1" dirty="0">
              <a:solidFill>
                <a:schemeClr val="tx2"/>
              </a:solidFill>
              <a:latin typeface="Cambria" pitchFamily="18" charset="0"/>
            </a:endParaRPr>
          </a:p>
          <a:p>
            <a:pPr lvl="0" algn="just"/>
            <a:r>
              <a:rPr lang="es-ES_tradnl" sz="2400" b="1" dirty="0">
                <a:solidFill>
                  <a:schemeClr val="tx2"/>
                </a:solidFill>
                <a:latin typeface="Cambria" pitchFamily="18" charset="0"/>
              </a:rPr>
              <a:t>Hacer pronósticos y análisis prospectivos con el uso de métodos cuantitativos robustos</a:t>
            </a:r>
            <a:r>
              <a:rPr lang="es-MX" sz="2400" b="1" dirty="0">
                <a:solidFill>
                  <a:schemeClr val="tx2"/>
                </a:solidFill>
                <a:latin typeface="Cambria" pitchFamily="18" charset="0"/>
              </a:rPr>
              <a:t>.</a:t>
            </a:r>
            <a:endParaRPr lang="es-ES" sz="2400" b="1" dirty="0">
              <a:solidFill>
                <a:schemeClr val="tx2"/>
              </a:solidFill>
              <a:latin typeface="Cambria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336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5922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Software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1026" name="Picture 2" descr="IHS EViews - IHS EViews added a new photo.">
            <a:extLst>
              <a:ext uri="{FF2B5EF4-FFF2-40B4-BE49-F238E27FC236}">
                <a16:creationId xmlns:a16="http://schemas.microsoft.com/office/drawing/2014/main" id="{0FE7EFC7-0980-4C3F-A6EB-A3BC5CFFF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70" y="162879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ata: Software for Statistics and Data Science">
            <a:extLst>
              <a:ext uri="{FF2B5EF4-FFF2-40B4-BE49-F238E27FC236}">
                <a16:creationId xmlns:a16="http://schemas.microsoft.com/office/drawing/2014/main" id="{D81CF1F1-C90E-485F-9089-D103E3F313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08"/>
          <a:stretch/>
        </p:blipFill>
        <p:spPr bwMode="auto">
          <a:xfrm>
            <a:off x="4788024" y="1628800"/>
            <a:ext cx="3322531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SRC - Research Training Calendar">
            <a:extLst>
              <a:ext uri="{FF2B5EF4-FFF2-40B4-BE49-F238E27FC236}">
                <a16:creationId xmlns:a16="http://schemas.microsoft.com/office/drawing/2014/main" id="{CCB9414C-6325-4307-98A0-6379035169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3" t="21958" r="18249" b="30988"/>
          <a:stretch/>
        </p:blipFill>
        <p:spPr bwMode="auto">
          <a:xfrm>
            <a:off x="918870" y="4149081"/>
            <a:ext cx="28803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CONOMETRÍA ESPACIAL Y ANÁLISIS EXPLORATORIO DE DATOS ESPACIALES (AEDE) CON  GEODA - Ciencia Regional y Políticas Públicas">
            <a:extLst>
              <a:ext uri="{FF2B5EF4-FFF2-40B4-BE49-F238E27FC236}">
                <a16:creationId xmlns:a16="http://schemas.microsoft.com/office/drawing/2014/main" id="{5C4159EA-1210-4C99-B6A8-B6E8C0069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45859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38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0658" y="146224"/>
            <a:ext cx="7886700" cy="1214017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Requisitos Generales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753232"/>
            <a:ext cx="8208912" cy="53285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MX" sz="23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MX" sz="2300" b="1" dirty="0">
                <a:solidFill>
                  <a:schemeClr val="tx2"/>
                </a:solidFill>
                <a:latin typeface="Cambria" pitchFamily="18" charset="0"/>
              </a:rPr>
              <a:t>LA PUNTUALIDAD Y LA ASISTENCIA SON INDISPENSABLES. </a:t>
            </a:r>
          </a:p>
          <a:p>
            <a:pPr algn="just"/>
            <a:endParaRPr lang="es-MX" sz="23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MX" sz="2300" b="1" dirty="0">
                <a:solidFill>
                  <a:schemeClr val="tx2"/>
                </a:solidFill>
                <a:latin typeface="Cambria" pitchFamily="18" charset="0"/>
              </a:rPr>
              <a:t>Se dará tolerancia de 15 minutos para ingresar a la sala de Zoom. </a:t>
            </a:r>
          </a:p>
          <a:p>
            <a:pPr marL="0" indent="0" algn="just">
              <a:buNone/>
            </a:pPr>
            <a:endParaRPr lang="es-MX" sz="23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MX" sz="2300" b="1" dirty="0">
                <a:solidFill>
                  <a:schemeClr val="tx2"/>
                </a:solidFill>
                <a:latin typeface="Cambria" pitchFamily="18" charset="0"/>
              </a:rPr>
              <a:t>Una vez que se ingresa a la sala se deberá evitar entrar y salir constantemente.</a:t>
            </a:r>
          </a:p>
          <a:p>
            <a:pPr marL="0" indent="0" algn="just">
              <a:buNone/>
            </a:pPr>
            <a:endParaRPr lang="es-MX" sz="2300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7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0658" y="281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Requisitos Generales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71021"/>
            <a:ext cx="8208912" cy="4834655"/>
          </a:xfrm>
        </p:spPr>
        <p:txBody>
          <a:bodyPr>
            <a:noAutofit/>
          </a:bodyPr>
          <a:lstStyle/>
          <a:p>
            <a:pPr algn="just"/>
            <a:r>
              <a:rPr lang="es-MX" sz="2300" b="1" dirty="0">
                <a:solidFill>
                  <a:schemeClr val="tx2"/>
                </a:solidFill>
                <a:latin typeface="Cambria" pitchFamily="18" charset="0"/>
              </a:rPr>
              <a:t>No se permitirá la entrega de trabajos o tareas de forma extemporánea ni por correo electrónico.  Las tareas se entregarán por </a:t>
            </a:r>
            <a:r>
              <a:rPr lang="es-MX" sz="2300" b="1" i="1" dirty="0">
                <a:solidFill>
                  <a:schemeClr val="tx2"/>
                </a:solidFill>
                <a:latin typeface="Cambria" pitchFamily="18" charset="0"/>
              </a:rPr>
              <a:t>Google </a:t>
            </a:r>
            <a:r>
              <a:rPr lang="es-MX" sz="2300" b="1" i="1" dirty="0" err="1">
                <a:solidFill>
                  <a:schemeClr val="tx2"/>
                </a:solidFill>
                <a:latin typeface="Cambria" pitchFamily="18" charset="0"/>
              </a:rPr>
              <a:t>Classroom</a:t>
            </a:r>
            <a:r>
              <a:rPr lang="es-MX" sz="2300" b="1" i="1" dirty="0">
                <a:solidFill>
                  <a:schemeClr val="tx2"/>
                </a:solidFill>
                <a:latin typeface="Cambria" pitchFamily="18" charset="0"/>
              </a:rPr>
              <a:t>.</a:t>
            </a:r>
            <a:endParaRPr lang="es-MX" sz="2300" b="1" dirty="0">
              <a:solidFill>
                <a:schemeClr val="tx2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s-MX" sz="23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MX" sz="2300" b="1" dirty="0">
                <a:solidFill>
                  <a:schemeClr val="tx2"/>
                </a:solidFill>
                <a:latin typeface="Cambria" pitchFamily="18" charset="0"/>
              </a:rPr>
              <a:t>No se realizarán evaluaciones compensatorias, niveladoras o particulares. </a:t>
            </a:r>
          </a:p>
          <a:p>
            <a:pPr algn="just"/>
            <a:endParaRPr lang="es-MX" sz="2300" b="1" dirty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es-MX" sz="2300" b="1" dirty="0">
                <a:solidFill>
                  <a:schemeClr val="tx2"/>
                </a:solidFill>
                <a:latin typeface="Cambria" pitchFamily="18" charset="0"/>
              </a:rPr>
              <a:t>Tampoco las evaluaciones se basarán en casos o situaciones particulares y especiales. Tampoco existirán consideraciones individuales.</a:t>
            </a:r>
          </a:p>
        </p:txBody>
      </p:sp>
    </p:spTree>
    <p:extLst>
      <p:ext uri="{BB962C8B-B14F-4D97-AF65-F5344CB8AC3E}">
        <p14:creationId xmlns:p14="http://schemas.microsoft.com/office/powerpoint/2010/main" val="68912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2146" y="1728715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Opción de Titulación (Facultad de Economía)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9575" y="4869160"/>
            <a:ext cx="7498080" cy="111710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Por promedio, lo cual evita presentar la tesis, pero exige un promedio general superior a 9.0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Tesina</a:t>
            </a:r>
            <a:endParaRPr lang="es-MX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BBC1D0F-FBF4-450A-B014-4B001A3F976D}"/>
              </a:ext>
            </a:extLst>
          </p:cNvPr>
          <p:cNvSpPr txBox="1">
            <a:spLocks/>
          </p:cNvSpPr>
          <p:nvPr/>
        </p:nvSpPr>
        <p:spPr>
          <a:xfrm>
            <a:off x="702146" y="4221088"/>
            <a:ext cx="7886700" cy="47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S" sz="3200" b="1" dirty="0">
                <a:solidFill>
                  <a:schemeClr val="tx2"/>
                </a:solidFill>
                <a:latin typeface="Cambria" pitchFamily="18" charset="0"/>
                <a:ea typeface="+mn-ea"/>
                <a:cs typeface="+mn-cs"/>
              </a:rPr>
              <a:t>Modos de Titulación de la Especialidad</a:t>
            </a:r>
            <a:endParaRPr lang="es-MX" sz="3200" b="1" dirty="0">
              <a:solidFill>
                <a:schemeClr val="tx2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61EA3387-E6D1-4E7B-9E6C-F11B5E8E4BA4}"/>
              </a:ext>
            </a:extLst>
          </p:cNvPr>
          <p:cNvSpPr txBox="1">
            <a:spLocks/>
          </p:cNvSpPr>
          <p:nvPr/>
        </p:nvSpPr>
        <p:spPr>
          <a:xfrm>
            <a:off x="1429575" y="2242170"/>
            <a:ext cx="7498080" cy="1117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Promedio Igual o Superior a 8.5, y además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es-ES" sz="2400" b="1" dirty="0">
                <a:solidFill>
                  <a:schemeClr val="tx2"/>
                </a:solidFill>
                <a:latin typeface="Cambria" pitchFamily="18" charset="0"/>
              </a:rPr>
              <a:t>Aprobación de todas las materias del 1er semestre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2413795" y="439896"/>
            <a:ext cx="44634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>
                <a:solidFill>
                  <a:schemeClr val="tx2"/>
                </a:solidFill>
                <a:latin typeface="Cambria" pitchFamily="18" charset="0"/>
              </a:rPr>
              <a:t>Requisitos académicos</a:t>
            </a:r>
            <a:endParaRPr lang="es-MX" sz="3200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70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12230</TotalTime>
  <Words>797</Words>
  <Application>Microsoft Office PowerPoint</Application>
  <PresentationFormat>Presentación en pantalla (4:3)</PresentationFormat>
  <Paragraphs>143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Arial</vt:lpstr>
      <vt:lpstr>Arial Narrow</vt:lpstr>
      <vt:lpstr>Calibri</vt:lpstr>
      <vt:lpstr>Calibri Light</vt:lpstr>
      <vt:lpstr>Cambria</vt:lpstr>
      <vt:lpstr>Times New Roman</vt:lpstr>
      <vt:lpstr>Wingdings 2</vt:lpstr>
      <vt:lpstr>Tema de Office</vt:lpstr>
      <vt:lpstr>Presentación de PowerPoint</vt:lpstr>
      <vt:lpstr>Índice </vt:lpstr>
      <vt:lpstr>Objetivos Generales</vt:lpstr>
      <vt:lpstr>Objetivos Específicos</vt:lpstr>
      <vt:lpstr>Perfil de Egreso</vt:lpstr>
      <vt:lpstr>Software</vt:lpstr>
      <vt:lpstr>Requisitos Generales</vt:lpstr>
      <vt:lpstr>Requisitos Generales</vt:lpstr>
      <vt:lpstr>Opción de Titulación (Facultad de Economía)</vt:lpstr>
      <vt:lpstr>Mapa Curricular</vt:lpstr>
      <vt:lpstr>Tutores Autorizados</vt:lpstr>
      <vt:lpstr>Líneas de Investigación</vt:lpstr>
      <vt:lpstr>Líneas de Investigación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Mtro. Bernardo Herández Cruz</dc:creator>
  <cp:lastModifiedBy>Revisor</cp:lastModifiedBy>
  <cp:revision>1096</cp:revision>
  <cp:lastPrinted>2019-07-30T17:18:50Z</cp:lastPrinted>
  <dcterms:created xsi:type="dcterms:W3CDTF">2008-02-14T16:21:57Z</dcterms:created>
  <dcterms:modified xsi:type="dcterms:W3CDTF">2023-07-28T20:12:38Z</dcterms:modified>
</cp:coreProperties>
</file>